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11" d="100"/>
          <a:sy n="111" d="100"/>
        </p:scale>
        <p:origin x="2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45268-F2AE-49EB-ACE5-2EFBDF59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F511-D72F-4028-AB35-2190C25A2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9D5D9-6FE1-4261-9CA2-A4D6D1CF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ECD1C-D429-445E-838B-900B6F25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E517D-8133-44FB-AA13-29175502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87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D1633-4026-417E-95AD-2FB4BAD6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7649AB-F364-488B-8A0F-B243380B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D8EAE6-6DC7-4BFC-A921-AA1FE39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D3291-BDB6-4F7B-B6BF-6AF805B5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4D027-8FCB-4ED8-9C34-8643C768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57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3AD8B5-15E2-4C0B-A9EE-8A27D646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DAD6A0-FB25-4972-8EC7-D8D2BF71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BC7BC-685C-45B7-8D18-98CD5BD3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C96EF6-B5B5-414C-B3DB-DB435CF5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C59A7-D02F-4627-951A-502282D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95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A0FCD-6A60-40A3-8F19-5229914F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3F8C4-1398-4F32-AFBE-97BDCA10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7B16E7-AE88-40B8-A123-68A13B5E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2D7698-5C7A-4D5D-A562-2EA06EAB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5A4F9-D8CD-4A81-970C-5555B818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3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6266C-1432-4BDA-B3E0-C88153F8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4387C1-9B0A-48B4-8A81-540E5850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6A6A01-BB67-44CD-A0B9-7A890A60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B4E0F-7331-4407-BDB5-95F52243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39E5C-9B6F-4749-B585-93A6C6D3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66087-2D63-4080-8D82-6BC217ED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D8B4F-BB81-4DE7-A9E7-1CF5ADAB1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9640B-CCC6-4AA8-8830-2B01706F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022751-28A4-49CC-853B-F228556F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5FDDDA-C164-414B-9F23-9F59E7C4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643562-2560-4872-8C39-C8F4735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14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ACF1-1928-4E87-8B1E-37B5AEDC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7D2993-A531-4254-BFC7-CF59CDEF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7279A1-4508-4D13-BFCC-BB47F11EE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1E8E21-75D0-4F4F-AE38-2F4C827A6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5AA624-17D7-4335-94A1-B5E775F61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D052FA-34D3-4F2B-9820-0805A45F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0C1EEC-98EC-4D08-BCD7-C4B8436A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6CE7D5-51A2-468E-B119-EC35C6B6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FF9A9-C2A4-4C98-BC65-4FDD9910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FA0D32-EFAD-4D2A-9998-9E630678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14CC1E-8A53-4BFD-9C3B-DEE1C465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F1C9C8-FDD6-4C0C-86D0-81466C1B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57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473111-C69B-4239-B233-C25D0BBF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8C0D02-18F7-4737-AA62-ED33B323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F6A561-FA15-4C76-9A97-422E1938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211A8-E0A1-4F3F-B560-6142864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EE1FF-7323-4342-8C42-AC4120C6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235EEC-9B5F-4797-9FEE-9CC9E856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20AB20-7118-4501-B8FD-AF0A2AF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6D156D-A394-43AC-9C9D-C7C65CF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44B128-6902-4A1D-9F4B-D3600EBD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01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94304-0980-4A63-BCE4-60171BAD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122069-061F-43A5-A92B-6D98CA1B8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B73138-6D52-446A-BCC5-CC43CCE9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2060DB-3633-4CFD-9B5F-4A1506B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DC4690-E421-492F-A3AF-30396108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E6E95-6080-43A2-B86E-4224A8BC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E9E1FC-9F2C-4B6A-82AE-1DDD190A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57E02-E5F0-4F80-868D-2D7EE742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05316-3C67-4D6E-8B15-C1161C510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DB3C-521E-4E56-8170-980B2156A02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EC6D6-2EF4-4FE4-829F-44658709B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FBBB7E-3732-4B6D-8065-A4FDCBD8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1FD96-6848-4425-BB90-57DAA4C89B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03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D3379C-E89A-408F-AA74-B2BA62787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1974727"/>
            <a:ext cx="4524375" cy="3390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E4436A5-E64F-4D51-A1D2-B62ED5BEC963}"/>
              </a:ext>
            </a:extLst>
          </p:cNvPr>
          <p:cNvSpPr txBox="1"/>
          <p:nvPr/>
        </p:nvSpPr>
        <p:spPr>
          <a:xfrm>
            <a:off x="1631347" y="937779"/>
            <a:ext cx="8929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使用</a:t>
            </a:r>
            <a:r>
              <a:rPr lang="en-US" altLang="zh-TW" sz="2400" b="1" dirty="0" err="1"/>
              <a:t>crowpooling</a:t>
            </a:r>
            <a:r>
              <a:rPr lang="zh-TW" altLang="en-US" sz="2400" b="1" dirty="0"/>
              <a:t> 中的</a:t>
            </a:r>
            <a:r>
              <a:rPr lang="en-US" altLang="zh-TW" sz="2400" b="1" dirty="0"/>
              <a:t>spatial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weight </a:t>
            </a:r>
            <a:r>
              <a:rPr lang="zh-TW" altLang="en-US" sz="2400" b="1" dirty="0"/>
              <a:t>得到圖片中較為突出的部分，</a:t>
            </a:r>
            <a:endParaRPr lang="en-US" altLang="zh-TW" sz="2400" b="1" dirty="0"/>
          </a:p>
          <a:p>
            <a:r>
              <a:rPr lang="zh-TW" altLang="en-US" sz="2400" b="1" dirty="0"/>
              <a:t>而人類的視覺焦點，也比較容易選擇突出的部分。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010436-02BD-46BB-89FA-E15154403F7A}"/>
              </a:ext>
            </a:extLst>
          </p:cNvPr>
          <p:cNvSpPr txBox="1"/>
          <p:nvPr/>
        </p:nvSpPr>
        <p:spPr>
          <a:xfrm>
            <a:off x="3787705" y="557157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空間權重熱力圖，越亮的部分代表權重用高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3B3D40-6922-4433-AD66-CDBD38E0F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" y="2667202"/>
            <a:ext cx="2676478" cy="2005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4562164-65A9-47C0-BCAF-BFFBB0B5E014}"/>
              </a:ext>
            </a:extLst>
          </p:cNvPr>
          <p:cNvSpPr txBox="1"/>
          <p:nvPr/>
        </p:nvSpPr>
        <p:spPr>
          <a:xfrm>
            <a:off x="1498036" y="4704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原圖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2C1F1AA-0142-4D0C-AA75-91280245FD4B}"/>
              </a:ext>
            </a:extLst>
          </p:cNvPr>
          <p:cNvSpPr txBox="1"/>
          <p:nvPr/>
        </p:nvSpPr>
        <p:spPr>
          <a:xfrm>
            <a:off x="4173003" y="214372"/>
            <a:ext cx="421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spatial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weight</a:t>
            </a:r>
            <a:r>
              <a:rPr lang="zh-TW" altLang="en-US" sz="3200" b="1" dirty="0"/>
              <a:t>局部搜尋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5956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D3379C-E89A-408F-AA74-B2BA62787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9" r="14028" b="23099"/>
          <a:stretch/>
        </p:blipFill>
        <p:spPr>
          <a:xfrm>
            <a:off x="4435016" y="1894366"/>
            <a:ext cx="3275860" cy="26076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E4436A5-E64F-4D51-A1D2-B62ED5BEC963}"/>
              </a:ext>
            </a:extLst>
          </p:cNvPr>
          <p:cNvSpPr txBox="1"/>
          <p:nvPr/>
        </p:nvSpPr>
        <p:spPr>
          <a:xfrm>
            <a:off x="3311327" y="1089507"/>
            <a:ext cx="556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將權重高的部位裁剪下來，變成</a:t>
            </a:r>
            <a:r>
              <a:rPr lang="en-US" altLang="zh-TW" sz="2400" b="1" dirty="0"/>
              <a:t>ROI</a:t>
            </a:r>
            <a:r>
              <a:rPr lang="zh-TW" altLang="en-US" sz="2400" b="1" dirty="0"/>
              <a:t>區域</a:t>
            </a:r>
            <a:endParaRPr lang="en-US" altLang="zh-TW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010436-02BD-46BB-89FA-E15154403F7A}"/>
              </a:ext>
            </a:extLst>
          </p:cNvPr>
          <p:cNvSpPr txBox="1"/>
          <p:nvPr/>
        </p:nvSpPr>
        <p:spPr>
          <a:xfrm>
            <a:off x="5600832" y="4726720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ROI</a:t>
            </a:r>
            <a:r>
              <a:rPr lang="zh-TW" altLang="en-US" b="1" dirty="0"/>
              <a:t>區域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43CFE8-268E-42F8-9C40-1A6C055795A4}"/>
              </a:ext>
            </a:extLst>
          </p:cNvPr>
          <p:cNvSpPr txBox="1"/>
          <p:nvPr/>
        </p:nvSpPr>
        <p:spPr>
          <a:xfrm>
            <a:off x="4853317" y="333135"/>
            <a:ext cx="243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得到</a:t>
            </a:r>
            <a:r>
              <a:rPr lang="en-US" altLang="zh-TW" sz="3200" b="1" dirty="0"/>
              <a:t>ROI</a:t>
            </a:r>
            <a:r>
              <a:rPr lang="zh-TW" altLang="en-US" sz="3200" b="1" dirty="0"/>
              <a:t>區域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3016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D3379C-E89A-408F-AA74-B2BA62787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9" r="14028" b="23099"/>
          <a:stretch/>
        </p:blipFill>
        <p:spPr>
          <a:xfrm>
            <a:off x="2464173" y="2329372"/>
            <a:ext cx="3275860" cy="26076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E4436A5-E64F-4D51-A1D2-B62ED5BEC963}"/>
              </a:ext>
            </a:extLst>
          </p:cNvPr>
          <p:cNvSpPr txBox="1"/>
          <p:nvPr/>
        </p:nvSpPr>
        <p:spPr>
          <a:xfrm>
            <a:off x="4102102" y="32808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切成</a:t>
            </a:r>
            <a:r>
              <a:rPr lang="en-US" altLang="zh-TW" sz="3200" b="1" dirty="0"/>
              <a:t>9</a:t>
            </a:r>
            <a:r>
              <a:rPr lang="zh-TW" altLang="en-US" sz="3200" b="1" dirty="0"/>
              <a:t>宮格及</a:t>
            </a:r>
            <a:r>
              <a:rPr lang="en-US" altLang="zh-TW" sz="3200" b="1" dirty="0"/>
              <a:t>25</a:t>
            </a:r>
            <a:r>
              <a:rPr lang="zh-TW" altLang="en-US" sz="3200" b="1" dirty="0"/>
              <a:t>宮格</a:t>
            </a:r>
            <a:endParaRPr lang="en-US" altLang="zh-TW" sz="32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4471B3-A107-4B76-8F50-451175DAE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5719"/>
              </p:ext>
            </p:extLst>
          </p:nvPr>
        </p:nvGraphicFramePr>
        <p:xfrm>
          <a:off x="2464173" y="2329372"/>
          <a:ext cx="3275859" cy="260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53">
                  <a:extLst>
                    <a:ext uri="{9D8B030D-6E8A-4147-A177-3AD203B41FA5}">
                      <a16:colId xmlns:a16="http://schemas.microsoft.com/office/drawing/2014/main" val="3807452566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85110824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860734976"/>
                    </a:ext>
                  </a:extLst>
                </a:gridCol>
              </a:tblGrid>
              <a:tr h="86921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5373"/>
                  </a:ext>
                </a:extLst>
              </a:tr>
              <a:tr h="86921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236640"/>
                  </a:ext>
                </a:extLst>
              </a:tr>
              <a:tr h="86921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601666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4A7911-1754-4A5C-A40D-B36656DB5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9" r="14028" b="23099"/>
          <a:stretch/>
        </p:blipFill>
        <p:spPr>
          <a:xfrm>
            <a:off x="6265295" y="2348534"/>
            <a:ext cx="3275860" cy="2607630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F94CE05-2FA0-4C58-BD09-887279D0A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14845"/>
              </p:ext>
            </p:extLst>
          </p:nvPr>
        </p:nvGraphicFramePr>
        <p:xfrm>
          <a:off x="6265294" y="2346314"/>
          <a:ext cx="3275860" cy="260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2">
                  <a:extLst>
                    <a:ext uri="{9D8B030D-6E8A-4147-A177-3AD203B41FA5}">
                      <a16:colId xmlns:a16="http://schemas.microsoft.com/office/drawing/2014/main" val="1640136590"/>
                    </a:ext>
                  </a:extLst>
                </a:gridCol>
                <a:gridCol w="655172">
                  <a:extLst>
                    <a:ext uri="{9D8B030D-6E8A-4147-A177-3AD203B41FA5}">
                      <a16:colId xmlns:a16="http://schemas.microsoft.com/office/drawing/2014/main" val="454673292"/>
                    </a:ext>
                  </a:extLst>
                </a:gridCol>
                <a:gridCol w="655172">
                  <a:extLst>
                    <a:ext uri="{9D8B030D-6E8A-4147-A177-3AD203B41FA5}">
                      <a16:colId xmlns:a16="http://schemas.microsoft.com/office/drawing/2014/main" val="2559020179"/>
                    </a:ext>
                  </a:extLst>
                </a:gridCol>
                <a:gridCol w="655172">
                  <a:extLst>
                    <a:ext uri="{9D8B030D-6E8A-4147-A177-3AD203B41FA5}">
                      <a16:colId xmlns:a16="http://schemas.microsoft.com/office/drawing/2014/main" val="1237450731"/>
                    </a:ext>
                  </a:extLst>
                </a:gridCol>
                <a:gridCol w="655172">
                  <a:extLst>
                    <a:ext uri="{9D8B030D-6E8A-4147-A177-3AD203B41FA5}">
                      <a16:colId xmlns:a16="http://schemas.microsoft.com/office/drawing/2014/main" val="1266978547"/>
                    </a:ext>
                  </a:extLst>
                </a:gridCol>
              </a:tblGrid>
              <a:tr h="5215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865087"/>
                  </a:ext>
                </a:extLst>
              </a:tr>
              <a:tr h="52152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81847"/>
                  </a:ext>
                </a:extLst>
              </a:tr>
              <a:tr h="52152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500044"/>
                  </a:ext>
                </a:extLst>
              </a:tr>
              <a:tr h="52152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221936"/>
                  </a:ext>
                </a:extLst>
              </a:tr>
              <a:tr h="52152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388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4A8F173F-953B-4D86-B2D4-AE2031D82740}"/>
              </a:ext>
            </a:extLst>
          </p:cNvPr>
          <p:cNvSpPr txBox="1"/>
          <p:nvPr/>
        </p:nvSpPr>
        <p:spPr>
          <a:xfrm>
            <a:off x="2315476" y="1215196"/>
            <a:ext cx="8424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目的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因使用者在框選時可能不會框選整個</a:t>
            </a:r>
            <a:r>
              <a:rPr lang="en-US" altLang="zh-TW" sz="2400" b="1" dirty="0"/>
              <a:t>ROI</a:t>
            </a:r>
            <a:r>
              <a:rPr lang="zh-TW" altLang="en-US" sz="2400" b="1" dirty="0"/>
              <a:t>部位，因此將其</a:t>
            </a:r>
            <a:endParaRPr lang="en-US" altLang="zh-TW" sz="2400" b="1" dirty="0"/>
          </a:p>
          <a:p>
            <a:r>
              <a:rPr lang="zh-TW" altLang="en-US" sz="2400" b="1" dirty="0"/>
              <a:t>做切割，增加比對到的機率，有點類似資料增強的方法。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21325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E4436A5-E64F-4D51-A1D2-B62ED5BEC963}"/>
              </a:ext>
            </a:extLst>
          </p:cNvPr>
          <p:cNvSpPr txBox="1"/>
          <p:nvPr/>
        </p:nvSpPr>
        <p:spPr>
          <a:xfrm>
            <a:off x="5182929" y="3472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隨機切割</a:t>
            </a:r>
            <a:endParaRPr lang="en-US" altLang="zh-TW" sz="32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8F173F-953B-4D86-B2D4-AE2031D82740}"/>
              </a:ext>
            </a:extLst>
          </p:cNvPr>
          <p:cNvSpPr txBox="1"/>
          <p:nvPr/>
        </p:nvSpPr>
        <p:spPr>
          <a:xfrm>
            <a:off x="2306598" y="1090909"/>
            <a:ext cx="8119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對整個原圖做大小不等的隨機切割</a:t>
            </a:r>
            <a:r>
              <a:rPr lang="en-US" altLang="zh-TW" sz="2400" b="1" dirty="0"/>
              <a:t>50</a:t>
            </a:r>
            <a:r>
              <a:rPr lang="zh-TW" altLang="en-US" sz="2400" b="1" dirty="0"/>
              <a:t>次</a:t>
            </a:r>
            <a:endParaRPr lang="en-US" altLang="zh-TW" sz="2400" b="1" dirty="0"/>
          </a:p>
          <a:p>
            <a:r>
              <a:rPr lang="zh-TW" altLang="en-US" sz="2400" b="1" dirty="0"/>
              <a:t>目的</a:t>
            </a:r>
            <a:r>
              <a:rPr lang="en-US" altLang="zh-TW" sz="2400" b="1" dirty="0"/>
              <a:t>1:</a:t>
            </a:r>
            <a:r>
              <a:rPr lang="zh-TW" altLang="en-US" sz="2400" b="1" dirty="0"/>
              <a:t>資料增強增加感興趣區域的樣本，增加比對到的機率</a:t>
            </a:r>
            <a:endParaRPr lang="en-US" altLang="zh-TW" sz="2400" b="1" dirty="0"/>
          </a:p>
          <a:p>
            <a:r>
              <a:rPr lang="zh-TW" altLang="en-US" sz="2400" b="1" dirty="0"/>
              <a:t>目的</a:t>
            </a:r>
            <a:r>
              <a:rPr lang="en-US" altLang="zh-TW" sz="2400" b="1" dirty="0"/>
              <a:t>2:</a:t>
            </a:r>
            <a:r>
              <a:rPr lang="zh-TW" altLang="en-US" sz="2400" b="1" dirty="0"/>
              <a:t>避免例外，若客戶要找的部分剛好不是感興趣的區域</a:t>
            </a:r>
            <a:endParaRPr lang="en-US" altLang="zh-TW" sz="2400" b="1" dirty="0"/>
          </a:p>
          <a:p>
            <a:r>
              <a:rPr lang="en-US" altLang="zh-TW" sz="2400" b="1" dirty="0"/>
              <a:t>	</a:t>
            </a:r>
            <a:r>
              <a:rPr lang="zh-TW" altLang="en-US" sz="2400" b="1" dirty="0"/>
              <a:t>也能夠找到。</a:t>
            </a:r>
            <a:endParaRPr lang="en-US" altLang="zh-TW" sz="2400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1AA50ED-A14B-42E6-AB8B-6CF8F1663DF9}"/>
              </a:ext>
            </a:extLst>
          </p:cNvPr>
          <p:cNvGrpSpPr/>
          <p:nvPr/>
        </p:nvGrpSpPr>
        <p:grpSpPr>
          <a:xfrm>
            <a:off x="3916860" y="3188793"/>
            <a:ext cx="4358277" cy="3266414"/>
            <a:chOff x="3916860" y="3188793"/>
            <a:chExt cx="4358277" cy="326641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15ED7C6-6219-4AD6-85F0-1763D9D0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860" y="3188793"/>
              <a:ext cx="4358277" cy="326641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E3AD04-E379-4523-B863-05E54AA8661A}"/>
                </a:ext>
              </a:extLst>
            </p:cNvPr>
            <p:cNvSpPr/>
            <p:nvPr/>
          </p:nvSpPr>
          <p:spPr>
            <a:xfrm>
              <a:off x="4358936" y="3799643"/>
              <a:ext cx="1154097" cy="10475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73C7CE-E03B-4EA6-8625-7BCBDF9CCC9E}"/>
                </a:ext>
              </a:extLst>
            </p:cNvPr>
            <p:cNvSpPr/>
            <p:nvPr/>
          </p:nvSpPr>
          <p:spPr>
            <a:xfrm>
              <a:off x="6259909" y="4847208"/>
              <a:ext cx="1573157" cy="1498847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6FFF729-693C-47D4-83CB-4EFF7C16C75B}"/>
                </a:ext>
              </a:extLst>
            </p:cNvPr>
            <p:cNvSpPr/>
            <p:nvPr/>
          </p:nvSpPr>
          <p:spPr>
            <a:xfrm>
              <a:off x="6828408" y="3690491"/>
              <a:ext cx="1154097" cy="1047565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35D5B3-80AF-4324-A924-E4BD223A4403}"/>
                </a:ext>
              </a:extLst>
            </p:cNvPr>
            <p:cNvSpPr/>
            <p:nvPr/>
          </p:nvSpPr>
          <p:spPr>
            <a:xfrm>
              <a:off x="5847711" y="4099547"/>
              <a:ext cx="496573" cy="438874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B1B4E0-531A-4DB9-B48F-CBBFE12F9D5C}"/>
                </a:ext>
              </a:extLst>
            </p:cNvPr>
            <p:cNvSpPr/>
            <p:nvPr/>
          </p:nvSpPr>
          <p:spPr>
            <a:xfrm>
              <a:off x="5210714" y="3232207"/>
              <a:ext cx="2193263" cy="1854698"/>
            </a:xfrm>
            <a:prstGeom prst="rect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4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2B3E4-5DC9-46FB-852D-1B573772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與隨機切割</a:t>
            </a:r>
            <a:r>
              <a:rPr lang="en-US" altLang="zh-TW" dirty="0"/>
              <a:t>500</a:t>
            </a:r>
            <a:r>
              <a:rPr lang="zh-TW" altLang="en-US" dirty="0"/>
              <a:t>張相比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46A77B-922C-4F06-BCC5-E1F233A40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3089"/>
              </p:ext>
            </p:extLst>
          </p:nvPr>
        </p:nvGraphicFramePr>
        <p:xfrm>
          <a:off x="1198485" y="2050740"/>
          <a:ext cx="9428085" cy="27698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2695">
                  <a:extLst>
                    <a:ext uri="{9D8B030D-6E8A-4147-A177-3AD203B41FA5}">
                      <a16:colId xmlns:a16="http://schemas.microsoft.com/office/drawing/2014/main" val="4115253758"/>
                    </a:ext>
                  </a:extLst>
                </a:gridCol>
                <a:gridCol w="3142695">
                  <a:extLst>
                    <a:ext uri="{9D8B030D-6E8A-4147-A177-3AD203B41FA5}">
                      <a16:colId xmlns:a16="http://schemas.microsoft.com/office/drawing/2014/main" val="2539716182"/>
                    </a:ext>
                  </a:extLst>
                </a:gridCol>
                <a:gridCol w="3142695">
                  <a:extLst>
                    <a:ext uri="{9D8B030D-6E8A-4147-A177-3AD203B41FA5}">
                      <a16:colId xmlns:a16="http://schemas.microsoft.com/office/drawing/2014/main" val="83591324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本實驗使用項鍊資料</a:t>
                      </a:r>
                      <a:endParaRPr lang="en-US" altLang="zh-TW" sz="1800" dirty="0"/>
                    </a:p>
                    <a:p>
                      <a:pPr algn="ctr"/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共</a:t>
                      </a:r>
                      <a:r>
                        <a:rPr lang="en-US" altLang="zh-TW" sz="1800" dirty="0"/>
                        <a:t>11812</a:t>
                      </a:r>
                      <a:r>
                        <a:rPr lang="zh-TW" altLang="en-US" sz="1800" dirty="0"/>
                        <a:t>比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隨機切割</a:t>
                      </a:r>
                      <a:r>
                        <a:rPr lang="en-US" altLang="zh-TW" sz="2800" dirty="0"/>
                        <a:t>500</a:t>
                      </a:r>
                      <a:r>
                        <a:rPr lang="zh-TW" altLang="en-US" sz="2800" dirty="0"/>
                        <a:t>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本論文的方法</a:t>
                      </a:r>
                      <a:endParaRPr lang="en-US" altLang="zh-TW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65965"/>
                  </a:ext>
                </a:extLst>
              </a:tr>
              <a:tr h="692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特徵提取時間</a:t>
                      </a:r>
                      <a:endParaRPr lang="en-US" altLang="zh-TW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約</a:t>
                      </a:r>
                      <a:r>
                        <a:rPr lang="en-US" altLang="zh-TW" sz="2800" dirty="0"/>
                        <a:t>74hr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約</a:t>
                      </a:r>
                      <a:r>
                        <a:rPr lang="en-US" altLang="zh-TW" sz="2800" dirty="0"/>
                        <a:t>6hr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87070"/>
                  </a:ext>
                </a:extLst>
              </a:tr>
              <a:tr h="692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搜尋到的機率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稍低於隨機切割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25545"/>
                  </a:ext>
                </a:extLst>
              </a:tr>
              <a:tr h="692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儲存空間</a:t>
                      </a:r>
                      <a:r>
                        <a:rPr lang="en-US" altLang="zh-TW" sz="2800" dirty="0"/>
                        <a:t>(</a:t>
                      </a:r>
                      <a:r>
                        <a:rPr lang="zh-TW" altLang="en-US" sz="2800" dirty="0"/>
                        <a:t>檔案數</a:t>
                      </a:r>
                      <a:r>
                        <a:rPr lang="en-US" altLang="zh-TW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39.4GB(4,010,885)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3.8GB(530,683)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4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6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F21E3FF-4506-3B49-A380-7C945333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090"/>
            <a:ext cx="4228513" cy="31758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956435-63B8-B945-B446-7B1550C98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13" y="1986090"/>
            <a:ext cx="3707375" cy="27844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7C611E1-28D7-9B48-9C63-2D1D9D71D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 t="13140" r="11691" b="15725"/>
          <a:stretch/>
        </p:blipFill>
        <p:spPr>
          <a:xfrm>
            <a:off x="8177311" y="1986090"/>
            <a:ext cx="3912231" cy="2784442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7FC78B4-630E-C346-A2C0-DB3C2C4DB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7367"/>
              </p:ext>
            </p:extLst>
          </p:nvPr>
        </p:nvGraphicFramePr>
        <p:xfrm>
          <a:off x="8177311" y="1986090"/>
          <a:ext cx="3912231" cy="278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77">
                  <a:extLst>
                    <a:ext uri="{9D8B030D-6E8A-4147-A177-3AD203B41FA5}">
                      <a16:colId xmlns:a16="http://schemas.microsoft.com/office/drawing/2014/main" val="3807452566"/>
                    </a:ext>
                  </a:extLst>
                </a:gridCol>
                <a:gridCol w="1304077">
                  <a:extLst>
                    <a:ext uri="{9D8B030D-6E8A-4147-A177-3AD203B41FA5}">
                      <a16:colId xmlns:a16="http://schemas.microsoft.com/office/drawing/2014/main" val="85110824"/>
                    </a:ext>
                  </a:extLst>
                </a:gridCol>
                <a:gridCol w="1304077">
                  <a:extLst>
                    <a:ext uri="{9D8B030D-6E8A-4147-A177-3AD203B41FA5}">
                      <a16:colId xmlns:a16="http://schemas.microsoft.com/office/drawing/2014/main" val="860734976"/>
                    </a:ext>
                  </a:extLst>
                </a:gridCol>
              </a:tblGrid>
              <a:tr h="9281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5373"/>
                  </a:ext>
                </a:extLst>
              </a:tr>
              <a:tr h="92814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236640"/>
                  </a:ext>
                </a:extLst>
              </a:tr>
              <a:tr h="92814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60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217</Words>
  <Application>Microsoft Macintosh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與隨機切割500張相比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陳泓鈞</dc:creator>
  <cp:lastModifiedBy>陳泓鈞</cp:lastModifiedBy>
  <cp:revision>23</cp:revision>
  <dcterms:created xsi:type="dcterms:W3CDTF">2021-06-23T04:22:17Z</dcterms:created>
  <dcterms:modified xsi:type="dcterms:W3CDTF">2021-08-02T12:14:15Z</dcterms:modified>
</cp:coreProperties>
</file>