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58" r:id="rId6"/>
    <p:sldId id="261" r:id="rId7"/>
    <p:sldId id="260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806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772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571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945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853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65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5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54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249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582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65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80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Book Antiqua" panose="02040602050305030304" pitchFamily="18" charset="0"/>
              </a:rPr>
              <a:t>Modelica</a:t>
            </a:r>
            <a:r>
              <a:rPr lang="en-US" sz="4800" dirty="0">
                <a:latin typeface="Book Antiqua" panose="02040602050305030304" pitchFamily="18" charset="0"/>
              </a:rPr>
              <a:t> Project Midterm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sz="900" i="1" dirty="0">
                <a:solidFill>
                  <a:schemeClr val="tx2"/>
                </a:solidFill>
                <a:latin typeface="Book Antiqua" panose="02040602050305030304" pitchFamily="18" charset="0"/>
              </a:rPr>
              <a:t>Chris </a:t>
            </a:r>
            <a:r>
              <a:rPr lang="nb-NO" sz="900" i="1" dirty="0" err="1">
                <a:solidFill>
                  <a:schemeClr val="tx2"/>
                </a:solidFill>
                <a:latin typeface="Book Antiqua" panose="02040602050305030304" pitchFamily="18" charset="0"/>
              </a:rPr>
              <a:t>Arun</a:t>
            </a:r>
            <a:r>
              <a:rPr lang="nb-NO" sz="900" i="1" dirty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  <a:r>
              <a:rPr lang="nb-NO" sz="900" i="1" dirty="0" err="1">
                <a:solidFill>
                  <a:schemeClr val="tx2"/>
                </a:solidFill>
                <a:latin typeface="Book Antiqua" panose="02040602050305030304" pitchFamily="18" charset="0"/>
              </a:rPr>
              <a:t>Muralitharan</a:t>
            </a:r>
            <a:r>
              <a:rPr lang="nb-NO" sz="900" i="1" dirty="0">
                <a:solidFill>
                  <a:schemeClr val="tx2"/>
                </a:solidFill>
                <a:latin typeface="Book Antiqua" panose="02040602050305030304" pitchFamily="18" charset="0"/>
              </a:rPr>
              <a:t>, Fredrik Heimstad, Håkon Yssen Rørstad, Christofer Gilje Skjæveland, Lars </a:t>
            </a:r>
            <a:r>
              <a:rPr lang="nb-NO" sz="900" i="1" dirty="0" err="1">
                <a:solidFill>
                  <a:schemeClr val="tx2"/>
                </a:solidFill>
                <a:latin typeface="Book Antiqua" panose="02040602050305030304" pitchFamily="18" charset="0"/>
              </a:rPr>
              <a:t>Mansåker</a:t>
            </a:r>
            <a:r>
              <a:rPr lang="nb-NO" sz="900" i="1" dirty="0">
                <a:solidFill>
                  <a:schemeClr val="tx2"/>
                </a:solidFill>
                <a:latin typeface="Book Antiqua" panose="02040602050305030304" pitchFamily="18" charset="0"/>
              </a:rPr>
              <a:t> Angelsen</a:t>
            </a:r>
          </a:p>
          <a:p>
            <a:r>
              <a:rPr lang="nb-NO" sz="900" i="1" dirty="0">
                <a:solidFill>
                  <a:schemeClr val="tx2"/>
                </a:solidFill>
                <a:latin typeface="Book Antiqua" panose="02040602050305030304" pitchFamily="18" charset="0"/>
              </a:rPr>
              <a:t>Group 28</a:t>
            </a:r>
          </a:p>
          <a:p>
            <a:endParaRPr lang="nb-NO" sz="900" i="1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6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1C562BD-1FF1-4FC0-ABD2-8EA813C260A2}"/>
              </a:ext>
            </a:extLst>
          </p:cNvPr>
          <p:cNvSpPr txBox="1"/>
          <p:nvPr/>
        </p:nvSpPr>
        <p:spPr>
          <a:xfrm>
            <a:off x="4148051" y="961404"/>
            <a:ext cx="5320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Implement sensors for the performance indicators ME</a:t>
            </a:r>
          </a:p>
          <a:p>
            <a:r>
              <a:rPr lang="en-US" sz="1050" i="1" dirty="0">
                <a:latin typeface="Bookman Old Style" panose="02050604050505020204" pitchFamily="18" charset="0"/>
              </a:rPr>
              <a:t>and SP. Calculate the overall cost indicator (OCI).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Assignment 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1DBEE1-5995-4A10-BE5B-39537A481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" y="2684601"/>
            <a:ext cx="8964728" cy="31728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56EF1DEB-137C-4F71-B642-7B768EDCE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85147"/>
            <a:ext cx="2486372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8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309B74-3217-4786-87F2-7095A601CBA5}"/>
              </a:ext>
            </a:extLst>
          </p:cNvPr>
          <p:cNvSpPr txBox="1"/>
          <p:nvPr/>
        </p:nvSpPr>
        <p:spPr>
          <a:xfrm>
            <a:off x="4148051" y="961404"/>
            <a:ext cx="5320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Develop a plant for BSM1 from the plant for ASM1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Assignment 1</a:t>
            </a:r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3F5C6013-07F2-4841-98C2-7BBA355C9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61" y="1431234"/>
            <a:ext cx="5887478" cy="5040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391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309B74-3217-4786-87F2-7095A601CBA5}"/>
              </a:ext>
            </a:extLst>
          </p:cNvPr>
          <p:cNvSpPr txBox="1"/>
          <p:nvPr/>
        </p:nvSpPr>
        <p:spPr>
          <a:xfrm>
            <a:off x="4148051" y="961404"/>
            <a:ext cx="5320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Develop a plant for BSM1 from the plant for ASM1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Assignment 1</a:t>
            </a:r>
          </a:p>
        </p:txBody>
      </p:sp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7E75EE2F-C192-4E6B-80EA-6267F9CE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61" y="1431234"/>
            <a:ext cx="5889432" cy="5040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126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Assignment 2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66" y="1420341"/>
            <a:ext cx="7237867" cy="4314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27CA1-9784-4D13-8EAE-92704A73ED01}"/>
              </a:ext>
            </a:extLst>
          </p:cNvPr>
          <p:cNvSpPr txBox="1"/>
          <p:nvPr/>
        </p:nvSpPr>
        <p:spPr>
          <a:xfrm>
            <a:off x="4148051" y="961404"/>
            <a:ext cx="5320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Implement a dynamic open-loop simulation of BSM 1</a:t>
            </a:r>
          </a:p>
        </p:txBody>
      </p:sp>
    </p:spTree>
    <p:extLst>
      <p:ext uri="{BB962C8B-B14F-4D97-AF65-F5344CB8AC3E}">
        <p14:creationId xmlns:p14="http://schemas.microsoft.com/office/powerpoint/2010/main" val="407456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6C2C38-BE5E-4E5C-A6AD-93DE56F5A44F}"/>
              </a:ext>
            </a:extLst>
          </p:cNvPr>
          <p:cNvSpPr txBox="1"/>
          <p:nvPr/>
        </p:nvSpPr>
        <p:spPr>
          <a:xfrm>
            <a:off x="4148051" y="961404"/>
            <a:ext cx="5320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Implement a dynamic open-loop simulation of BSM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Assignment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0" t="3657" r="6481" b="5572"/>
          <a:stretch/>
        </p:blipFill>
        <p:spPr>
          <a:xfrm>
            <a:off x="731520" y="1426464"/>
            <a:ext cx="7680960" cy="4681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729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Assignment 3</a:t>
            </a:r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3B281B1C-B3B9-4A52-A90D-B10E2FB5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2" y="1421478"/>
            <a:ext cx="7715315" cy="4796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4D8CD-662A-4DB4-963F-0E130C7218C4}"/>
              </a:ext>
            </a:extLst>
          </p:cNvPr>
          <p:cNvSpPr txBox="1"/>
          <p:nvPr/>
        </p:nvSpPr>
        <p:spPr>
          <a:xfrm>
            <a:off x="4148051" y="961404"/>
            <a:ext cx="5320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Implement sensors for the performance parameters:</a:t>
            </a:r>
          </a:p>
          <a:p>
            <a:r>
              <a:rPr lang="en-US" sz="1050" i="1" dirty="0">
                <a:latin typeface="Bookman Old Style" panose="02050604050505020204" pitchFamily="18" charset="0"/>
              </a:rPr>
              <a:t>EQ, PE, AE, IQ, SP.</a:t>
            </a:r>
          </a:p>
        </p:txBody>
      </p:sp>
    </p:spTree>
    <p:extLst>
      <p:ext uri="{BB962C8B-B14F-4D97-AF65-F5344CB8AC3E}">
        <p14:creationId xmlns:p14="http://schemas.microsoft.com/office/powerpoint/2010/main" val="271979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19228C-6C22-40A0-898A-DBB98EEC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9" y="1599249"/>
            <a:ext cx="7702781" cy="3139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Assignment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69417-FEC0-43EE-8EBE-1261EEA6FD83}"/>
              </a:ext>
            </a:extLst>
          </p:cNvPr>
          <p:cNvSpPr txBox="1"/>
          <p:nvPr/>
        </p:nvSpPr>
        <p:spPr>
          <a:xfrm>
            <a:off x="4148051" y="961404"/>
            <a:ext cx="5320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Implement sensors for the performance parameters:</a:t>
            </a:r>
          </a:p>
          <a:p>
            <a:r>
              <a:rPr lang="en-US" sz="1050" i="1" dirty="0">
                <a:latin typeface="Bookman Old Style" panose="02050604050505020204" pitchFamily="18" charset="0"/>
              </a:rPr>
              <a:t>EQ, PE, AE, IQ, SP.</a:t>
            </a:r>
          </a:p>
        </p:txBody>
      </p:sp>
    </p:spTree>
    <p:extLst>
      <p:ext uri="{BB962C8B-B14F-4D97-AF65-F5344CB8AC3E}">
        <p14:creationId xmlns:p14="http://schemas.microsoft.com/office/powerpoint/2010/main" val="158908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1C562BD-1FF1-4FC0-ABD2-8EA813C260A2}"/>
              </a:ext>
            </a:extLst>
          </p:cNvPr>
          <p:cNvSpPr txBox="1"/>
          <p:nvPr/>
        </p:nvSpPr>
        <p:spPr>
          <a:xfrm>
            <a:off x="4148051" y="961404"/>
            <a:ext cx="5320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Implement sensors for the performance indicators ME</a:t>
            </a:r>
          </a:p>
          <a:p>
            <a:r>
              <a:rPr lang="en-US" sz="1050" i="1" dirty="0">
                <a:latin typeface="Bookman Old Style" panose="02050604050505020204" pitchFamily="18" charset="0"/>
              </a:rPr>
              <a:t>and SP. Calculate the overall cost indicator (OCI).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Assignment 4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EF1E6D4-936F-4159-B4F9-1E7CEC213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2" y="1690688"/>
            <a:ext cx="4051000" cy="456163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7C47E4A9-6E13-440F-961D-27B861A2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98" y="1652033"/>
            <a:ext cx="3258005" cy="533474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13E21381-D2BC-4118-B717-D64D55A6B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98" y="2473890"/>
            <a:ext cx="3610479" cy="3391373"/>
          </a:xfrm>
          <a:prstGeom prst="rect">
            <a:avLst/>
          </a:prstGeom>
        </p:spPr>
      </p:pic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DC3FEA0A-A647-4E06-95FF-9450C57A69EB}"/>
              </a:ext>
            </a:extLst>
          </p:cNvPr>
          <p:cNvCxnSpPr>
            <a:cxnSpLocks/>
          </p:cNvCxnSpPr>
          <p:nvPr/>
        </p:nvCxnSpPr>
        <p:spPr>
          <a:xfrm>
            <a:off x="4656291" y="1652033"/>
            <a:ext cx="23359" cy="480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Bilde 21">
            <a:extLst>
              <a:ext uri="{FF2B5EF4-FFF2-40B4-BE49-F238E27FC236}">
                <a16:creationId xmlns:a16="http://schemas.microsoft.com/office/drawing/2014/main" id="{9AF72506-EB20-420F-A5E3-61E52AA03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6" y="2460638"/>
            <a:ext cx="4085155" cy="21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1C562BD-1FF1-4FC0-ABD2-8EA813C260A2}"/>
              </a:ext>
            </a:extLst>
          </p:cNvPr>
          <p:cNvSpPr txBox="1"/>
          <p:nvPr/>
        </p:nvSpPr>
        <p:spPr>
          <a:xfrm>
            <a:off x="4148051" y="961404"/>
            <a:ext cx="5320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Implement sensors for the performance indicators ME</a:t>
            </a:r>
          </a:p>
          <a:p>
            <a:r>
              <a:rPr lang="en-US" sz="1050" i="1" dirty="0">
                <a:latin typeface="Bookman Old Style" panose="02050604050505020204" pitchFamily="18" charset="0"/>
              </a:rPr>
              <a:t>and SP. Calculate the overall cost indicator (OCI).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Assignment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2BF81-5D8D-4827-90C8-EE0DCAA805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6" y="1376902"/>
            <a:ext cx="5784093" cy="363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73A4EFD1-FA9F-4879-B1F8-A87570081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2" y="5101167"/>
            <a:ext cx="5540215" cy="15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7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183</Words>
  <Application>Microsoft Office PowerPoint</Application>
  <PresentationFormat>Skjermfremvisning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Bookman Old Style</vt:lpstr>
      <vt:lpstr>Calibri</vt:lpstr>
      <vt:lpstr>Calibri Light</vt:lpstr>
      <vt:lpstr>Office Theme</vt:lpstr>
      <vt:lpstr>Modelica Project Midterm</vt:lpstr>
      <vt:lpstr>Assignment 1</vt:lpstr>
      <vt:lpstr>Assignment 1</vt:lpstr>
      <vt:lpstr>Assignment 2</vt:lpstr>
      <vt:lpstr>Assignment 2</vt:lpstr>
      <vt:lpstr>Assignment 3</vt:lpstr>
      <vt:lpstr>Assignment 3</vt:lpstr>
      <vt:lpstr>Assignment 4</vt:lpstr>
      <vt:lpstr>Assignment 4</vt:lpstr>
      <vt:lpstr>Assignment 4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Modelica Project Midterm</dc:title>
  <dc:creator>Håkon Yssen Rørstad</dc:creator>
  <cp:lastModifiedBy>Chris</cp:lastModifiedBy>
  <cp:revision>22</cp:revision>
  <dcterms:created xsi:type="dcterms:W3CDTF">2018-03-06T10:14:34Z</dcterms:created>
  <dcterms:modified xsi:type="dcterms:W3CDTF">2018-03-06T23:35:23Z</dcterms:modified>
</cp:coreProperties>
</file>