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4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07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3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8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2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A94751-587C-8648-AF34-094C352608C7}" type="datetimeFigureOut">
              <a:rPr lang="en-US" smtClean="0"/>
              <a:t>9/5/21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844CD31-0E6B-FC4B-AF29-9661D0EF69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146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ga-customer-revenue-prediction/over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26D79-9F42-0F41-A423-A921CB695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dirty="0"/>
              <a:t>Google Analytics Customer Transaction Prediction</a:t>
            </a:r>
            <a:br>
              <a:rPr lang="en-US" sz="4800" b="1" dirty="0"/>
            </a:b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003E980-E043-8745-A86F-D5D5F1600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Springboard Capstone </a:t>
            </a:r>
          </a:p>
          <a:p>
            <a:pPr algn="r"/>
            <a:r>
              <a:rPr lang="en-US" sz="2000" dirty="0"/>
              <a:t>By: Kasey Larsen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19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Modeling Overview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91760"/>
            <a:ext cx="11029614" cy="3542613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3200" dirty="0"/>
              <a:t>Supervised Learning</a:t>
            </a:r>
          </a:p>
          <a:p>
            <a:r>
              <a:rPr lang="en-US" sz="3200" dirty="0"/>
              <a:t>1 indicated completed transaction</a:t>
            </a:r>
          </a:p>
          <a:p>
            <a:r>
              <a:rPr lang="en-US" sz="3200" dirty="0"/>
              <a:t>Data is highly imbalanced, so this needs to addressed</a:t>
            </a: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3607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Modeling Process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8480"/>
            <a:ext cx="11029614" cy="3542613"/>
          </a:xfrm>
          <a:ln w="57150">
            <a:noFill/>
          </a:ln>
        </p:spPr>
        <p:txBody>
          <a:bodyPr anchor="t">
            <a:normAutofit fontScale="92500" lnSpcReduction="10000"/>
          </a:bodyPr>
          <a:lstStyle/>
          <a:p>
            <a:r>
              <a:rPr lang="en-US" sz="2000" dirty="0"/>
              <a:t>Pre-modeling steps</a:t>
            </a:r>
          </a:p>
          <a:p>
            <a:pPr lvl="1"/>
            <a:r>
              <a:rPr lang="en-US" sz="2000" dirty="0"/>
              <a:t>Label encoding</a:t>
            </a:r>
          </a:p>
          <a:p>
            <a:pPr lvl="1"/>
            <a:r>
              <a:rPr lang="en-US" sz="2000" dirty="0"/>
              <a:t>Resampling to address imbalanced data</a:t>
            </a:r>
          </a:p>
          <a:p>
            <a:pPr lvl="1"/>
            <a:r>
              <a:rPr lang="en-US" sz="2000" dirty="0"/>
              <a:t>Splitting the data in a 70/30 train/test split</a:t>
            </a:r>
          </a:p>
          <a:p>
            <a:r>
              <a:rPr lang="en-US" sz="2000" dirty="0"/>
              <a:t>Cross validation for hyperparameter tuning</a:t>
            </a:r>
          </a:p>
          <a:p>
            <a:pPr lvl="1"/>
            <a:r>
              <a:rPr lang="en-US" sz="1800" dirty="0" err="1"/>
              <a:t>Sklearn’s</a:t>
            </a:r>
            <a:r>
              <a:rPr lang="en-US" sz="1800" dirty="0"/>
              <a:t> </a:t>
            </a:r>
            <a:r>
              <a:rPr lang="en-US" sz="1800" dirty="0" err="1"/>
              <a:t>RandomizedSearchCV</a:t>
            </a:r>
            <a:endParaRPr lang="en-US" sz="1800" dirty="0"/>
          </a:p>
          <a:p>
            <a:pPr lvl="1"/>
            <a:r>
              <a:rPr lang="en-US" sz="1800" dirty="0"/>
              <a:t>5-fold cv</a:t>
            </a:r>
          </a:p>
          <a:p>
            <a:r>
              <a:rPr lang="en-US" sz="2000" dirty="0"/>
              <a:t>Evaluating the model on the test data</a:t>
            </a:r>
          </a:p>
          <a:p>
            <a:pPr lvl="1"/>
            <a:r>
              <a:rPr lang="en-US" sz="1800" dirty="0"/>
              <a:t>Evaluated Accuracy, Precision, Recall and F1 scores</a:t>
            </a: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314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Modeling Results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D74037-8DA8-324C-811A-68659D257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73660"/>
              </p:ext>
            </p:extLst>
          </p:nvPr>
        </p:nvGraphicFramePr>
        <p:xfrm>
          <a:off x="906045" y="1814472"/>
          <a:ext cx="10090819" cy="38968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6522">
                  <a:extLst>
                    <a:ext uri="{9D8B030D-6E8A-4147-A177-3AD203B41FA5}">
                      <a16:colId xmlns:a16="http://schemas.microsoft.com/office/drawing/2014/main" val="3745990081"/>
                    </a:ext>
                  </a:extLst>
                </a:gridCol>
                <a:gridCol w="1749297">
                  <a:extLst>
                    <a:ext uri="{9D8B030D-6E8A-4147-A177-3AD203B41FA5}">
                      <a16:colId xmlns:a16="http://schemas.microsoft.com/office/drawing/2014/main" val="1707068769"/>
                    </a:ext>
                  </a:extLst>
                </a:gridCol>
                <a:gridCol w="1832596">
                  <a:extLst>
                    <a:ext uri="{9D8B030D-6E8A-4147-A177-3AD203B41FA5}">
                      <a16:colId xmlns:a16="http://schemas.microsoft.com/office/drawing/2014/main" val="3170342918"/>
                    </a:ext>
                  </a:extLst>
                </a:gridCol>
                <a:gridCol w="1929780">
                  <a:extLst>
                    <a:ext uri="{9D8B030D-6E8A-4147-A177-3AD203B41FA5}">
                      <a16:colId xmlns:a16="http://schemas.microsoft.com/office/drawing/2014/main" val="3517643662"/>
                    </a:ext>
                  </a:extLst>
                </a:gridCol>
                <a:gridCol w="1735413">
                  <a:extLst>
                    <a:ext uri="{9D8B030D-6E8A-4147-A177-3AD203B41FA5}">
                      <a16:colId xmlns:a16="http://schemas.microsoft.com/office/drawing/2014/main" val="4046160625"/>
                    </a:ext>
                  </a:extLst>
                </a:gridCol>
                <a:gridCol w="1987211">
                  <a:extLst>
                    <a:ext uri="{9D8B030D-6E8A-4147-A177-3AD203B41FA5}">
                      <a16:colId xmlns:a16="http://schemas.microsoft.com/office/drawing/2014/main" val="1420615560"/>
                    </a:ext>
                  </a:extLst>
                </a:gridCol>
              </a:tblGrid>
              <a:tr h="708341">
                <a:tc>
                  <a:txBody>
                    <a:bodyPr/>
                    <a:lstStyle/>
                    <a:p>
                      <a:endParaRPr lang="en-US" sz="4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Model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Accuracy Score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Precision Score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Recall Score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F1 Score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94786663"/>
                  </a:ext>
                </a:extLst>
              </a:tr>
              <a:tr h="7083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Logistic Regession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0.938484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0.943643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0.932572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0.938075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204076604"/>
                  </a:ext>
                </a:extLst>
              </a:tr>
              <a:tr h="7083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Decision Tree Classifier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0.975587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0.956024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0.996998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0.976081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903877055"/>
                  </a:ext>
                </a:extLst>
              </a:tr>
              <a:tr h="70834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Random Forest Classifier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0.962917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0.942692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0.985701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0.963717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65076888"/>
                  </a:ext>
                </a:extLst>
              </a:tr>
              <a:tr h="5049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MultinomialNB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0.812552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0.798723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0.835322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0.816613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407850910"/>
                  </a:ext>
                </a:extLst>
              </a:tr>
              <a:tr h="504904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2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highlight>
                            <a:srgbClr val="FFFF00"/>
                          </a:highlight>
                        </a:rPr>
                        <a:t>XGBClassifier</a:t>
                      </a:r>
                      <a:endParaRPr lang="en-US" sz="2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0.994356</a:t>
                      </a:r>
                      <a:endParaRPr lang="en-US" sz="2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0.988829</a:t>
                      </a:r>
                      <a:endParaRPr lang="en-US" sz="2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1.000000</a:t>
                      </a:r>
                      <a:endParaRPr lang="en-US" sz="2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highlight>
                            <a:srgbClr val="FFFF00"/>
                          </a:highlight>
                        </a:rPr>
                        <a:t>0.994383</a:t>
                      </a:r>
                      <a:endParaRPr lang="en-US" sz="28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73360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56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 fontScale="90000"/>
          </a:bodyPr>
          <a:lstStyle/>
          <a:p>
            <a:r>
              <a:rPr lang="en-US" sz="4000" dirty="0" err="1">
                <a:solidFill>
                  <a:schemeClr val="accent2"/>
                </a:solidFill>
              </a:rPr>
              <a:t>XGBClassifier</a:t>
            </a:r>
            <a:r>
              <a:rPr lang="en-US" sz="4000" dirty="0">
                <a:solidFill>
                  <a:schemeClr val="accent2"/>
                </a:solidFill>
              </a:rPr>
              <a:t> Model Features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924A5AA-D0D9-A44E-8B72-97BD7FCC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2108746"/>
            <a:ext cx="41275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6CC3E33-1271-214B-8FEF-859BEFF6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96" y="1918974"/>
            <a:ext cx="59563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5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Using the Model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98675"/>
            <a:ext cx="11029614" cy="3542613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The marketing team can use the features of importance</a:t>
            </a:r>
          </a:p>
          <a:p>
            <a:pPr lvl="1"/>
            <a:r>
              <a:rPr lang="en-US" sz="2400" dirty="0"/>
              <a:t>Focus on countries that are more likely to make purchases</a:t>
            </a:r>
          </a:p>
          <a:p>
            <a:pPr lvl="1"/>
            <a:r>
              <a:rPr lang="en-US" sz="2400" dirty="0"/>
              <a:t>Start increasing ads and marketing strategies as the number of pageviews increases</a:t>
            </a:r>
            <a:endParaRPr lang="en-US" sz="2800" dirty="0"/>
          </a:p>
          <a:p>
            <a:r>
              <a:rPr lang="en-US" sz="2800" dirty="0"/>
              <a:t>Understand what features do not affect whether a user will complete a transaction. </a:t>
            </a: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440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Future Work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98675"/>
            <a:ext cx="11029614" cy="3542613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With further research, I would investigate to results of feature engineering new columns. </a:t>
            </a:r>
          </a:p>
          <a:p>
            <a:r>
              <a:rPr lang="en-US" sz="2800" dirty="0"/>
              <a:t>This could potentially create some new features of importance and help make more accurate models. </a:t>
            </a:r>
          </a:p>
          <a:p>
            <a:endParaRPr lang="en-US" sz="2800" dirty="0"/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7174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5120255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About the Data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4950"/>
            <a:ext cx="11029614" cy="3542613"/>
          </a:xfrm>
          <a:ln w="57150">
            <a:noFill/>
          </a:ln>
        </p:spPr>
        <p:txBody>
          <a:bodyPr anchor="t"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The Google Merchandise Store, or </a:t>
            </a:r>
            <a:r>
              <a:rPr lang="en-US" sz="2800" dirty="0" err="1"/>
              <a:t>GStore</a:t>
            </a:r>
            <a:r>
              <a:rPr lang="en-US" sz="2800" dirty="0"/>
              <a:t>, is where Google swag is sold.</a:t>
            </a:r>
          </a:p>
          <a:p>
            <a:r>
              <a:rPr lang="en-US" sz="2800" dirty="0"/>
              <a:t>This data set involves customer data information for previous users and customers. </a:t>
            </a:r>
          </a:p>
          <a:p>
            <a:r>
              <a:rPr lang="en-US" sz="2800" dirty="0"/>
              <a:t>The data includes device information, geographical information, trafficking, timing, and more.  </a:t>
            </a:r>
          </a:p>
          <a:p>
            <a:endParaRPr lang="en-US" sz="2000" dirty="0"/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138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5120255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the Problem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01769"/>
            <a:ext cx="11029614" cy="3542613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Roughly 1.1% of users completed a transaction. </a:t>
            </a:r>
          </a:p>
          <a:p>
            <a:r>
              <a:rPr lang="en-US" sz="2800" dirty="0"/>
              <a:t>So how do you know where you should concentrate the marketing budget?</a:t>
            </a:r>
          </a:p>
          <a:p>
            <a:r>
              <a:rPr lang="en-US" sz="2800" dirty="0"/>
              <a:t>What features help predict whether a customer will complete a transaction?</a:t>
            </a:r>
            <a:endParaRPr lang="en-US" sz="2000" dirty="0"/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779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Data Information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44950"/>
            <a:ext cx="11029614" cy="3542613"/>
          </a:xfrm>
          <a:ln w="57150">
            <a:noFill/>
          </a:ln>
        </p:spPr>
        <p:txBody>
          <a:bodyPr anchor="t">
            <a:normAutofit lnSpcReduction="10000"/>
          </a:bodyPr>
          <a:lstStyle/>
          <a:p>
            <a:r>
              <a:rPr lang="en-US" sz="2800" dirty="0"/>
              <a:t>85417 entries are being analyzed from the Google Merchandise Store demo account.</a:t>
            </a:r>
          </a:p>
          <a:p>
            <a:r>
              <a:rPr lang="en-US" sz="2800" dirty="0"/>
              <a:t>The data originated from the Kaggle completion, </a:t>
            </a:r>
            <a:r>
              <a:rPr lang="en-US" sz="2800" dirty="0">
                <a:hlinkClick r:id="rId2"/>
              </a:rPr>
              <a:t>Google Analytics Customer Revenue Prediction. </a:t>
            </a:r>
            <a:endParaRPr lang="en-US" sz="2800" dirty="0"/>
          </a:p>
          <a:p>
            <a:r>
              <a:rPr lang="en-US" sz="2800" dirty="0"/>
              <a:t>Each entry has 40 features about location, device information, and site usage. </a:t>
            </a:r>
          </a:p>
          <a:p>
            <a:r>
              <a:rPr lang="en-US" sz="2800" dirty="0"/>
              <a:t>The entries come from </a:t>
            </a:r>
            <a:r>
              <a:rPr lang="en-US" sz="2400" dirty="0"/>
              <a:t>August 1st 2016 to April 30th 2018.</a:t>
            </a:r>
          </a:p>
          <a:p>
            <a:endParaRPr lang="en-US" sz="2000" dirty="0"/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714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Exploratory Data Analysis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68690"/>
            <a:ext cx="11029614" cy="3542613"/>
          </a:xfrm>
          <a:ln w="57150">
            <a:noFill/>
          </a:ln>
        </p:spPr>
        <p:txBody>
          <a:bodyPr anchor="t">
            <a:normAutofit/>
          </a:bodyPr>
          <a:lstStyle/>
          <a:p>
            <a:r>
              <a:rPr lang="en-US" sz="2800" dirty="0"/>
              <a:t>Important Numerical Features</a:t>
            </a:r>
          </a:p>
          <a:p>
            <a:pPr lvl="1"/>
            <a:r>
              <a:rPr lang="en-US" sz="2400" dirty="0"/>
              <a:t>Pageviews</a:t>
            </a:r>
          </a:p>
          <a:p>
            <a:pPr lvl="1"/>
            <a:r>
              <a:rPr lang="en-US" sz="2400" dirty="0"/>
              <a:t>Session Quality</a:t>
            </a:r>
          </a:p>
          <a:p>
            <a:r>
              <a:rPr lang="en-US" sz="2800" dirty="0"/>
              <a:t>Important Categorical Features</a:t>
            </a:r>
          </a:p>
          <a:p>
            <a:pPr lvl="1"/>
            <a:r>
              <a:rPr lang="en-US" sz="2400" dirty="0"/>
              <a:t>Previous Customer</a:t>
            </a:r>
          </a:p>
          <a:p>
            <a:pPr lvl="1"/>
            <a:r>
              <a:rPr lang="en-US" sz="2400" dirty="0"/>
              <a:t>Location</a:t>
            </a: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666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Pageviews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804" y="3005910"/>
            <a:ext cx="5639133" cy="3843170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If a user had multiple pageviews, they were more likely to complete a  transaction. </a:t>
            </a: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59D9A35-BEA0-D341-82BB-FAA0DAF53C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3" y="1845739"/>
            <a:ext cx="4843145" cy="3929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253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Session Quality</a:t>
            </a:r>
            <a:br>
              <a:rPr lang="en-US" sz="4000" dirty="0"/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804" y="3005910"/>
            <a:ext cx="5639133" cy="3843170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For users who did not complete a transaction, the session quality dim was very low. If the user did complete a transaction, the number varies. </a:t>
            </a: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A3E5FCA-8678-FD45-8179-11FD586B4D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82" y="1791448"/>
            <a:ext cx="4854575" cy="3919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8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Previous Customer</a:t>
            </a: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DC0D5E0D-10D2-F64E-81C7-3139F654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96473"/>
            <a:ext cx="5639133" cy="3843170"/>
          </a:xfrm>
          <a:ln w="57150">
            <a:noFill/>
          </a:ln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All returning customers completed their transactions. </a:t>
            </a:r>
          </a:p>
        </p:txBody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A53F094-1580-C74A-902F-8A1A967774B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34" y="1778459"/>
            <a:ext cx="5268595" cy="4042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80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37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48A2D1-268E-F64C-B522-A5E112C0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1146697"/>
            <a:ext cx="7292147" cy="721436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Location</a:t>
            </a:r>
            <a:br>
              <a:rPr lang="en-US" sz="4000" dirty="0"/>
            </a:b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55" name="Rectangle 39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41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82F318CA-6AE7-C642-A489-48EA03792F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4" y="1766048"/>
            <a:ext cx="5078730" cy="3945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C37B13-35CD-2D45-81FF-B6A31742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78" y="1766048"/>
            <a:ext cx="5296254" cy="390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5872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{826D4B63-909D-254D-97CC-5BA819A1F514}tf10001123</Template>
  <TotalTime>61</TotalTime>
  <Words>420</Words>
  <Application>Microsoft Macintosh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Dividend</vt:lpstr>
      <vt:lpstr>Google Analytics Customer Transaction Prediction </vt:lpstr>
      <vt:lpstr>About the Data</vt:lpstr>
      <vt:lpstr>the Problem</vt:lpstr>
      <vt:lpstr>Data Information</vt:lpstr>
      <vt:lpstr>Exploratory Data Analysis</vt:lpstr>
      <vt:lpstr>Pageviews</vt:lpstr>
      <vt:lpstr>Session Quality </vt:lpstr>
      <vt:lpstr>Previous Customer</vt:lpstr>
      <vt:lpstr>Location </vt:lpstr>
      <vt:lpstr>Modeling Overview</vt:lpstr>
      <vt:lpstr>Modeling Process</vt:lpstr>
      <vt:lpstr>Modeling Results</vt:lpstr>
      <vt:lpstr>XGBClassifier Model Features</vt:lpstr>
      <vt:lpstr>Using the Model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 Customer Transaction Prediction </dc:title>
  <dc:creator>Larsen, Kasey</dc:creator>
  <cp:lastModifiedBy>Larsen, Kasey</cp:lastModifiedBy>
  <cp:revision>1</cp:revision>
  <dcterms:created xsi:type="dcterms:W3CDTF">2021-09-05T16:28:30Z</dcterms:created>
  <dcterms:modified xsi:type="dcterms:W3CDTF">2021-09-05T17:30:28Z</dcterms:modified>
</cp:coreProperties>
</file>