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7"/>
  </p:notesMasterIdLst>
  <p:sldIdLst>
    <p:sldId id="1588" r:id="rId2"/>
    <p:sldId id="1617" r:id="rId3"/>
    <p:sldId id="1616" r:id="rId4"/>
    <p:sldId id="1600" r:id="rId5"/>
    <p:sldId id="1615" r:id="rId6"/>
  </p:sldIdLst>
  <p:sldSz cx="9144000" cy="6858000" type="screen4x3"/>
  <p:notesSz cx="69850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orient="horz" pos="1067">
          <p15:clr>
            <a:srgbClr val="A4A3A4"/>
          </p15:clr>
        </p15:guide>
        <p15:guide id="3" orient="horz" pos="4051">
          <p15:clr>
            <a:srgbClr val="A4A3A4"/>
          </p15:clr>
        </p15:guide>
        <p15:guide id="4" pos="2881">
          <p15:clr>
            <a:srgbClr val="A4A3A4"/>
          </p15:clr>
        </p15:guide>
        <p15:guide id="5" pos="2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D2FF"/>
    <a:srgbClr val="0039A6"/>
    <a:srgbClr val="000099"/>
    <a:srgbClr val="009900"/>
    <a:srgbClr val="0000FF"/>
    <a:srgbClr val="006600"/>
    <a:srgbClr val="660066"/>
    <a:srgbClr val="BFBFBF"/>
    <a:srgbClr val="808080"/>
    <a:srgbClr val="FDF6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95699" autoAdjust="0"/>
  </p:normalViewPr>
  <p:slideViewPr>
    <p:cSldViewPr snapToGrid="0">
      <p:cViewPr varScale="1">
        <p:scale>
          <a:sx n="100" d="100"/>
          <a:sy n="100" d="100"/>
        </p:scale>
        <p:origin x="288" y="66"/>
      </p:cViewPr>
      <p:guideLst>
        <p:guide orient="horz" pos="2161"/>
        <p:guide orient="horz" pos="1067"/>
        <p:guide orient="horz" pos="4051"/>
        <p:guide pos="2881"/>
        <p:guide pos="27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0"/>
            <a:ext cx="3026622" cy="462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8" tIns="46436" rIns="92868" bIns="46436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795" y="0"/>
            <a:ext cx="3026622" cy="462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8" tIns="46436" rIns="92868" bIns="4643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821" y="4404046"/>
            <a:ext cx="5587366" cy="417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8" tIns="46436" rIns="92868" bIns="464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8806500"/>
            <a:ext cx="3026622" cy="462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8" tIns="46436" rIns="92868" bIns="46436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795" y="8806500"/>
            <a:ext cx="3026622" cy="462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8" tIns="46436" rIns="92868" bIns="4643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7CA480A-3EB4-4AE6-82AE-9DA21723D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32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7361238" y="6728991"/>
            <a:ext cx="1782762" cy="12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6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larsenkb, 12Oct15, lofi_notes_r?.pptx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689318A1-174D-4DEE-8106-03A37B9BCF1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284163"/>
          </a:xfrm>
          <a:prstGeom prst="rect">
            <a:avLst/>
          </a:prstGeom>
          <a:gradFill rotWithShape="1">
            <a:gsLst>
              <a:gs pos="0">
                <a:srgbClr val="0039A6"/>
              </a:gs>
              <a:gs pos="100000">
                <a:srgbClr val="3A75C4"/>
              </a:gs>
            </a:gsLst>
            <a:lin ang="0" scaled="1"/>
          </a:gra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432000" tIns="0" rIns="0" bIns="0" anchor="ctr"/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tabLst>
                <a:tab pos="8001000" algn="r"/>
              </a:tabLst>
              <a:defRPr/>
            </a:pPr>
            <a:r>
              <a:rPr lang="en-US" sz="1200" smtClean="0">
                <a:solidFill>
                  <a:schemeClr val="bg1"/>
                </a:solidFill>
                <a:latin typeface="Arial" charset="0"/>
              </a:rPr>
              <a:t>lofi 	</a:t>
            </a:r>
            <a:endParaRPr lang="en-US" sz="1200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14338" y="376238"/>
            <a:ext cx="8301037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4338" y="1692275"/>
            <a:ext cx="8301037" cy="16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5313" y="6532563"/>
            <a:ext cx="17827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600"/>
            </a:lvl1pPr>
          </a:lstStyle>
          <a:p>
            <a:r>
              <a:rPr lang="en-US" smtClean="0"/>
              <a:t>larsenkb, 12Oct15, lofi_notes_r?.pptx</a:t>
            </a:r>
            <a:r>
              <a:rPr lang="en-US" sz="1000" smtClean="0"/>
              <a:t>| </a:t>
            </a:r>
            <a:fld id="{689318A1-174D-4DEE-8106-03A37B9BCF15}" type="slidenum">
              <a:rPr lang="en-US" sz="1000" smtClean="0"/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defTabSz="1020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169863" indent="-16986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376238" indent="-204788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627063" indent="-185738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3pPr>
      <a:lvl4pPr marL="7921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9572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5pPr>
      <a:lvl6pPr marL="14144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18716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23288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2786063" indent="-163513" algn="l" defTabSz="82073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hyperlink" Target="http://www.digikey.com/product-detail/en/BK-5033/BK-5033-ND/2330512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hyperlink" Target="http://www.digikey.com/product-detail/en/BU2450SM-JJ-GTR/BU2450SM-JJ-GCT-ND/3028728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14338" y="376238"/>
            <a:ext cx="8301037" cy="443198"/>
          </a:xfrm>
        </p:spPr>
        <p:txBody>
          <a:bodyPr/>
          <a:lstStyle/>
          <a:p>
            <a:r>
              <a:rPr lang="en-US" smtClean="0"/>
              <a:t>power to sensors and radio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4338" y="1205258"/>
            <a:ext cx="8301037" cy="304699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8" name="Rectangle 7"/>
          <p:cNvSpPr/>
          <p:nvPr/>
        </p:nvSpPr>
        <p:spPr>
          <a:xfrm>
            <a:off x="1103243" y="2941983"/>
            <a:ext cx="1043609" cy="12920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50167" y="3250095"/>
            <a:ext cx="185530" cy="102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43541" y="3909391"/>
            <a:ext cx="185530" cy="102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smtClean="0">
              <a:solidFill>
                <a:schemeClr val="tx1"/>
              </a:solidFill>
            </a:endParaRPr>
          </a:p>
        </p:txBody>
      </p:sp>
      <p:sp>
        <p:nvSpPr>
          <p:cNvPr id="11" name="Freeform 244"/>
          <p:cNvSpPr>
            <a:spLocks/>
          </p:cNvSpPr>
          <p:nvPr/>
        </p:nvSpPr>
        <p:spPr bwMode="auto">
          <a:xfrm rot="10800000">
            <a:off x="3167061" y="2515426"/>
            <a:ext cx="135213" cy="508761"/>
          </a:xfrm>
          <a:custGeom>
            <a:avLst/>
            <a:gdLst/>
            <a:ahLst/>
            <a:cxnLst>
              <a:cxn ang="0">
                <a:pos x="58" y="0"/>
              </a:cxn>
              <a:cxn ang="0">
                <a:pos x="58" y="230"/>
              </a:cxn>
              <a:cxn ang="0">
                <a:pos x="116" y="288"/>
              </a:cxn>
              <a:cxn ang="0">
                <a:pos x="0" y="403"/>
              </a:cxn>
              <a:cxn ang="0">
                <a:pos x="116" y="518"/>
              </a:cxn>
              <a:cxn ang="0">
                <a:pos x="0" y="634"/>
              </a:cxn>
              <a:cxn ang="0">
                <a:pos x="116" y="749"/>
              </a:cxn>
              <a:cxn ang="0">
                <a:pos x="0" y="864"/>
              </a:cxn>
              <a:cxn ang="0">
                <a:pos x="58" y="922"/>
              </a:cxn>
              <a:cxn ang="0">
                <a:pos x="58" y="1152"/>
              </a:cxn>
            </a:cxnLst>
            <a:rect l="0" t="0" r="r" b="b"/>
            <a:pathLst>
              <a:path w="116" h="1152">
                <a:moveTo>
                  <a:pt x="58" y="0"/>
                </a:moveTo>
                <a:lnTo>
                  <a:pt x="58" y="230"/>
                </a:lnTo>
                <a:lnTo>
                  <a:pt x="116" y="288"/>
                </a:lnTo>
                <a:lnTo>
                  <a:pt x="0" y="403"/>
                </a:lnTo>
                <a:lnTo>
                  <a:pt x="116" y="518"/>
                </a:lnTo>
                <a:lnTo>
                  <a:pt x="0" y="634"/>
                </a:lnTo>
                <a:lnTo>
                  <a:pt x="116" y="749"/>
                </a:lnTo>
                <a:lnTo>
                  <a:pt x="0" y="864"/>
                </a:lnTo>
                <a:lnTo>
                  <a:pt x="58" y="922"/>
                </a:lnTo>
                <a:lnTo>
                  <a:pt x="58" y="1152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3043238" y="2257426"/>
            <a:ext cx="366712" cy="257175"/>
            <a:chOff x="4081463" y="2471738"/>
            <a:chExt cx="366712" cy="257175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4107468" y="2471738"/>
              <a:ext cx="130124" cy="164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081463" y="2633870"/>
              <a:ext cx="3667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4316480" y="2473596"/>
              <a:ext cx="131693" cy="1573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273826" y="2635112"/>
              <a:ext cx="0" cy="93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Freeform 244"/>
          <p:cNvSpPr>
            <a:spLocks/>
          </p:cNvSpPr>
          <p:nvPr/>
        </p:nvSpPr>
        <p:spPr bwMode="auto">
          <a:xfrm rot="5400000">
            <a:off x="2795586" y="2282064"/>
            <a:ext cx="135213" cy="508761"/>
          </a:xfrm>
          <a:custGeom>
            <a:avLst/>
            <a:gdLst/>
            <a:ahLst/>
            <a:cxnLst>
              <a:cxn ang="0">
                <a:pos x="58" y="0"/>
              </a:cxn>
              <a:cxn ang="0">
                <a:pos x="58" y="230"/>
              </a:cxn>
              <a:cxn ang="0">
                <a:pos x="116" y="288"/>
              </a:cxn>
              <a:cxn ang="0">
                <a:pos x="0" y="403"/>
              </a:cxn>
              <a:cxn ang="0">
                <a:pos x="116" y="518"/>
              </a:cxn>
              <a:cxn ang="0">
                <a:pos x="0" y="634"/>
              </a:cxn>
              <a:cxn ang="0">
                <a:pos x="116" y="749"/>
              </a:cxn>
              <a:cxn ang="0">
                <a:pos x="0" y="864"/>
              </a:cxn>
              <a:cxn ang="0">
                <a:pos x="58" y="922"/>
              </a:cxn>
              <a:cxn ang="0">
                <a:pos x="58" y="1152"/>
              </a:cxn>
            </a:cxnLst>
            <a:rect l="0" t="0" r="r" b="b"/>
            <a:pathLst>
              <a:path w="116" h="1152">
                <a:moveTo>
                  <a:pt x="58" y="0"/>
                </a:moveTo>
                <a:lnTo>
                  <a:pt x="58" y="230"/>
                </a:lnTo>
                <a:lnTo>
                  <a:pt x="116" y="288"/>
                </a:lnTo>
                <a:lnTo>
                  <a:pt x="0" y="403"/>
                </a:lnTo>
                <a:lnTo>
                  <a:pt x="116" y="518"/>
                </a:lnTo>
                <a:lnTo>
                  <a:pt x="0" y="634"/>
                </a:lnTo>
                <a:lnTo>
                  <a:pt x="116" y="749"/>
                </a:lnTo>
                <a:lnTo>
                  <a:pt x="0" y="864"/>
                </a:lnTo>
                <a:lnTo>
                  <a:pt x="58" y="922"/>
                </a:lnTo>
                <a:lnTo>
                  <a:pt x="58" y="1152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490788" y="2262188"/>
            <a:ext cx="5762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109913" y="2533651"/>
            <a:ext cx="1285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612259" y="2257425"/>
            <a:ext cx="0" cy="2857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209800" y="2181225"/>
            <a:ext cx="24686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mtClean="0"/>
              <a:t>3.3v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405188" y="2262188"/>
            <a:ext cx="276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09988" y="2181225"/>
            <a:ext cx="51777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mtClean="0"/>
              <a:t>3.3v_out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71775" y="2614612"/>
            <a:ext cx="16350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mtClean="0"/>
              <a:t>R1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86087" y="2681287"/>
            <a:ext cx="16350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mtClean="0"/>
              <a:t>R2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2338388" y="3300413"/>
            <a:ext cx="8905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231384" y="3014664"/>
            <a:ext cx="0" cy="2857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04192" y="2124903"/>
            <a:ext cx="1830629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mtClean="0"/>
              <a:t>maybe use internal PU,</a:t>
            </a:r>
          </a:p>
          <a:p>
            <a:r>
              <a:rPr lang="en-US" sz="1000" b="1" smtClean="0"/>
              <a:t>would need to disable PU</a:t>
            </a:r>
          </a:p>
          <a:p>
            <a:r>
              <a:rPr lang="en-US" sz="1000" b="1" smtClean="0"/>
              <a:t>when changing pin to output?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295939" y="2554357"/>
            <a:ext cx="228600" cy="99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51314" y="1760468"/>
            <a:ext cx="144751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mtClean="0"/>
              <a:t>use high efficiency PNP</a:t>
            </a:r>
          </a:p>
          <a:p>
            <a:r>
              <a:rPr lang="en-US" sz="1000" b="1" smtClean="0"/>
              <a:t>zetex?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92558" y="2797451"/>
            <a:ext cx="11156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mtClean="0"/>
              <a:t>R2 &gt; 100K; &lt; 33uA</a:t>
            </a:r>
          </a:p>
          <a:p>
            <a:r>
              <a:rPr lang="en-US" sz="1000" b="1" smtClean="0"/>
              <a:t>possible?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285339" y="5358259"/>
            <a:ext cx="1043609" cy="12920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</a:rPr>
              <a:t>t84</a:t>
            </a:r>
            <a:endParaRPr lang="en-US" sz="1200" b="1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32263" y="5635147"/>
            <a:ext cx="86139" cy="1339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smtClean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6418402" y="5716689"/>
            <a:ext cx="5473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6965777" y="5049408"/>
            <a:ext cx="0" cy="667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608812" y="5403243"/>
            <a:ext cx="2388474" cy="10772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mtClean="0"/>
              <a:t>better to use an low Iq LDO.</a:t>
            </a:r>
          </a:p>
          <a:p>
            <a:r>
              <a:rPr lang="en-US" sz="1000" b="1" smtClean="0"/>
              <a:t>the NRF24 Vcc MUST be &lt; 3.6V.</a:t>
            </a:r>
          </a:p>
          <a:p>
            <a:r>
              <a:rPr lang="en-US" sz="1000" b="1" smtClean="0"/>
              <a:t>This means that can’t run lofi directly </a:t>
            </a:r>
          </a:p>
          <a:p>
            <a:r>
              <a:rPr lang="en-US" sz="1000" b="1" smtClean="0"/>
              <a:t>from 18650 or LIR2450</a:t>
            </a:r>
          </a:p>
          <a:p>
            <a:r>
              <a:rPr lang="en-US" sz="1000" b="1" smtClean="0"/>
              <a:t>Run t84 from Vbat so that can report</a:t>
            </a:r>
          </a:p>
          <a:p>
            <a:r>
              <a:rPr lang="en-US" sz="1000" b="1" smtClean="0"/>
              <a:t>battery voltage to receiver. (i.e. can use</a:t>
            </a:r>
          </a:p>
          <a:p>
            <a:r>
              <a:rPr lang="en-US" sz="1000" b="1" smtClean="0"/>
              <a:t>ADC to read Vbat).</a:t>
            </a:r>
            <a:endParaRPr lang="en-US" sz="1000" b="1" smtClean="0"/>
          </a:p>
        </p:txBody>
      </p:sp>
      <p:sp>
        <p:nvSpPr>
          <p:cNvPr id="67" name="Rectangle 66"/>
          <p:cNvSpPr/>
          <p:nvPr/>
        </p:nvSpPr>
        <p:spPr>
          <a:xfrm>
            <a:off x="7152887" y="4657099"/>
            <a:ext cx="752864" cy="5570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</a:rPr>
              <a:t>ldo</a:t>
            </a:r>
            <a:endParaRPr lang="en-US" sz="1200" b="1" smtClean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50156" y="4724692"/>
            <a:ext cx="27732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mtClean="0"/>
              <a:t>Vbat</a:t>
            </a:r>
            <a:endParaRPr lang="en-US" sz="1000" b="1" smtClean="0"/>
          </a:p>
        </p:txBody>
      </p:sp>
      <p:sp>
        <p:nvSpPr>
          <p:cNvPr id="69" name="Rectangle 68"/>
          <p:cNvSpPr/>
          <p:nvPr/>
        </p:nvSpPr>
        <p:spPr>
          <a:xfrm>
            <a:off x="7066748" y="4724692"/>
            <a:ext cx="86139" cy="1339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smtClean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066748" y="4982443"/>
            <a:ext cx="86139" cy="1339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smtClean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905751" y="4724692"/>
            <a:ext cx="86139" cy="1339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smtClean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456743" y="5217279"/>
            <a:ext cx="145151" cy="7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smtClean="0">
              <a:solidFill>
                <a:schemeClr val="tx1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5667375" y="4791657"/>
            <a:ext cx="13993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965777" y="5049408"/>
            <a:ext cx="1009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296302" y="4704734"/>
            <a:ext cx="17793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mtClean="0"/>
              <a:t>Vrf</a:t>
            </a:r>
            <a:endParaRPr lang="en-US" sz="1000" b="1" smtClean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7991890" y="4791657"/>
            <a:ext cx="2182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411071" y="5380192"/>
            <a:ext cx="23564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mtClean="0"/>
              <a:t>gnd</a:t>
            </a:r>
            <a:endParaRPr lang="en-US" sz="1000" b="1" smtClean="0"/>
          </a:p>
        </p:txBody>
      </p:sp>
      <p:sp>
        <p:nvSpPr>
          <p:cNvPr id="78" name="TextBox 77"/>
          <p:cNvSpPr txBox="1"/>
          <p:nvPr/>
        </p:nvSpPr>
        <p:spPr>
          <a:xfrm>
            <a:off x="6574268" y="5510414"/>
            <a:ext cx="22762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mtClean="0"/>
              <a:t>enb</a:t>
            </a:r>
            <a:endParaRPr lang="en-US" sz="1000" b="1" smtClean="0"/>
          </a:p>
        </p:txBody>
      </p:sp>
      <p:sp>
        <p:nvSpPr>
          <p:cNvPr id="12" name="&quot;No&quot; Symbol 11"/>
          <p:cNvSpPr/>
          <p:nvPr/>
        </p:nvSpPr>
        <p:spPr>
          <a:xfrm>
            <a:off x="1065624" y="2046065"/>
            <a:ext cx="2047875" cy="1811183"/>
          </a:xfrm>
          <a:prstGeom prst="noSmoking">
            <a:avLst>
              <a:gd name="adj" fmla="val 8732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smtClean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80" idx="0"/>
          </p:cNvCxnSpPr>
          <p:nvPr/>
        </p:nvCxnSpPr>
        <p:spPr>
          <a:xfrm flipV="1">
            <a:off x="5918027" y="4791657"/>
            <a:ext cx="0" cy="4922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845451" y="5283933"/>
            <a:ext cx="145151" cy="7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smtClean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24370" y="5394681"/>
            <a:ext cx="22602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mtClean="0"/>
              <a:t>Vcc</a:t>
            </a:r>
            <a:endParaRPr lang="en-US" sz="1000" b="1" smtClean="0"/>
          </a:p>
        </p:txBody>
      </p:sp>
      <p:sp>
        <p:nvSpPr>
          <p:cNvPr id="82" name="Rectangle 81"/>
          <p:cNvSpPr/>
          <p:nvPr/>
        </p:nvSpPr>
        <p:spPr>
          <a:xfrm>
            <a:off x="6126165" y="3254123"/>
            <a:ext cx="801472" cy="9462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</a:rPr>
              <a:t>t84</a:t>
            </a:r>
            <a:endParaRPr lang="en-US" sz="1200" b="1" smtClean="0">
              <a:solidFill>
                <a:schemeClr val="tx1"/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5282515" y="2550152"/>
            <a:ext cx="0" cy="2692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5469625" y="2415594"/>
            <a:ext cx="752864" cy="5570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</a:rPr>
              <a:t>ldo</a:t>
            </a:r>
            <a:endParaRPr lang="en-US" sz="1200" b="1" smtClean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85253" y="2460724"/>
            <a:ext cx="27732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mtClean="0"/>
              <a:t>Vbat</a:t>
            </a:r>
            <a:endParaRPr lang="en-US" sz="1000" b="1" smtClean="0"/>
          </a:p>
        </p:txBody>
      </p:sp>
      <p:sp>
        <p:nvSpPr>
          <p:cNvPr id="88" name="Rectangle 87"/>
          <p:cNvSpPr/>
          <p:nvPr/>
        </p:nvSpPr>
        <p:spPr>
          <a:xfrm>
            <a:off x="5383486" y="2483187"/>
            <a:ext cx="86139" cy="1339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smtClean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383486" y="2740938"/>
            <a:ext cx="86139" cy="1339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smtClean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222489" y="2483187"/>
            <a:ext cx="86139" cy="1339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73481" y="2975774"/>
            <a:ext cx="145151" cy="7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smtClean="0">
              <a:solidFill>
                <a:schemeClr val="tx1"/>
              </a:solidFill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5125302" y="2550152"/>
            <a:ext cx="258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5282515" y="2807903"/>
            <a:ext cx="1009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459967" y="2265670"/>
            <a:ext cx="28533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mtClean="0"/>
              <a:t>Vout</a:t>
            </a:r>
            <a:endParaRPr lang="en-US" sz="1000" b="1" smtClean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6308628" y="2550152"/>
            <a:ext cx="2165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727809" y="3138687"/>
            <a:ext cx="23564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mtClean="0"/>
              <a:t>gnd</a:t>
            </a:r>
            <a:endParaRPr lang="en-US" sz="1000" b="1" smtClean="0"/>
          </a:p>
        </p:txBody>
      </p:sp>
      <p:cxnSp>
        <p:nvCxnSpPr>
          <p:cNvPr id="98" name="Straight Connector 97"/>
          <p:cNvCxnSpPr>
            <a:stCxn id="99" idx="0"/>
          </p:cNvCxnSpPr>
          <p:nvPr/>
        </p:nvCxnSpPr>
        <p:spPr>
          <a:xfrm flipV="1">
            <a:off x="6516716" y="2559326"/>
            <a:ext cx="0" cy="6204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444140" y="3179796"/>
            <a:ext cx="145151" cy="7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smtClean="0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423059" y="3290544"/>
            <a:ext cx="22602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mtClean="0"/>
              <a:t>Vcc</a:t>
            </a:r>
            <a:endParaRPr lang="en-US" sz="1000" b="1" smtClean="0"/>
          </a:p>
        </p:txBody>
      </p:sp>
      <p:sp>
        <p:nvSpPr>
          <p:cNvPr id="101" name="Rectangle 100"/>
          <p:cNvSpPr/>
          <p:nvPr/>
        </p:nvSpPr>
        <p:spPr>
          <a:xfrm>
            <a:off x="7408326" y="3279869"/>
            <a:ext cx="801472" cy="9462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</a:rPr>
              <a:t>nrf24</a:t>
            </a:r>
            <a:endParaRPr lang="en-US" sz="1200" b="1" smtClean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726301" y="3205542"/>
            <a:ext cx="145151" cy="7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smtClean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705220" y="3316290"/>
            <a:ext cx="22602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mtClean="0"/>
              <a:t>Vcc</a:t>
            </a:r>
            <a:endParaRPr lang="en-US" sz="1000" b="1" smtClean="0"/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7793066" y="2559326"/>
            <a:ext cx="0" cy="647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14338" y="376238"/>
            <a:ext cx="8301037" cy="443198"/>
          </a:xfrm>
        </p:spPr>
        <p:txBody>
          <a:bodyPr/>
          <a:lstStyle/>
          <a:p>
            <a:r>
              <a:rPr lang="en-US" smtClean="0"/>
              <a:t>power to sensors and radio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4338" y="1205258"/>
            <a:ext cx="8301037" cy="304699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82" name="Rectangle 81"/>
          <p:cNvSpPr/>
          <p:nvPr/>
        </p:nvSpPr>
        <p:spPr>
          <a:xfrm>
            <a:off x="2192340" y="3044573"/>
            <a:ext cx="801472" cy="9462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</a:rPr>
              <a:t>t84</a:t>
            </a:r>
            <a:endParaRPr lang="en-US" sz="1200" b="1" smtClean="0">
              <a:solidFill>
                <a:schemeClr val="tx1"/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1348690" y="2340602"/>
            <a:ext cx="0" cy="2692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535800" y="2206044"/>
            <a:ext cx="752864" cy="5570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</a:rPr>
              <a:t>ldo</a:t>
            </a:r>
            <a:endParaRPr lang="en-US" sz="1200" b="1" smtClean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51428" y="2251174"/>
            <a:ext cx="27732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mtClean="0"/>
              <a:t>Vbat</a:t>
            </a:r>
            <a:endParaRPr lang="en-US" sz="1000" b="1" smtClean="0"/>
          </a:p>
        </p:txBody>
      </p:sp>
      <p:sp>
        <p:nvSpPr>
          <p:cNvPr id="88" name="Rectangle 87"/>
          <p:cNvSpPr/>
          <p:nvPr/>
        </p:nvSpPr>
        <p:spPr>
          <a:xfrm>
            <a:off x="1449661" y="2273637"/>
            <a:ext cx="86139" cy="1339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smtClean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449661" y="2531388"/>
            <a:ext cx="86139" cy="1339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smtClean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288664" y="2273637"/>
            <a:ext cx="86139" cy="1339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839656" y="2766224"/>
            <a:ext cx="145151" cy="7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smtClean="0">
              <a:solidFill>
                <a:schemeClr val="tx1"/>
              </a:solidFill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1191477" y="2340602"/>
            <a:ext cx="258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348690" y="2598353"/>
            <a:ext cx="1009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526142" y="2056120"/>
            <a:ext cx="28533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mtClean="0"/>
              <a:t>Vout</a:t>
            </a:r>
            <a:endParaRPr lang="en-US" sz="1000" b="1" smtClean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2374803" y="2340602"/>
            <a:ext cx="2080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793984" y="2929137"/>
            <a:ext cx="23564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mtClean="0"/>
              <a:t>gnd</a:t>
            </a:r>
            <a:endParaRPr lang="en-US" sz="1000" b="1" smtClean="0"/>
          </a:p>
        </p:txBody>
      </p:sp>
      <p:cxnSp>
        <p:nvCxnSpPr>
          <p:cNvPr id="98" name="Straight Connector 97"/>
          <p:cNvCxnSpPr>
            <a:stCxn id="99" idx="0"/>
          </p:cNvCxnSpPr>
          <p:nvPr/>
        </p:nvCxnSpPr>
        <p:spPr>
          <a:xfrm flipV="1">
            <a:off x="2582891" y="2349776"/>
            <a:ext cx="0" cy="6204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2510315" y="2970246"/>
            <a:ext cx="145151" cy="7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smtClean="0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489234" y="3080994"/>
            <a:ext cx="22602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mtClean="0"/>
              <a:t>Vcc</a:t>
            </a:r>
            <a:endParaRPr lang="en-US" sz="1000" b="1" smtClean="0"/>
          </a:p>
        </p:txBody>
      </p:sp>
      <p:sp>
        <p:nvSpPr>
          <p:cNvPr id="101" name="Rectangle 100"/>
          <p:cNvSpPr/>
          <p:nvPr/>
        </p:nvSpPr>
        <p:spPr>
          <a:xfrm>
            <a:off x="3445926" y="4165694"/>
            <a:ext cx="801472" cy="9462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</a:rPr>
              <a:t>nrf24</a:t>
            </a:r>
            <a:endParaRPr lang="en-US" sz="1200" b="1" smtClean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763901" y="4091367"/>
            <a:ext cx="145151" cy="7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smtClean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742820" y="4202115"/>
            <a:ext cx="22602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smtClean="0"/>
              <a:t>Vcc</a:t>
            </a:r>
            <a:endParaRPr lang="en-US" sz="1000" b="1" smtClean="0"/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3830666" y="3450722"/>
            <a:ext cx="0" cy="642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079951" y="3450722"/>
            <a:ext cx="7507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2993812" y="3383757"/>
            <a:ext cx="86139" cy="1339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34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14338" y="376238"/>
            <a:ext cx="8301037" cy="443198"/>
          </a:xfrm>
        </p:spPr>
        <p:txBody>
          <a:bodyPr/>
          <a:lstStyle/>
          <a:p>
            <a:r>
              <a:rPr lang="en-US" smtClean="0"/>
              <a:t>2450 battery holders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6773" y="2971799"/>
            <a:ext cx="86882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smtClean="0">
                <a:hlinkClick r:id="rId2"/>
              </a:rPr>
              <a:t>BK-5033-ND</a:t>
            </a:r>
            <a:endParaRPr lang="en-US" sz="1200" b="1" smtClean="0"/>
          </a:p>
        </p:txBody>
      </p:sp>
      <p:pic>
        <p:nvPicPr>
          <p:cNvPr id="1029" name="Picture 5" descr="http://media.digikey.com/Photos/Memory%20Protection%20Photos/BU2450SM-JJ-GT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4862" y="1043607"/>
            <a:ext cx="2027583" cy="2027583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2107095" y="3190461"/>
            <a:ext cx="162980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smtClean="0">
                <a:hlinkClick r:id="rId4"/>
              </a:rPr>
              <a:t>BU2450SM-JJ-GCT-ND</a:t>
            </a:r>
            <a:endParaRPr lang="en-US" sz="1200" b="1" smtClean="0"/>
          </a:p>
        </p:txBody>
      </p:sp>
      <p:pic>
        <p:nvPicPr>
          <p:cNvPr id="1031" name="Picture 7" descr="BK-5033 MPD (Memory Protection Devices) | BK-5033-ND DigiKey Electronic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013791"/>
            <a:ext cx="1905000" cy="1905000"/>
          </a:xfrm>
          <a:prstGeom prst="rect">
            <a:avLst/>
          </a:prstGeom>
          <a:noFill/>
        </p:spPr>
      </p:pic>
      <p:pic>
        <p:nvPicPr>
          <p:cNvPr id="1033" name="Picture 9" descr="BS-2450 MPD (Memory Protection Devices) | BS-2450-ND DigiKey Electronic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51714" y="1192695"/>
            <a:ext cx="1905000" cy="1905000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4442791" y="3230218"/>
            <a:ext cx="86882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smtClean="0"/>
              <a:t>BS-2450-ND</a:t>
            </a:r>
            <a:endParaRPr lang="en-US" sz="1200" b="1" smtClean="0"/>
          </a:p>
        </p:txBody>
      </p:sp>
      <p:pic>
        <p:nvPicPr>
          <p:cNvPr id="1035" name="Picture 11" descr="1052 Keystone Electronics | 36-1052-ND DigiKey Electronic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96131" y="1192696"/>
            <a:ext cx="1905000" cy="1905000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7225748" y="3230217"/>
            <a:ext cx="83356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smtClean="0"/>
              <a:t>36-1052-ND</a:t>
            </a:r>
            <a:endParaRPr lang="en-US" sz="1200" b="1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4338" y="1083365"/>
            <a:ext cx="8301037" cy="710964"/>
          </a:xfrm>
        </p:spPr>
        <p:txBody>
          <a:bodyPr/>
          <a:lstStyle/>
          <a:p>
            <a:r>
              <a:rPr lang="en-US" smtClean="0"/>
              <a:t> </a:t>
            </a:r>
          </a:p>
          <a:p>
            <a:endParaRPr lang="en-US" smtClean="0"/>
          </a:p>
        </p:txBody>
      </p:sp>
      <p:sp>
        <p:nvSpPr>
          <p:cNvPr id="8" name="Rounded Rectangle 7"/>
          <p:cNvSpPr/>
          <p:nvPr/>
        </p:nvSpPr>
        <p:spPr>
          <a:xfrm>
            <a:off x="1739347" y="2753140"/>
            <a:ext cx="5645426" cy="1023730"/>
          </a:xfrm>
          <a:prstGeom prst="roundRect">
            <a:avLst/>
          </a:prstGeom>
          <a:solidFill>
            <a:srgbClr val="BAD2FF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smtClean="0">
                <a:solidFill>
                  <a:schemeClr val="tx1"/>
                </a:solidFill>
              </a:rPr>
              <a:t>questions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Mission Time and 1pps Flow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75252" y="3935887"/>
            <a:ext cx="944218" cy="94421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</a:rPr>
              <a:t>1pps</a:t>
            </a:r>
          </a:p>
          <a:p>
            <a:pPr algn="ctr"/>
            <a:r>
              <a:rPr lang="en-US" sz="1000" b="1" smtClean="0">
                <a:solidFill>
                  <a:schemeClr val="tx1"/>
                </a:solidFill>
              </a:rPr>
              <a:t>ISR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80507" y="3683786"/>
            <a:ext cx="357084" cy="384623"/>
            <a:chOff x="669959" y="2689881"/>
            <a:chExt cx="357084" cy="384623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840581" y="2821781"/>
              <a:ext cx="16669" cy="12382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858078" y="2816087"/>
              <a:ext cx="168965" cy="25841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69959" y="2689881"/>
              <a:ext cx="168965" cy="25841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37931" y="3438931"/>
            <a:ext cx="35907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smtClean="0"/>
              <a:t>1pps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79715" y="5446635"/>
            <a:ext cx="815008" cy="536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</a:rPr>
              <a:t>PPC</a:t>
            </a:r>
          </a:p>
          <a:p>
            <a:pPr algn="ctr"/>
            <a:r>
              <a:rPr lang="en-US" sz="1000" b="1" smtClean="0">
                <a:solidFill>
                  <a:schemeClr val="tx1"/>
                </a:solidFill>
              </a:rPr>
              <a:t>TimeBase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1490870" y="4860227"/>
            <a:ext cx="377687" cy="5466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818861" y="3488627"/>
            <a:ext cx="907774" cy="291548"/>
            <a:chOff x="2653748" y="2027583"/>
            <a:chExt cx="907774" cy="291548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653748" y="2027583"/>
              <a:ext cx="9044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657061" y="2319131"/>
              <a:ext cx="9044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915479" y="2080592"/>
              <a:ext cx="29976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smtClean="0"/>
                <a:t>tbIsr</a:t>
              </a: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1709530" y="3846443"/>
            <a:ext cx="337931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2761571" y="4221126"/>
            <a:ext cx="160534" cy="321470"/>
            <a:chOff x="3616335" y="3326605"/>
            <a:chExt cx="200809" cy="321470"/>
          </a:xfrm>
          <a:solidFill>
            <a:schemeClr val="tx1"/>
          </a:solidFill>
        </p:grpSpPr>
        <p:sp>
          <p:nvSpPr>
            <p:cNvPr id="30" name="Isosceles Triangle 29"/>
            <p:cNvSpPr/>
            <p:nvPr/>
          </p:nvSpPr>
          <p:spPr>
            <a:xfrm rot="16200000">
              <a:off x="3647320" y="3295620"/>
              <a:ext cx="133351" cy="195322"/>
            </a:xfrm>
            <a:prstGeom prst="triangl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smtClean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/>
            <p:cNvCxnSpPr>
              <a:stCxn id="30" idx="4"/>
            </p:cNvCxnSpPr>
            <p:nvPr/>
          </p:nvCxnSpPr>
          <p:spPr>
            <a:xfrm>
              <a:off x="3811657" y="3326606"/>
              <a:ext cx="5487" cy="32146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 flipV="1">
            <a:off x="1798983" y="4363278"/>
            <a:ext cx="824947" cy="795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058477" y="3839808"/>
            <a:ext cx="1258957" cy="125895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</a:rPr>
              <a:t>1pps</a:t>
            </a:r>
            <a:br>
              <a:rPr lang="en-US" sz="1000" b="1" smtClean="0">
                <a:solidFill>
                  <a:schemeClr val="tx1"/>
                </a:solidFill>
              </a:rPr>
            </a:br>
            <a:r>
              <a:rPr lang="en-US" sz="1000" b="1" smtClean="0">
                <a:solidFill>
                  <a:schemeClr val="tx1"/>
                </a:solidFill>
              </a:rPr>
              <a:t>Analysis</a:t>
            </a:r>
          </a:p>
          <a:p>
            <a:pPr algn="ctr"/>
            <a:r>
              <a:rPr lang="en-US" sz="1000" b="1" smtClean="0">
                <a:solidFill>
                  <a:schemeClr val="tx1"/>
                </a:solidFill>
              </a:rPr>
              <a:t>Task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074504" y="4376531"/>
            <a:ext cx="930966" cy="662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849217" y="3723862"/>
            <a:ext cx="1126435" cy="520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643809" y="4820478"/>
            <a:ext cx="1451113" cy="8547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83374" y="1421296"/>
            <a:ext cx="1056852" cy="105685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</a:rPr>
              <a:t>cmd</a:t>
            </a:r>
          </a:p>
          <a:p>
            <a:pPr algn="ctr"/>
            <a:r>
              <a:rPr lang="en-US" sz="1000" b="1" smtClean="0">
                <a:solidFill>
                  <a:schemeClr val="tx1"/>
                </a:solidFill>
              </a:rPr>
              <a:t>processing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186609" y="2216426"/>
            <a:ext cx="695739" cy="327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826565" y="3021496"/>
            <a:ext cx="520148" cy="8381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5131905" y="2551033"/>
            <a:ext cx="1398104" cy="599661"/>
            <a:chOff x="5062331" y="2491399"/>
            <a:chExt cx="1398104" cy="599661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5062331" y="2491399"/>
              <a:ext cx="13947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178288" y="2514591"/>
              <a:ext cx="1246688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smtClean="0"/>
                <a:t>last Mission Time</a:t>
              </a:r>
            </a:p>
            <a:p>
              <a:r>
                <a:rPr lang="en-US" sz="1200" smtClean="0"/>
                <a:t>TimeBase_mt</a:t>
              </a:r>
            </a:p>
            <a:p>
              <a:r>
                <a:rPr lang="en-US" sz="1200" smtClean="0"/>
                <a:t>tbAvgTicksPerSec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5065644" y="3091060"/>
              <a:ext cx="13947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65"/>
          <p:cNvCxnSpPr/>
          <p:nvPr/>
        </p:nvCxnSpPr>
        <p:spPr>
          <a:xfrm flipV="1">
            <a:off x="5194852" y="3349487"/>
            <a:ext cx="430696" cy="6129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6407424" y="4919869"/>
            <a:ext cx="798435" cy="79843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</a:rPr>
              <a:t>Now( )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2637183" y="5466522"/>
            <a:ext cx="3694043" cy="3213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946913" y="3352801"/>
            <a:ext cx="612913" cy="15074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7007087" y="3896139"/>
            <a:ext cx="447261" cy="9939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209183" y="3452183"/>
            <a:ext cx="9734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b="1" smtClean="0"/>
              <a:t>Current</a:t>
            </a:r>
          </a:p>
          <a:p>
            <a:pPr algn="ctr"/>
            <a:r>
              <a:rPr lang="en-US" sz="1200" b="1" smtClean="0"/>
              <a:t>Mission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20819" y="921018"/>
            <a:ext cx="153291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smtClean="0"/>
              <a:t>received Mission TIme</a:t>
            </a:r>
          </a:p>
          <a:p>
            <a:pPr algn="ctr"/>
            <a:r>
              <a:rPr lang="en-US" sz="1200" smtClean="0"/>
              <a:t>Update Command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2895599" y="2309183"/>
            <a:ext cx="1686340" cy="639418"/>
            <a:chOff x="2895599" y="2309183"/>
            <a:chExt cx="1686340" cy="639418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2902226" y="2309183"/>
              <a:ext cx="16797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038062" y="2342314"/>
              <a:ext cx="1466299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smtClean="0"/>
                <a:t>Update Mission Time</a:t>
              </a:r>
            </a:p>
            <a:p>
              <a:r>
                <a:rPr lang="en-US" sz="1200" smtClean="0"/>
                <a:t>TimeBase_now</a:t>
              </a:r>
            </a:p>
            <a:p>
              <a:r>
                <a:rPr lang="en-US" sz="1200" smtClean="0"/>
                <a:t>update flag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2895599" y="2948601"/>
              <a:ext cx="16797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PW Internal">
  <a:themeElements>
    <a:clrScheme name="Boeing Color Palette">
      <a:dk1>
        <a:srgbClr val="000000"/>
      </a:dk1>
      <a:lt1>
        <a:srgbClr val="FFFFFF"/>
      </a:lt1>
      <a:dk2>
        <a:srgbClr val="0039A6"/>
      </a:dk2>
      <a:lt2>
        <a:srgbClr val="A5ACB0"/>
      </a:lt2>
      <a:accent1>
        <a:srgbClr val="0039A6"/>
      </a:accent1>
      <a:accent2>
        <a:srgbClr val="E70033"/>
      </a:accent2>
      <a:accent3>
        <a:srgbClr val="0096DB"/>
      </a:accent3>
      <a:accent4>
        <a:srgbClr val="77B800"/>
      </a:accent4>
      <a:accent5>
        <a:srgbClr val="580F8B"/>
      </a:accent5>
      <a:accent6>
        <a:srgbClr val="FFA200"/>
      </a:accent6>
      <a:hlink>
        <a:srgbClr val="0039A6"/>
      </a:hlink>
      <a:folHlink>
        <a:srgbClr val="A5ACB0"/>
      </a:folHlink>
    </a:clrScheme>
    <a:fontScheme name="4_GradientBar_IdentityBar_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sz="1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b="1" smtClean="0"/>
        </a:defPPr>
      </a:lstStyle>
    </a:txDef>
  </a:objectDefaults>
  <a:extraClrSchemeLst>
    <a:extraClrScheme>
      <a:clrScheme name="Boeing Color Palette">
        <a:dk1>
          <a:srgbClr val="000000"/>
        </a:dk1>
        <a:lt1>
          <a:srgbClr val="FFFFFF"/>
        </a:lt1>
        <a:dk2>
          <a:srgbClr val="0039A6"/>
        </a:dk2>
        <a:lt2>
          <a:srgbClr val="A5ACB0"/>
        </a:lt2>
        <a:accent1>
          <a:srgbClr val="0039A6"/>
        </a:accent1>
        <a:accent2>
          <a:srgbClr val="E70033"/>
        </a:accent2>
        <a:accent3>
          <a:srgbClr val="0096DB"/>
        </a:accent3>
        <a:accent4>
          <a:srgbClr val="77B800"/>
        </a:accent4>
        <a:accent5>
          <a:srgbClr val="580F8B"/>
        </a:accent5>
        <a:accent6>
          <a:srgbClr val="FFA200"/>
        </a:accent6>
        <a:hlink>
          <a:srgbClr val="0039A6"/>
        </a:hlink>
        <a:folHlink>
          <a:srgbClr val="A5AC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PANTONE 7546">
      <a:srgbClr val="394A59"/>
    </a:custClr>
    <a:custClr name="PANTONE 431">
      <a:srgbClr val="5F6A72"/>
    </a:custClr>
    <a:custClr name="PANTONE 429">
      <a:srgbClr val="A5ACB0"/>
    </a:custClr>
    <a:custClr name="PANTONE CG1">
      <a:srgbClr val="E2E1DD"/>
    </a:custClr>
    <a:custClr name="PANTONE 7421">
      <a:srgbClr val="61162D"/>
    </a:custClr>
    <a:custClr name="PANTONE 221">
      <a:srgbClr val="96004B"/>
    </a:custClr>
    <a:custClr name="PANTONE 4975">
      <a:srgbClr val="462324"/>
    </a:custClr>
    <a:custClr name="PANTONE 201">
      <a:srgbClr val="9E1B32"/>
    </a:custClr>
    <a:custClr name="PANTONE 185">
      <a:srgbClr val="E70033"/>
    </a:custClr>
    <a:custClr name="PANTONE 1665">
      <a:srgbClr val="E24912"/>
    </a:custClr>
    <a:custClr name="PANTONE 137">
      <a:srgbClr val="FFA200"/>
    </a:custClr>
    <a:custClr name="PANTONE 1215">
      <a:srgbClr val="FBDE81"/>
    </a:custClr>
    <a:custClr name="PANTONE 7499">
      <a:srgbClr val="EEE8C5"/>
    </a:custClr>
    <a:custClr name="PANTONE 553">
      <a:srgbClr val="214232"/>
    </a:custClr>
    <a:custClr name="PANTONE 376">
      <a:srgbClr val="77B800"/>
    </a:custClr>
    <a:custClr name="PANTONE 373">
      <a:srgbClr val="CFEA8B"/>
    </a:custClr>
    <a:custClr name="PANTONE 328">
      <a:srgbClr val="007165"/>
    </a:custClr>
    <a:custClr name="PANTONE 309">
      <a:srgbClr val="003D4D"/>
    </a:custClr>
    <a:custClr name="PANTONE 3135">
      <a:srgbClr val="0091B5"/>
    </a:custClr>
    <a:custClr name="PANTONE 9041">
      <a:srgbClr val="E2EBE4"/>
    </a:custClr>
    <a:custClr name="PANTONE 289">
      <a:srgbClr val="002144"/>
    </a:custClr>
    <a:custClr name="PANTONE 2925">
      <a:srgbClr val="0096DB"/>
    </a:custClr>
    <a:custClr name="PANTONE 283">
      <a:srgbClr val="97C5EB"/>
    </a:custClr>
    <a:custClr name="PANTONE 2597">
      <a:srgbClr val="580F8B"/>
    </a:custClr>
  </a:custClr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PANTONE 7546">
      <a:srgbClr val="394A59"/>
    </a:custClr>
    <a:custClr name="PANTONE 431">
      <a:srgbClr val="5F6A72"/>
    </a:custClr>
    <a:custClr name="PANTONE 429">
      <a:srgbClr val="A5ACB0"/>
    </a:custClr>
    <a:custClr name="PANTONE CG1">
      <a:srgbClr val="E2E1DD"/>
    </a:custClr>
    <a:custClr name="PANTONE 7421">
      <a:srgbClr val="61162D"/>
    </a:custClr>
    <a:custClr name="PANTONE 221">
      <a:srgbClr val="96004B"/>
    </a:custClr>
    <a:custClr name="PANTONE 4975">
      <a:srgbClr val="462324"/>
    </a:custClr>
    <a:custClr name="PANTONE 201">
      <a:srgbClr val="9E1B32"/>
    </a:custClr>
    <a:custClr name="PANTONE 185">
      <a:srgbClr val="E70033"/>
    </a:custClr>
    <a:custClr name="PANTONE 1665">
      <a:srgbClr val="E24912"/>
    </a:custClr>
    <a:custClr name="PANTONE 137">
      <a:srgbClr val="FFA200"/>
    </a:custClr>
    <a:custClr name="PANTONE 1215">
      <a:srgbClr val="FBDE81"/>
    </a:custClr>
    <a:custClr name="PANTONE 7499">
      <a:srgbClr val="EEE8C5"/>
    </a:custClr>
    <a:custClr name="PANTONE 553">
      <a:srgbClr val="214232"/>
    </a:custClr>
    <a:custClr name="PANTONE 376">
      <a:srgbClr val="77B800"/>
    </a:custClr>
    <a:custClr name="PANTONE 373">
      <a:srgbClr val="CFEA8B"/>
    </a:custClr>
    <a:custClr name="PANTONE 328">
      <a:srgbClr val="007165"/>
    </a:custClr>
    <a:custClr name="PANTONE 309">
      <a:srgbClr val="003D4D"/>
    </a:custClr>
    <a:custClr name="PANTONE 3135">
      <a:srgbClr val="0091B5"/>
    </a:custClr>
    <a:custClr name="PANTONE 9041">
      <a:srgbClr val="E2EBE4"/>
    </a:custClr>
    <a:custClr name="PANTONE 289">
      <a:srgbClr val="002144"/>
    </a:custClr>
    <a:custClr name="PANTONE 2925">
      <a:srgbClr val="0096DB"/>
    </a:custClr>
    <a:custClr name="PANTONE 283">
      <a:srgbClr val="97C5EB"/>
    </a:custClr>
    <a:custClr name="PANTONE 2597">
      <a:srgbClr val="580F8B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whiteback_bluesig_identitybar</Template>
  <TotalTime>28081</TotalTime>
  <Words>162</Words>
  <Application>Microsoft Office PowerPoint</Application>
  <PresentationFormat>On-screen Show (4:3)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Wingdings</vt:lpstr>
      <vt:lpstr>PW Internal</vt:lpstr>
      <vt:lpstr>power to sensors and radio</vt:lpstr>
      <vt:lpstr>power to sensors and radio</vt:lpstr>
      <vt:lpstr>2450 battery holders</vt:lpstr>
      <vt:lpstr>PowerPoint Presentation</vt:lpstr>
      <vt:lpstr>Mission Time and 1pps Flow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kbl</dc:creator>
  <cp:lastModifiedBy>Larsen, Kent B</cp:lastModifiedBy>
  <cp:revision>1650</cp:revision>
  <cp:lastPrinted>2015-03-25T01:42:27Z</cp:lastPrinted>
  <dcterms:created xsi:type="dcterms:W3CDTF">2011-08-13T02:26:27Z</dcterms:created>
  <dcterms:modified xsi:type="dcterms:W3CDTF">2016-08-15T17:12:32Z</dcterms:modified>
</cp:coreProperties>
</file>