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4" r:id="rId3"/>
    <p:sldId id="258" r:id="rId4"/>
    <p:sldId id="260" r:id="rId5"/>
    <p:sldId id="261" r:id="rId6"/>
    <p:sldId id="265" r:id="rId7"/>
    <p:sldId id="266" r:id="rId8"/>
    <p:sldId id="262" r:id="rId9"/>
    <p:sldId id="25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94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5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81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C5D2-2F7C-4F98-9361-C00BC4FE3C50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F95C-973A-4626-BC10-0E757E149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38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hyperlink" Target="https://chrisalbon.com/python/data_wrangling/pandas_join_merge_datafra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ernhees.de/blog/2015/08/26/scipy-hierarchical-clustering-and-dendrogram-tutorial/" TargetMode="External"/><Relationship Id="rId4" Type="http://schemas.openxmlformats.org/officeDocument/2006/relationships/hyperlink" Target="https://www.scikit-yb.org/en/latest/api/cluster/elbow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FFE7-F4F0-4F8B-8EB5-A030A6656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41566-1796-4DB6-B962-6C5954A80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IBM's Applied Data Science Capstone online course via Coursera</a:t>
            </a:r>
          </a:p>
          <a:p>
            <a:r>
              <a:rPr lang="en-US" dirty="0"/>
              <a:t>Paige Larsen</a:t>
            </a:r>
          </a:p>
        </p:txBody>
      </p:sp>
    </p:spTree>
    <p:extLst>
      <p:ext uri="{BB962C8B-B14F-4D97-AF65-F5344CB8AC3E}">
        <p14:creationId xmlns:p14="http://schemas.microsoft.com/office/powerpoint/2010/main" val="153683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9B80-275E-4D8B-9B16-482BA21E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489F-F523-4800-91FD-89B2CDF6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 Overflow</a:t>
            </a:r>
          </a:p>
          <a:p>
            <a:r>
              <a:rPr lang="en-US" dirty="0"/>
              <a:t>IBM's Data Science Professional Certificate Courses</a:t>
            </a:r>
          </a:p>
          <a:p>
            <a:r>
              <a:rPr lang="en-US" dirty="0" err="1"/>
              <a:t>FreeMapTools</a:t>
            </a:r>
            <a:endParaRPr lang="en-US" dirty="0"/>
          </a:p>
          <a:p>
            <a:r>
              <a:rPr lang="en-US" dirty="0">
                <a:hlinkClick r:id="rId2"/>
              </a:rPr>
              <a:t>https://chrisalbon.com/python/data_wrangling/pandas_join_merge_dataframe/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https://blog.floydhub.com/introduction-to-k-means-clustering-in-python-with-scikit-learn/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https://www.scikit-yb.org/en/latest/api/cluster/elbow.html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https://joernhees.de/blog/2015/08/26/scipy-hierarchical-clustering-and-dendrogram-tutorial/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96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D91-25D5-405E-BABF-C734ED9D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29D0-DD4E-4ADD-89CE-FEF076A7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Audience: upcoming data scientists looking for a career at IBM’s headquarters in Armonk, NY</a:t>
            </a:r>
          </a:p>
          <a:p>
            <a:r>
              <a:rPr lang="en-US" dirty="0"/>
              <a:t>Assistance with preferable city selection for new home</a:t>
            </a:r>
          </a:p>
          <a:p>
            <a:pPr lvl="1"/>
            <a:r>
              <a:rPr lang="en-US" dirty="0"/>
              <a:t>Cities within reasonable commute</a:t>
            </a:r>
          </a:p>
          <a:p>
            <a:pPr lvl="1"/>
            <a:r>
              <a:rPr lang="en-US" dirty="0"/>
              <a:t>Local venues and venue types</a:t>
            </a:r>
          </a:p>
          <a:p>
            <a:pPr lvl="1"/>
            <a:r>
              <a:rPr lang="en-US" dirty="0"/>
              <a:t>Lifestyle preferences</a:t>
            </a:r>
          </a:p>
          <a:p>
            <a:r>
              <a:rPr lang="en-US" dirty="0"/>
              <a:t>Cities grouped by most common nearby venue type</a:t>
            </a:r>
          </a:p>
          <a:p>
            <a:r>
              <a:rPr lang="en-US" dirty="0"/>
              <a:t>Recommendations provided based on lifestyle preferences</a:t>
            </a:r>
          </a:p>
        </p:txBody>
      </p:sp>
    </p:spTree>
    <p:extLst>
      <p:ext uri="{BB962C8B-B14F-4D97-AF65-F5344CB8AC3E}">
        <p14:creationId xmlns:p14="http://schemas.microsoft.com/office/powerpoint/2010/main" val="2614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D2F9-3701-44E4-A949-F174E897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E244-6C94-4932-B7B2-C1E20277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FreeMapTools</a:t>
            </a:r>
            <a:endParaRPr lang="en-US" dirty="0"/>
          </a:p>
          <a:p>
            <a:pPr lvl="1"/>
            <a:r>
              <a:rPr lang="en-US" dirty="0"/>
              <a:t>Cities within 35-mile commute of Armonk, NY</a:t>
            </a:r>
          </a:p>
          <a:p>
            <a:r>
              <a:rPr lang="en-US" dirty="0" err="1"/>
              <a:t>BeautifulSoup</a:t>
            </a:r>
            <a:r>
              <a:rPr lang="en-US" dirty="0"/>
              <a:t> &amp; Wikipedia</a:t>
            </a:r>
          </a:p>
          <a:p>
            <a:pPr lvl="1"/>
            <a:r>
              <a:rPr lang="en-US" dirty="0"/>
              <a:t>Population data of cities within 3 neighboring states</a:t>
            </a:r>
          </a:p>
          <a:p>
            <a:r>
              <a:rPr lang="en-US" dirty="0"/>
              <a:t>Geocoder Package Using ArcGIS</a:t>
            </a:r>
          </a:p>
          <a:p>
            <a:pPr lvl="1"/>
            <a:r>
              <a:rPr lang="en-US" dirty="0"/>
              <a:t>City coordinate retrieval</a:t>
            </a:r>
          </a:p>
          <a:p>
            <a:r>
              <a:rPr lang="en-US" dirty="0"/>
              <a:t>Foursquare API</a:t>
            </a:r>
          </a:p>
          <a:p>
            <a:pPr lvl="1"/>
            <a:r>
              <a:rPr lang="en-US" dirty="0"/>
              <a:t>Amount and type of local city venues</a:t>
            </a:r>
          </a:p>
        </p:txBody>
      </p:sp>
    </p:spTree>
    <p:extLst>
      <p:ext uri="{BB962C8B-B14F-4D97-AF65-F5344CB8AC3E}">
        <p14:creationId xmlns:p14="http://schemas.microsoft.com/office/powerpoint/2010/main" val="21456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87E5-6B0C-431B-B0BC-EFA5B3A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6DF5-A6B2-4E39-93ED-7BF2EE55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Determine cities within 35-mile commute and combine with “cities” of 20,000 or greater population (as of 2010)</a:t>
            </a:r>
          </a:p>
          <a:p>
            <a:pPr marL="0" indent="0">
              <a:buNone/>
            </a:pPr>
            <a:r>
              <a:rPr lang="en-US" dirty="0"/>
              <a:t>2) Retrieve city coordinates and map city locations</a:t>
            </a:r>
          </a:p>
          <a:p>
            <a:pPr marL="0" indent="0">
              <a:buNone/>
            </a:pPr>
            <a:r>
              <a:rPr lang="en-US" dirty="0"/>
              <a:t>3) Discover 100 most common nearby venue types within half mile of cities</a:t>
            </a:r>
          </a:p>
          <a:p>
            <a:pPr marL="0" indent="0">
              <a:buNone/>
            </a:pPr>
            <a:r>
              <a:rPr lang="en-US" dirty="0"/>
              <a:t>4) Examine cities with 10 or less nearby venues, then re-map and re-run Foursquare code</a:t>
            </a:r>
          </a:p>
          <a:p>
            <a:pPr marL="0" indent="0">
              <a:buNone/>
            </a:pPr>
            <a:r>
              <a:rPr lang="en-US" dirty="0"/>
              <a:t>5) Cluster cities by most common venue type via k-Means and analyze</a:t>
            </a:r>
          </a:p>
        </p:txBody>
      </p:sp>
    </p:spTree>
    <p:extLst>
      <p:ext uri="{BB962C8B-B14F-4D97-AF65-F5344CB8AC3E}">
        <p14:creationId xmlns:p14="http://schemas.microsoft.com/office/powerpoint/2010/main" val="11883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08A8-4E2E-485D-94AC-17834737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4C24-E71E-4275-844F-41A99F27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pPr lvl="1"/>
            <a:r>
              <a:rPr lang="en-US" dirty="0"/>
              <a:t>Investigate why cities appear duplicate times</a:t>
            </a:r>
          </a:p>
          <a:p>
            <a:pPr lvl="1"/>
            <a:r>
              <a:rPr lang="en-US" dirty="0"/>
              <a:t>Explore cities’ common nearby venues data</a:t>
            </a:r>
          </a:p>
          <a:p>
            <a:pPr lvl="1"/>
            <a:r>
              <a:rPr lang="en-US" dirty="0"/>
              <a:t>Examine and tweak city coordinates with few nearby venues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Determine optimal k via elbow method</a:t>
            </a:r>
          </a:p>
          <a:p>
            <a:pPr lvl="1"/>
            <a:r>
              <a:rPr lang="en-US" dirty="0"/>
              <a:t>Cluster cities based on most common venue types</a:t>
            </a:r>
          </a:p>
          <a:p>
            <a:pPr lvl="1"/>
            <a:r>
              <a:rPr lang="en-US" dirty="0"/>
              <a:t>Visualize clusters via mapping</a:t>
            </a:r>
          </a:p>
          <a:p>
            <a:pPr lvl="1"/>
            <a:r>
              <a:rPr lang="en-US" dirty="0"/>
              <a:t>Look for patterns across clusters</a:t>
            </a:r>
          </a:p>
        </p:txBody>
      </p:sp>
    </p:spTree>
    <p:extLst>
      <p:ext uri="{BB962C8B-B14F-4D97-AF65-F5344CB8AC3E}">
        <p14:creationId xmlns:p14="http://schemas.microsoft.com/office/powerpoint/2010/main" val="22123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5714-AF14-459E-B845-FE06B210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Nearby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28B8A-50D0-4947-AF61-08E620AE7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81348"/>
            <a:ext cx="4202699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8AC7E-F318-48D4-914A-E6015122A449}"/>
              </a:ext>
            </a:extLst>
          </p:cNvPr>
          <p:cNvSpPr txBox="1"/>
          <p:nvPr/>
        </p:nvSpPr>
        <p:spPr>
          <a:xfrm>
            <a:off x="5487251" y="2581348"/>
            <a:ext cx="4026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60 cities displayed across 3 states (NY, CT, NJ)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Within 35-mile commute of IBM’s headquarters in Armonk, 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Cities with non-accurate location data were tweaked prior to this screenshot</a:t>
            </a:r>
          </a:p>
        </p:txBody>
      </p:sp>
    </p:spTree>
    <p:extLst>
      <p:ext uri="{BB962C8B-B14F-4D97-AF65-F5344CB8AC3E}">
        <p14:creationId xmlns:p14="http://schemas.microsoft.com/office/powerpoint/2010/main" val="6899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5B0-9E6D-4AFE-A990-D4F1DE0A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of Nearby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37191-2C3D-460A-82AD-943C7614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601602"/>
            <a:ext cx="4350625" cy="3598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9A658-65D9-45BF-8EB6-6EDBB451D1B8}"/>
              </a:ext>
            </a:extLst>
          </p:cNvPr>
          <p:cNvSpPr txBox="1"/>
          <p:nvPr/>
        </p:nvSpPr>
        <p:spPr>
          <a:xfrm>
            <a:off x="5487251" y="2566330"/>
            <a:ext cx="4350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0 cities are in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1 cities are in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0 cities appear in more inland, congested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Cluster 1 cities appear more along the coastline</a:t>
            </a:r>
          </a:p>
        </p:txBody>
      </p:sp>
    </p:spTree>
    <p:extLst>
      <p:ext uri="{BB962C8B-B14F-4D97-AF65-F5344CB8AC3E}">
        <p14:creationId xmlns:p14="http://schemas.microsoft.com/office/powerpoint/2010/main" val="19702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2AF-B30A-4653-AE5C-092328FF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2D10-BB59-40FD-B5F1-83B6827A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clusters appear to have no pattern via most common nearby venue types</a:t>
            </a:r>
          </a:p>
          <a:p>
            <a:pPr lvl="1"/>
            <a:r>
              <a:rPr lang="en-US" dirty="0"/>
              <a:t>High number of pizza places, Italian restaurants, and American restaurants in both</a:t>
            </a:r>
          </a:p>
          <a:p>
            <a:r>
              <a:rPr lang="en-US" dirty="0"/>
              <a:t>Clusters appear to have been location-based instead</a:t>
            </a:r>
          </a:p>
          <a:p>
            <a:pPr lvl="1"/>
            <a:r>
              <a:rPr lang="en-US" dirty="0"/>
              <a:t>Cluster 0: inland, congested areas</a:t>
            </a:r>
          </a:p>
          <a:p>
            <a:pPr lvl="1"/>
            <a:r>
              <a:rPr lang="en-US" dirty="0"/>
              <a:t>Cluster 1: cities along shorelines</a:t>
            </a:r>
          </a:p>
          <a:p>
            <a:r>
              <a:rPr lang="en-US" dirty="0"/>
              <a:t>Recommend: data scientists who prefer to eat out and reside in populated areas look into nearby cities</a:t>
            </a:r>
          </a:p>
          <a:p>
            <a:r>
              <a:rPr lang="en-US" dirty="0"/>
              <a:t>Recommend: for those who do not, consider other work locales while conducting more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7CE-2377-49A2-ACA3-41593A0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77FB-5FD7-4174-9ACC-BF4082E3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Examined populated cities within a commutable distance of IBM’s headquarters</a:t>
            </a:r>
          </a:p>
          <a:p>
            <a:r>
              <a:rPr lang="en-US" dirty="0"/>
              <a:t>Looked at most common nearby venue types to determine optimal living places</a:t>
            </a:r>
          </a:p>
          <a:p>
            <a:r>
              <a:rPr lang="en-US" dirty="0"/>
              <a:t>Ultimately found cities held similar fast food venues</a:t>
            </a:r>
          </a:p>
          <a:p>
            <a:r>
              <a:rPr lang="en-US" dirty="0"/>
              <a:t>k-Means clusters appeared more spatial-based instead of venue-based</a:t>
            </a:r>
          </a:p>
          <a:p>
            <a:r>
              <a:rPr lang="en-US" dirty="0"/>
              <a:t>Upcoming data scientists have the final say on where to live</a:t>
            </a:r>
          </a:p>
          <a:p>
            <a:r>
              <a:rPr lang="en-US" dirty="0"/>
              <a:t>Of course, more factors to consider than those mentioned</a:t>
            </a:r>
          </a:p>
          <a:p>
            <a:r>
              <a:rPr lang="en-US" dirty="0"/>
              <a:t>But this project can help make it easier for data scientists to decide</a:t>
            </a:r>
          </a:p>
        </p:txBody>
      </p:sp>
    </p:spTree>
    <p:extLst>
      <p:ext uri="{BB962C8B-B14F-4D97-AF65-F5344CB8AC3E}">
        <p14:creationId xmlns:p14="http://schemas.microsoft.com/office/powerpoint/2010/main" val="26633460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529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Battle of the Cities</vt:lpstr>
      <vt:lpstr>Introduction</vt:lpstr>
      <vt:lpstr>Data</vt:lpstr>
      <vt:lpstr>Methodology</vt:lpstr>
      <vt:lpstr>Analysis</vt:lpstr>
      <vt:lpstr>Location of Nearby Cities</vt:lpstr>
      <vt:lpstr>Clusters of Nearby Cities</vt:lpstr>
      <vt:lpstr>Results and 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Cities</dc:title>
  <dc:creator>Paige Larsen</dc:creator>
  <cp:lastModifiedBy>Paige Larsen</cp:lastModifiedBy>
  <cp:revision>28</cp:revision>
  <dcterms:created xsi:type="dcterms:W3CDTF">2019-12-21T22:41:22Z</dcterms:created>
  <dcterms:modified xsi:type="dcterms:W3CDTF">2019-12-22T00:01:57Z</dcterms:modified>
</cp:coreProperties>
</file>