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9" r:id="rId7"/>
    <p:sldId id="265" r:id="rId8"/>
    <p:sldId id="266" r:id="rId9"/>
    <p:sldId id="258" r:id="rId10"/>
    <p:sldId id="267" r:id="rId11"/>
    <p:sldId id="260" r:id="rId12"/>
    <p:sldId id="264" r:id="rId13"/>
    <p:sldId id="262" r:id="rId14"/>
    <p:sldId id="268" r:id="rId15"/>
    <p:sldId id="26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7" d="100"/>
          <a:sy n="87" d="100"/>
        </p:scale>
        <p:origin x="2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nb-NO"/>
              <a:t>Klikk for å redigere tittelstil</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8543BDC-0553-40FA-A4DB-EDAAA606CFF6}" type="datetimeFigureOut">
              <a:rPr lang="en-US" smtClean="0"/>
              <a:t>11/24/2016</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E9AD569-83DD-4E5B-AF97-63825DE45633}"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5787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e med bilde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nb-NO"/>
              <a:t>Klikk for å redigere tittelstil</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ikonet for å legge til et bilde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28543BDC-0553-40FA-A4DB-EDAAA606CFF6}"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117895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nb-NO"/>
              <a:t>Klikk for å redigere tittelstil</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28543BDC-0553-40FA-A4DB-EDAAA606CFF6}"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607145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nb-NO"/>
              <a:t>Klikk for å redigere tittelstil</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28543BDC-0553-40FA-A4DB-EDAAA606CFF6}"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D569-83DD-4E5B-AF97-63825DE45633}"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7948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nb-NO"/>
              <a:t>Klikk for å redigere tittelstil</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28543BDC-0553-40FA-A4DB-EDAAA606CFF6}"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2613107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nb-NO"/>
              <a:t>Klikk for å redigere tittelstil</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3" name="Date Placeholder 2"/>
          <p:cNvSpPr>
            <a:spLocks noGrp="1"/>
          </p:cNvSpPr>
          <p:nvPr>
            <p:ph type="dt" sz="half" idx="10"/>
          </p:nvPr>
        </p:nvSpPr>
        <p:spPr/>
        <p:txBody>
          <a:bodyPr/>
          <a:lstStyle/>
          <a:p>
            <a:fld id="{28543BDC-0553-40FA-A4DB-EDAAA606CFF6}" type="datetimeFigureOut">
              <a:rPr lang="en-US" smtClean="0"/>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07651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for bild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nb-NO"/>
              <a:t>Klikk for å redigere tittelstil</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ikonet for å legge til et bilde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ikonet for å legge til et bilde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ikonet for å legge til et bilde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3" name="Date Placeholder 2"/>
          <p:cNvSpPr>
            <a:spLocks noGrp="1"/>
          </p:cNvSpPr>
          <p:nvPr>
            <p:ph type="dt" sz="half" idx="10"/>
          </p:nvPr>
        </p:nvSpPr>
        <p:spPr/>
        <p:txBody>
          <a:bodyPr/>
          <a:lstStyle/>
          <a:p>
            <a:fld id="{28543BDC-0553-40FA-A4DB-EDAAA606CFF6}" type="datetimeFigureOut">
              <a:rPr lang="en-US" smtClean="0"/>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1146127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nb-NO"/>
              <a:t>Klikk for å redigere tittelstil</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28543BDC-0553-40FA-A4DB-EDAAA606CFF6}"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751995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nb-NO"/>
              <a:t>Klikk for å redigere tittelstil</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28543BDC-0553-40FA-A4DB-EDAAA606CFF6}"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10168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28543BDC-0553-40FA-A4DB-EDAAA606CFF6}"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57522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nb-NO"/>
              <a:t>Klikk for å redigere tittelstil</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28543BDC-0553-40FA-A4DB-EDAAA606CFF6}"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28660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nb-NO"/>
              <a:t>Klikk for å redigere tittelstil</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28543BDC-0553-40FA-A4DB-EDAAA606CFF6}"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2489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nb-NO"/>
              <a:t>Klikk for å redigere tittelstil</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2" name="Content Placeholder 3"/>
          <p:cNvSpPr>
            <a:spLocks noGrp="1"/>
          </p:cNvSpPr>
          <p:nvPr>
            <p:ph sz="quarter" idx="13"/>
          </p:nvPr>
        </p:nvSpPr>
        <p:spPr>
          <a:xfrm>
            <a:off x="685802" y="2861733"/>
            <a:ext cx="5088712" cy="2512852"/>
          </a:xfrm>
        </p:spPr>
        <p:txBody>
          <a:bodyPr ancho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13" name="Content Placeholder 5"/>
          <p:cNvSpPr>
            <a:spLocks noGrp="1"/>
          </p:cNvSpPr>
          <p:nvPr>
            <p:ph sz="quarter" idx="14"/>
          </p:nvPr>
        </p:nvSpPr>
        <p:spPr>
          <a:xfrm>
            <a:off x="5993969" y="2861733"/>
            <a:ext cx="5088713" cy="2512852"/>
          </a:xfrm>
        </p:spPr>
        <p:txBody>
          <a:bodyPr ancho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28543BDC-0553-40FA-A4DB-EDAAA606CFF6}" type="datetimeFigureOut">
              <a:rPr lang="en-US" smtClean="0"/>
              <a:t>11/24/2016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253765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28543BDC-0553-40FA-A4DB-EDAAA606CFF6}" type="datetimeFigureOut">
              <a:rPr lang="en-US" smtClean="0"/>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264332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43BDC-0553-40FA-A4DB-EDAAA606CFF6}" type="datetimeFigureOut">
              <a:rPr lang="en-US" smtClean="0"/>
              <a:t>11/24/2016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5656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nb-NO"/>
              <a:t>Klikk for å redigere tittelstil</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28543BDC-0553-40FA-A4DB-EDAAA606CFF6}"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42892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nb-NO"/>
              <a:t>Klikk for å redigere tittelstil</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ikonet for å legge til et bilde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28543BDC-0553-40FA-A4DB-EDAAA606CFF6}"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415281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nb-NO"/>
              <a:t>Klikk for å redigere tittelstil</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8543BDC-0553-40FA-A4DB-EDAAA606CFF6}" type="datetimeFigureOut">
              <a:rPr lang="en-US" smtClean="0"/>
              <a:t>11/24/2016</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BE9AD569-83DD-4E5B-AF97-63825DE45633}" type="slidenum">
              <a:rPr lang="en-US" smtClean="0"/>
              <a:t>‹#›</a:t>
            </a:fld>
            <a:endParaRPr lang="en-US"/>
          </a:p>
        </p:txBody>
      </p:sp>
    </p:spTree>
    <p:extLst>
      <p:ext uri="{BB962C8B-B14F-4D97-AF65-F5344CB8AC3E}">
        <p14:creationId xmlns:p14="http://schemas.microsoft.com/office/powerpoint/2010/main" val="42356699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Constrained Application Protocol </a:t>
            </a:r>
          </a:p>
        </p:txBody>
      </p:sp>
      <p:sp>
        <p:nvSpPr>
          <p:cNvPr id="3" name="Undertittel 2"/>
          <p:cNvSpPr>
            <a:spLocks noGrp="1"/>
          </p:cNvSpPr>
          <p:nvPr>
            <p:ph type="subTitle" idx="1"/>
          </p:nvPr>
        </p:nvSpPr>
        <p:spPr/>
        <p:txBody>
          <a:bodyPr/>
          <a:lstStyle/>
          <a:p>
            <a:r>
              <a:rPr lang="en-US" dirty="0"/>
              <a:t>Roy </a:t>
            </a:r>
            <a:r>
              <a:rPr lang="en-US" dirty="0" err="1"/>
              <a:t>nesbø</a:t>
            </a:r>
            <a:r>
              <a:rPr lang="en-US" dirty="0"/>
              <a:t> | Lars-Jo </a:t>
            </a:r>
            <a:r>
              <a:rPr lang="en-US" dirty="0" err="1"/>
              <a:t>røsberg</a:t>
            </a:r>
            <a:endParaRPr lang="en-US" dirty="0"/>
          </a:p>
        </p:txBody>
      </p:sp>
    </p:spTree>
    <p:extLst>
      <p:ext uri="{BB962C8B-B14F-4D97-AF65-F5344CB8AC3E}">
        <p14:creationId xmlns:p14="http://schemas.microsoft.com/office/powerpoint/2010/main" val="4253124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77009" y="1705708"/>
            <a:ext cx="10396902" cy="3194903"/>
          </a:xfrm>
        </p:spPr>
        <p:txBody>
          <a:bodyPr/>
          <a:lstStyle/>
          <a:p>
            <a:r>
              <a:rPr lang="en-US" dirty="0"/>
              <a:t>demonstration</a:t>
            </a:r>
          </a:p>
        </p:txBody>
      </p:sp>
    </p:spTree>
    <p:extLst>
      <p:ext uri="{BB962C8B-B14F-4D97-AF65-F5344CB8AC3E}">
        <p14:creationId xmlns:p14="http://schemas.microsoft.com/office/powerpoint/2010/main" val="200848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p:txBody>
          <a:bodyPr/>
          <a:lstStyle/>
          <a:p>
            <a:r>
              <a:rPr lang="en-US" dirty="0"/>
              <a:t>Comparing </a:t>
            </a:r>
            <a:r>
              <a:rPr lang="en-US" dirty="0" err="1"/>
              <a:t>coap</a:t>
            </a:r>
            <a:r>
              <a:rPr lang="en-US" dirty="0"/>
              <a:t> / http</a:t>
            </a:r>
          </a:p>
        </p:txBody>
      </p:sp>
      <p:pic>
        <p:nvPicPr>
          <p:cNvPr id="7" name="Bilde 6"/>
          <p:cNvPicPr/>
          <p:nvPr/>
        </p:nvPicPr>
        <p:blipFill rotWithShape="1">
          <a:blip r:embed="rId2"/>
          <a:srcRect t="6420"/>
          <a:stretch/>
        </p:blipFill>
        <p:spPr bwMode="auto">
          <a:xfrm>
            <a:off x="824132" y="1914793"/>
            <a:ext cx="9858522" cy="731691"/>
          </a:xfrm>
          <a:prstGeom prst="rect">
            <a:avLst/>
          </a:prstGeom>
          <a:ln w="9525" cap="flat" cmpd="sng" algn="ctr">
            <a:solidFill>
              <a:sysClr val="window" lastClr="FFFFFF">
                <a:lumMod val="65000"/>
              </a:sysClr>
            </a:solidFill>
            <a:prstDash val="solid"/>
            <a:round/>
            <a:headEnd type="none" w="med" len="med"/>
            <a:tailEnd type="none" w="med" len="med"/>
          </a:ln>
          <a:extLst>
            <a:ext uri="{53640926-AAD7-44D8-BBD7-CCE9431645EC}">
              <a14:shadowObscured xmlns:a14="http://schemas.microsoft.com/office/drawing/2010/main"/>
            </a:ext>
          </a:extLst>
        </p:spPr>
      </p:pic>
      <p:pic>
        <p:nvPicPr>
          <p:cNvPr id="8" name="Bilde 7"/>
          <p:cNvPicPr/>
          <p:nvPr/>
        </p:nvPicPr>
        <p:blipFill>
          <a:blip r:embed="rId3"/>
          <a:stretch>
            <a:fillRect/>
          </a:stretch>
        </p:blipFill>
        <p:spPr>
          <a:xfrm>
            <a:off x="824132" y="2881946"/>
            <a:ext cx="9858522" cy="1953823"/>
          </a:xfrm>
          <a:prstGeom prst="rect">
            <a:avLst/>
          </a:prstGeom>
          <a:ln>
            <a:solidFill>
              <a:schemeClr val="bg1">
                <a:lumMod val="65000"/>
              </a:schemeClr>
            </a:solidFill>
          </a:ln>
        </p:spPr>
      </p:pic>
    </p:spTree>
    <p:extLst>
      <p:ext uri="{BB962C8B-B14F-4D97-AF65-F5344CB8AC3E}">
        <p14:creationId xmlns:p14="http://schemas.microsoft.com/office/powerpoint/2010/main" val="311646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Conclusion </a:t>
            </a:r>
          </a:p>
        </p:txBody>
      </p:sp>
      <p:sp>
        <p:nvSpPr>
          <p:cNvPr id="3" name="Plassholder for innhold 2"/>
          <p:cNvSpPr>
            <a:spLocks noGrp="1"/>
          </p:cNvSpPr>
          <p:nvPr>
            <p:ph sz="quarter" idx="13"/>
          </p:nvPr>
        </p:nvSpPr>
        <p:spPr/>
        <p:txBody>
          <a:bodyPr/>
          <a:lstStyle/>
          <a:p>
            <a:r>
              <a:rPr lang="en-US" dirty="0"/>
              <a:t>Well defined specifications – easy to get started</a:t>
            </a:r>
          </a:p>
          <a:p>
            <a:r>
              <a:rPr lang="en-US" dirty="0"/>
              <a:t>Missing features in Many implementations. Only a few contains security.</a:t>
            </a:r>
          </a:p>
          <a:p>
            <a:r>
              <a:rPr lang="en-US" dirty="0"/>
              <a:t>Non existing documentation, or very lacking. Mostly example code.</a:t>
            </a:r>
          </a:p>
          <a:p>
            <a:endParaRPr lang="en-US" dirty="0"/>
          </a:p>
          <a:p>
            <a:endParaRPr lang="en-US" dirty="0"/>
          </a:p>
        </p:txBody>
      </p:sp>
    </p:spTree>
    <p:extLst>
      <p:ext uri="{BB962C8B-B14F-4D97-AF65-F5344CB8AC3E}">
        <p14:creationId xmlns:p14="http://schemas.microsoft.com/office/powerpoint/2010/main" val="90115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p:txBody>
          <a:bodyPr/>
          <a:lstStyle/>
          <a:p>
            <a:r>
              <a:rPr lang="en-US" dirty="0"/>
              <a:t>Questions</a:t>
            </a:r>
          </a:p>
        </p:txBody>
      </p:sp>
      <p:sp>
        <p:nvSpPr>
          <p:cNvPr id="5" name="Plassholder for tekst 4"/>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7786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agenda</a:t>
            </a:r>
          </a:p>
        </p:txBody>
      </p:sp>
      <p:sp>
        <p:nvSpPr>
          <p:cNvPr id="3" name="Plassholder for innhold 2"/>
          <p:cNvSpPr>
            <a:spLocks noGrp="1"/>
          </p:cNvSpPr>
          <p:nvPr>
            <p:ph sz="quarter" idx="13"/>
          </p:nvPr>
        </p:nvSpPr>
        <p:spPr/>
        <p:txBody>
          <a:bodyPr>
            <a:normAutofit/>
          </a:bodyPr>
          <a:lstStyle/>
          <a:p>
            <a:pPr marL="0" indent="0">
              <a:buNone/>
            </a:pPr>
            <a:endParaRPr lang="EN-US" dirty="0"/>
          </a:p>
          <a:p>
            <a:r>
              <a:rPr lang="EN-US" dirty="0"/>
              <a:t>Project goals</a:t>
            </a:r>
            <a:endParaRPr lang="en-US" dirty="0"/>
          </a:p>
          <a:p>
            <a:r>
              <a:rPr lang="en-US" dirty="0"/>
              <a:t>Key concepts of </a:t>
            </a:r>
            <a:r>
              <a:rPr lang="en-US" dirty="0" err="1"/>
              <a:t>coap</a:t>
            </a:r>
            <a:endParaRPr lang="EN-US" dirty="0"/>
          </a:p>
          <a:p>
            <a:r>
              <a:rPr lang="EN-US" dirty="0"/>
              <a:t>Design and Implementation</a:t>
            </a:r>
          </a:p>
          <a:p>
            <a:r>
              <a:rPr lang="EN-US" dirty="0"/>
              <a:t>Live demo</a:t>
            </a:r>
          </a:p>
          <a:p>
            <a:r>
              <a:rPr lang="EN-US" dirty="0"/>
              <a:t>Observations and conclusion</a:t>
            </a:r>
          </a:p>
          <a:p>
            <a:endParaRPr lang="en-US" dirty="0"/>
          </a:p>
        </p:txBody>
      </p:sp>
    </p:spTree>
    <p:extLst>
      <p:ext uri="{BB962C8B-B14F-4D97-AF65-F5344CB8AC3E}">
        <p14:creationId xmlns:p14="http://schemas.microsoft.com/office/powerpoint/2010/main" val="132346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Project goals</a:t>
            </a:r>
          </a:p>
        </p:txBody>
      </p:sp>
      <p:sp>
        <p:nvSpPr>
          <p:cNvPr id="3" name="Plassholder for innhold 2"/>
          <p:cNvSpPr>
            <a:spLocks noGrp="1"/>
          </p:cNvSpPr>
          <p:nvPr>
            <p:ph sz="quarter" idx="13"/>
          </p:nvPr>
        </p:nvSpPr>
        <p:spPr/>
        <p:txBody>
          <a:bodyPr/>
          <a:lstStyle/>
          <a:p>
            <a:r>
              <a:rPr lang="en-US" dirty="0"/>
              <a:t>evaluate the “Constrained Application Protocol” (CoAP) software technology. The team wanted to investigate how easy it is to learn and use the technology, and how much work is required to enable communication between two or more devices using this technology.</a:t>
            </a:r>
          </a:p>
          <a:p>
            <a:r>
              <a:rPr lang="en-US" dirty="0"/>
              <a:t>determine whether CoAP is less expensive, in terms of reducing traffic overhead compared to HTTP</a:t>
            </a:r>
          </a:p>
        </p:txBody>
      </p:sp>
    </p:spTree>
    <p:extLst>
      <p:ext uri="{BB962C8B-B14F-4D97-AF65-F5344CB8AC3E}">
        <p14:creationId xmlns:p14="http://schemas.microsoft.com/office/powerpoint/2010/main" val="362718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Key concepts	</a:t>
            </a:r>
          </a:p>
        </p:txBody>
      </p:sp>
      <p:sp>
        <p:nvSpPr>
          <p:cNvPr id="3" name="Plassholder for innhold 2"/>
          <p:cNvSpPr>
            <a:spLocks noGrp="1"/>
          </p:cNvSpPr>
          <p:nvPr>
            <p:ph sz="quarter" idx="13"/>
          </p:nvPr>
        </p:nvSpPr>
        <p:spPr/>
        <p:txBody>
          <a:bodyPr/>
          <a:lstStyle/>
          <a:p>
            <a:r>
              <a:rPr lang="en-US" dirty="0"/>
              <a:t>Constrained devices</a:t>
            </a:r>
            <a:endParaRPr lang="en-US" dirty="0"/>
          </a:p>
          <a:p>
            <a:r>
              <a:rPr lang="en-US" dirty="0"/>
              <a:t>Constrained networks</a:t>
            </a:r>
          </a:p>
        </p:txBody>
      </p:sp>
    </p:spTree>
    <p:extLst>
      <p:ext uri="{BB962C8B-B14F-4D97-AF65-F5344CB8AC3E}">
        <p14:creationId xmlns:p14="http://schemas.microsoft.com/office/powerpoint/2010/main" val="199018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Features</a:t>
            </a:r>
          </a:p>
        </p:txBody>
      </p:sp>
      <p:sp>
        <p:nvSpPr>
          <p:cNvPr id="3" name="Plassholder for innhold 2"/>
          <p:cNvSpPr>
            <a:spLocks noGrp="1"/>
          </p:cNvSpPr>
          <p:nvPr>
            <p:ph sz="quarter" idx="13"/>
          </p:nvPr>
        </p:nvSpPr>
        <p:spPr/>
        <p:txBody>
          <a:bodyPr/>
          <a:lstStyle/>
          <a:p>
            <a:r>
              <a:rPr lang="en-US" dirty="0"/>
              <a:t>Resources</a:t>
            </a:r>
          </a:p>
          <a:p>
            <a:r>
              <a:rPr lang="en-US" dirty="0"/>
              <a:t>Reliability</a:t>
            </a:r>
          </a:p>
          <a:p>
            <a:r>
              <a:rPr lang="en-US" dirty="0"/>
              <a:t>Protocol compatibility</a:t>
            </a:r>
          </a:p>
          <a:p>
            <a:r>
              <a:rPr lang="en-US" dirty="0"/>
              <a:t>Service discovery</a:t>
            </a:r>
          </a:p>
          <a:p>
            <a:r>
              <a:rPr lang="en-US" dirty="0"/>
              <a:t>security</a:t>
            </a:r>
          </a:p>
        </p:txBody>
      </p:sp>
      <p:pic>
        <p:nvPicPr>
          <p:cNvPr id="8" name="Bilde 7"/>
          <p:cNvPicPr>
            <a:picLocks noChangeAspect="1"/>
          </p:cNvPicPr>
          <p:nvPr/>
        </p:nvPicPr>
        <p:blipFill rotWithShape="1">
          <a:blip r:embed="rId2"/>
          <a:srcRect l="1" r="41921"/>
          <a:stretch/>
        </p:blipFill>
        <p:spPr>
          <a:xfrm>
            <a:off x="5186443" y="2104561"/>
            <a:ext cx="5250026" cy="905435"/>
          </a:xfrm>
          <a:prstGeom prst="rect">
            <a:avLst/>
          </a:prstGeom>
        </p:spPr>
      </p:pic>
    </p:spTree>
    <p:extLst>
      <p:ext uri="{BB962C8B-B14F-4D97-AF65-F5344CB8AC3E}">
        <p14:creationId xmlns:p14="http://schemas.microsoft.com/office/powerpoint/2010/main" val="323302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features</a:t>
            </a:r>
          </a:p>
        </p:txBody>
      </p:sp>
      <p:graphicFrame>
        <p:nvGraphicFramePr>
          <p:cNvPr id="7" name="Tabell 6"/>
          <p:cNvGraphicFramePr>
            <a:graphicFrameLocks noGrp="1"/>
          </p:cNvGraphicFramePr>
          <p:nvPr>
            <p:extLst>
              <p:ext uri="{D42A27DB-BD31-4B8C-83A1-F6EECF244321}">
                <p14:modId xmlns:p14="http://schemas.microsoft.com/office/powerpoint/2010/main" val="3256420482"/>
              </p:ext>
            </p:extLst>
          </p:nvPr>
        </p:nvGraphicFramePr>
        <p:xfrm>
          <a:off x="826477" y="1837764"/>
          <a:ext cx="10172704" cy="3288150"/>
        </p:xfrm>
        <a:graphic>
          <a:graphicData uri="http://schemas.openxmlformats.org/drawingml/2006/table">
            <a:tbl>
              <a:tblPr firstRow="1" firstCol="1" bandRow="1">
                <a:tableStyleId>{5940675A-B579-460E-94D1-54222C63F5DA}</a:tableStyleId>
              </a:tblPr>
              <a:tblGrid>
                <a:gridCol w="317897">
                  <a:extLst>
                    <a:ext uri="{9D8B030D-6E8A-4147-A177-3AD203B41FA5}">
                      <a16:colId xmlns:a16="http://schemas.microsoft.com/office/drawing/2014/main" val="3226915404"/>
                    </a:ext>
                  </a:extLst>
                </a:gridCol>
                <a:gridCol w="317897">
                  <a:extLst>
                    <a:ext uri="{9D8B030D-6E8A-4147-A177-3AD203B41FA5}">
                      <a16:colId xmlns:a16="http://schemas.microsoft.com/office/drawing/2014/main" val="2338497407"/>
                    </a:ext>
                  </a:extLst>
                </a:gridCol>
                <a:gridCol w="317897">
                  <a:extLst>
                    <a:ext uri="{9D8B030D-6E8A-4147-A177-3AD203B41FA5}">
                      <a16:colId xmlns:a16="http://schemas.microsoft.com/office/drawing/2014/main" val="254571533"/>
                    </a:ext>
                  </a:extLst>
                </a:gridCol>
                <a:gridCol w="317897">
                  <a:extLst>
                    <a:ext uri="{9D8B030D-6E8A-4147-A177-3AD203B41FA5}">
                      <a16:colId xmlns:a16="http://schemas.microsoft.com/office/drawing/2014/main" val="1760694217"/>
                    </a:ext>
                  </a:extLst>
                </a:gridCol>
                <a:gridCol w="317897">
                  <a:extLst>
                    <a:ext uri="{9D8B030D-6E8A-4147-A177-3AD203B41FA5}">
                      <a16:colId xmlns:a16="http://schemas.microsoft.com/office/drawing/2014/main" val="3813376691"/>
                    </a:ext>
                  </a:extLst>
                </a:gridCol>
                <a:gridCol w="317897">
                  <a:extLst>
                    <a:ext uri="{9D8B030D-6E8A-4147-A177-3AD203B41FA5}">
                      <a16:colId xmlns:a16="http://schemas.microsoft.com/office/drawing/2014/main" val="1638826852"/>
                    </a:ext>
                  </a:extLst>
                </a:gridCol>
                <a:gridCol w="317897">
                  <a:extLst>
                    <a:ext uri="{9D8B030D-6E8A-4147-A177-3AD203B41FA5}">
                      <a16:colId xmlns:a16="http://schemas.microsoft.com/office/drawing/2014/main" val="1588653860"/>
                    </a:ext>
                  </a:extLst>
                </a:gridCol>
                <a:gridCol w="317897">
                  <a:extLst>
                    <a:ext uri="{9D8B030D-6E8A-4147-A177-3AD203B41FA5}">
                      <a16:colId xmlns:a16="http://schemas.microsoft.com/office/drawing/2014/main" val="4145714840"/>
                    </a:ext>
                  </a:extLst>
                </a:gridCol>
                <a:gridCol w="317897">
                  <a:extLst>
                    <a:ext uri="{9D8B030D-6E8A-4147-A177-3AD203B41FA5}">
                      <a16:colId xmlns:a16="http://schemas.microsoft.com/office/drawing/2014/main" val="1235175098"/>
                    </a:ext>
                  </a:extLst>
                </a:gridCol>
                <a:gridCol w="317897">
                  <a:extLst>
                    <a:ext uri="{9D8B030D-6E8A-4147-A177-3AD203B41FA5}">
                      <a16:colId xmlns:a16="http://schemas.microsoft.com/office/drawing/2014/main" val="42796045"/>
                    </a:ext>
                  </a:extLst>
                </a:gridCol>
                <a:gridCol w="317897">
                  <a:extLst>
                    <a:ext uri="{9D8B030D-6E8A-4147-A177-3AD203B41FA5}">
                      <a16:colId xmlns:a16="http://schemas.microsoft.com/office/drawing/2014/main" val="336011238"/>
                    </a:ext>
                  </a:extLst>
                </a:gridCol>
                <a:gridCol w="317897">
                  <a:extLst>
                    <a:ext uri="{9D8B030D-6E8A-4147-A177-3AD203B41FA5}">
                      <a16:colId xmlns:a16="http://schemas.microsoft.com/office/drawing/2014/main" val="4105903438"/>
                    </a:ext>
                  </a:extLst>
                </a:gridCol>
                <a:gridCol w="317897">
                  <a:extLst>
                    <a:ext uri="{9D8B030D-6E8A-4147-A177-3AD203B41FA5}">
                      <a16:colId xmlns:a16="http://schemas.microsoft.com/office/drawing/2014/main" val="23211654"/>
                    </a:ext>
                  </a:extLst>
                </a:gridCol>
                <a:gridCol w="317897">
                  <a:extLst>
                    <a:ext uri="{9D8B030D-6E8A-4147-A177-3AD203B41FA5}">
                      <a16:colId xmlns:a16="http://schemas.microsoft.com/office/drawing/2014/main" val="4205431953"/>
                    </a:ext>
                  </a:extLst>
                </a:gridCol>
                <a:gridCol w="317897">
                  <a:extLst>
                    <a:ext uri="{9D8B030D-6E8A-4147-A177-3AD203B41FA5}">
                      <a16:colId xmlns:a16="http://schemas.microsoft.com/office/drawing/2014/main" val="3262388536"/>
                    </a:ext>
                  </a:extLst>
                </a:gridCol>
                <a:gridCol w="317897">
                  <a:extLst>
                    <a:ext uri="{9D8B030D-6E8A-4147-A177-3AD203B41FA5}">
                      <a16:colId xmlns:a16="http://schemas.microsoft.com/office/drawing/2014/main" val="1773864103"/>
                    </a:ext>
                  </a:extLst>
                </a:gridCol>
                <a:gridCol w="317897">
                  <a:extLst>
                    <a:ext uri="{9D8B030D-6E8A-4147-A177-3AD203B41FA5}">
                      <a16:colId xmlns:a16="http://schemas.microsoft.com/office/drawing/2014/main" val="1545705245"/>
                    </a:ext>
                  </a:extLst>
                </a:gridCol>
                <a:gridCol w="317897">
                  <a:extLst>
                    <a:ext uri="{9D8B030D-6E8A-4147-A177-3AD203B41FA5}">
                      <a16:colId xmlns:a16="http://schemas.microsoft.com/office/drawing/2014/main" val="480998784"/>
                    </a:ext>
                  </a:extLst>
                </a:gridCol>
                <a:gridCol w="317897">
                  <a:extLst>
                    <a:ext uri="{9D8B030D-6E8A-4147-A177-3AD203B41FA5}">
                      <a16:colId xmlns:a16="http://schemas.microsoft.com/office/drawing/2014/main" val="1627783259"/>
                    </a:ext>
                  </a:extLst>
                </a:gridCol>
                <a:gridCol w="317897">
                  <a:extLst>
                    <a:ext uri="{9D8B030D-6E8A-4147-A177-3AD203B41FA5}">
                      <a16:colId xmlns:a16="http://schemas.microsoft.com/office/drawing/2014/main" val="716417381"/>
                    </a:ext>
                  </a:extLst>
                </a:gridCol>
                <a:gridCol w="317897">
                  <a:extLst>
                    <a:ext uri="{9D8B030D-6E8A-4147-A177-3AD203B41FA5}">
                      <a16:colId xmlns:a16="http://schemas.microsoft.com/office/drawing/2014/main" val="410566730"/>
                    </a:ext>
                  </a:extLst>
                </a:gridCol>
                <a:gridCol w="317897">
                  <a:extLst>
                    <a:ext uri="{9D8B030D-6E8A-4147-A177-3AD203B41FA5}">
                      <a16:colId xmlns:a16="http://schemas.microsoft.com/office/drawing/2014/main" val="3547462440"/>
                    </a:ext>
                  </a:extLst>
                </a:gridCol>
                <a:gridCol w="317897">
                  <a:extLst>
                    <a:ext uri="{9D8B030D-6E8A-4147-A177-3AD203B41FA5}">
                      <a16:colId xmlns:a16="http://schemas.microsoft.com/office/drawing/2014/main" val="2292977220"/>
                    </a:ext>
                  </a:extLst>
                </a:gridCol>
                <a:gridCol w="317897">
                  <a:extLst>
                    <a:ext uri="{9D8B030D-6E8A-4147-A177-3AD203B41FA5}">
                      <a16:colId xmlns:a16="http://schemas.microsoft.com/office/drawing/2014/main" val="442068437"/>
                    </a:ext>
                  </a:extLst>
                </a:gridCol>
                <a:gridCol w="317897">
                  <a:extLst>
                    <a:ext uri="{9D8B030D-6E8A-4147-A177-3AD203B41FA5}">
                      <a16:colId xmlns:a16="http://schemas.microsoft.com/office/drawing/2014/main" val="1360523082"/>
                    </a:ext>
                  </a:extLst>
                </a:gridCol>
                <a:gridCol w="317897">
                  <a:extLst>
                    <a:ext uri="{9D8B030D-6E8A-4147-A177-3AD203B41FA5}">
                      <a16:colId xmlns:a16="http://schemas.microsoft.com/office/drawing/2014/main" val="1066074795"/>
                    </a:ext>
                  </a:extLst>
                </a:gridCol>
                <a:gridCol w="317897">
                  <a:extLst>
                    <a:ext uri="{9D8B030D-6E8A-4147-A177-3AD203B41FA5}">
                      <a16:colId xmlns:a16="http://schemas.microsoft.com/office/drawing/2014/main" val="1954014105"/>
                    </a:ext>
                  </a:extLst>
                </a:gridCol>
                <a:gridCol w="317897">
                  <a:extLst>
                    <a:ext uri="{9D8B030D-6E8A-4147-A177-3AD203B41FA5}">
                      <a16:colId xmlns:a16="http://schemas.microsoft.com/office/drawing/2014/main" val="3814052598"/>
                    </a:ext>
                  </a:extLst>
                </a:gridCol>
                <a:gridCol w="317897">
                  <a:extLst>
                    <a:ext uri="{9D8B030D-6E8A-4147-A177-3AD203B41FA5}">
                      <a16:colId xmlns:a16="http://schemas.microsoft.com/office/drawing/2014/main" val="1751237056"/>
                    </a:ext>
                  </a:extLst>
                </a:gridCol>
                <a:gridCol w="317897">
                  <a:extLst>
                    <a:ext uri="{9D8B030D-6E8A-4147-A177-3AD203B41FA5}">
                      <a16:colId xmlns:a16="http://schemas.microsoft.com/office/drawing/2014/main" val="4172970768"/>
                    </a:ext>
                  </a:extLst>
                </a:gridCol>
                <a:gridCol w="317897">
                  <a:extLst>
                    <a:ext uri="{9D8B030D-6E8A-4147-A177-3AD203B41FA5}">
                      <a16:colId xmlns:a16="http://schemas.microsoft.com/office/drawing/2014/main" val="464718993"/>
                    </a:ext>
                  </a:extLst>
                </a:gridCol>
                <a:gridCol w="317897">
                  <a:extLst>
                    <a:ext uri="{9D8B030D-6E8A-4147-A177-3AD203B41FA5}">
                      <a16:colId xmlns:a16="http://schemas.microsoft.com/office/drawing/2014/main" val="3605765674"/>
                    </a:ext>
                  </a:extLst>
                </a:gridCol>
              </a:tblGrid>
              <a:tr h="349156">
                <a:tc gridSpan="8">
                  <a:txBody>
                    <a:bodyPr/>
                    <a:lstStyle/>
                    <a:p>
                      <a:pPr algn="ctr">
                        <a:lnSpc>
                          <a:spcPct val="107000"/>
                        </a:lnSpc>
                        <a:spcAft>
                          <a:spcPts val="0"/>
                        </a:spcAft>
                      </a:pPr>
                      <a:r>
                        <a:rPr lang="en-US" sz="1600" dirty="0">
                          <a:effectLst/>
                          <a:latin typeface="CMU Sans Serif" panose="02000603000000000000" pitchFamily="2" charset="0"/>
                          <a:ea typeface="CMU Sans Serif" panose="02000603000000000000" pitchFamily="2" charset="0"/>
                          <a:cs typeface="CMU Sans Serif" panose="02000603000000000000" pitchFamily="2" charset="0"/>
                        </a:rPr>
                        <a:t>0</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1</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2</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3</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8154119"/>
                  </a:ext>
                </a:extLst>
              </a:tr>
              <a:tr h="519563">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0</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1</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2</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3</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4</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5</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6</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7</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8</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9</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0</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1</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2</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3</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4</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5</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6</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7</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8</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9</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0</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1</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2</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3</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4</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5</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6</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7</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8</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9</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0</a:t>
                      </a:r>
                    </a:p>
                  </a:txBody>
                  <a:tcPr marL="68580" marR="68580" marT="0" marB="0" anchor="b"/>
                </a:tc>
                <a:tc>
                  <a:txBody>
                    <a:bodyPr/>
                    <a:lstStyle/>
                    <a:p>
                      <a:pPr algn="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1</a:t>
                      </a:r>
                    </a:p>
                  </a:txBody>
                  <a:tcPr marL="68580" marR="68580" marT="0" marB="0" anchor="b"/>
                </a:tc>
                <a:extLst>
                  <a:ext uri="{0D108BD9-81ED-4DB2-BD59-A6C34878D82A}">
                    <a16:rowId xmlns:a16="http://schemas.microsoft.com/office/drawing/2014/main" val="2241072621"/>
                  </a:ext>
                </a:extLst>
              </a:tr>
              <a:tr h="681995">
                <a:tc gridSpan="2">
                  <a:txBody>
                    <a:bodyPr/>
                    <a:lstStyle/>
                    <a:p>
                      <a:pPr algn="ctr">
                        <a:lnSpc>
                          <a:spcPct val="107000"/>
                        </a:lnSpc>
                        <a:spcAft>
                          <a:spcPts val="0"/>
                        </a:spcAft>
                      </a:pPr>
                      <a:r>
                        <a:rPr lang="en-US" sz="1600" dirty="0">
                          <a:effectLst/>
                          <a:latin typeface="CMU Sans Serif" panose="02000603000000000000" pitchFamily="2" charset="0"/>
                          <a:ea typeface="CMU Sans Serif" panose="02000603000000000000" pitchFamily="2" charset="0"/>
                          <a:cs typeface="CMU Sans Serif" panose="02000603000000000000" pitchFamily="2" charset="0"/>
                        </a:rPr>
                        <a:t>Ver</a:t>
                      </a:r>
                    </a:p>
                  </a:txBody>
                  <a:tcPr marL="68580" marR="68580" marT="0" marB="0" anchor="b"/>
                </a:tc>
                <a:tc hMerge="1">
                  <a:txBody>
                    <a:bodyPr/>
                    <a:lstStyle/>
                    <a:p>
                      <a:endParaRPr lang="en-US"/>
                    </a:p>
                  </a:txBody>
                  <a:tcPr/>
                </a:tc>
                <a:tc gridSpan="2">
                  <a:txBody>
                    <a:bodyPr/>
                    <a:lstStyle/>
                    <a:p>
                      <a:pPr algn="ct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T</a:t>
                      </a:r>
                    </a:p>
                  </a:txBody>
                  <a:tcPr marL="68580" marR="68580" marT="0" marB="0" anchor="b"/>
                </a:tc>
                <a:tc hMerge="1">
                  <a:txBody>
                    <a:bodyPr/>
                    <a:lstStyle/>
                    <a:p>
                      <a:endParaRPr lang="en-US"/>
                    </a:p>
                  </a:txBody>
                  <a:tcPr/>
                </a:tc>
                <a:tc gridSpan="4">
                  <a:txBody>
                    <a:bodyPr/>
                    <a:lstStyle/>
                    <a:p>
                      <a:pPr algn="ct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TKL</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Code</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Message ID</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2978609"/>
                  </a:ext>
                </a:extLst>
              </a:tr>
              <a:tr h="519563">
                <a:tc gridSpan="32">
                  <a:txBody>
                    <a:bodyPr/>
                    <a:lstStyle/>
                    <a:p>
                      <a:pPr algn="ctr">
                        <a:lnSpc>
                          <a:spcPct val="107000"/>
                        </a:lnSpc>
                        <a:spcAft>
                          <a:spcPts val="0"/>
                        </a:spcAft>
                      </a:pPr>
                      <a:r>
                        <a:rPr lang="en-US" sz="1600" dirty="0">
                          <a:effectLst/>
                          <a:latin typeface="CMU Sans Serif" panose="02000603000000000000" pitchFamily="2" charset="0"/>
                          <a:ea typeface="CMU Sans Serif" panose="02000603000000000000" pitchFamily="2" charset="0"/>
                          <a:cs typeface="CMU Sans Serif" panose="02000603000000000000" pitchFamily="2" charset="0"/>
                        </a:rPr>
                        <a:t>Token (if any, TKL bytes) …</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992636"/>
                  </a:ext>
                </a:extLst>
              </a:tr>
              <a:tr h="519563">
                <a:tc gridSpan="32">
                  <a:txBody>
                    <a:bodyPr/>
                    <a:lstStyle/>
                    <a:p>
                      <a:pPr algn="ctr">
                        <a:lnSpc>
                          <a:spcPct val="107000"/>
                        </a:lnSpc>
                        <a:spcAft>
                          <a:spcPts val="0"/>
                        </a:spcAft>
                      </a:pPr>
                      <a:r>
                        <a:rPr lang="en-US" sz="1600">
                          <a:effectLst/>
                          <a:latin typeface="CMU Sans Serif" panose="02000603000000000000" pitchFamily="2" charset="0"/>
                          <a:ea typeface="CMU Sans Serif" panose="02000603000000000000" pitchFamily="2" charset="0"/>
                          <a:cs typeface="CMU Sans Serif" panose="02000603000000000000" pitchFamily="2" charset="0"/>
                        </a:rPr>
                        <a:t>Options (if any) …</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67682070"/>
                  </a:ext>
                </a:extLst>
              </a:tr>
              <a:tr h="698310">
                <a:tc gridSpan="8">
                  <a:txBody>
                    <a:bodyPr/>
                    <a:lstStyle/>
                    <a:p>
                      <a:pPr algn="just">
                        <a:lnSpc>
                          <a:spcPct val="107000"/>
                        </a:lnSpc>
                        <a:spcAft>
                          <a:spcPts val="0"/>
                        </a:spcAft>
                      </a:pPr>
                      <a:r>
                        <a:rPr lang="en-US" sz="1600" dirty="0">
                          <a:effectLst/>
                          <a:latin typeface="CMU Sans Serif" panose="02000603000000000000" pitchFamily="2" charset="0"/>
                          <a:ea typeface="CMU Sans Serif" panose="02000603000000000000" pitchFamily="2" charset="0"/>
                          <a:cs typeface="CMU Sans Serif" panose="02000603000000000000" pitchFamily="2" charset="0"/>
                        </a:rPr>
                        <a:t>1   1   1   1   1   1    1   1</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4">
                  <a:txBody>
                    <a:bodyPr/>
                    <a:lstStyle/>
                    <a:p>
                      <a:pPr algn="ctr">
                        <a:lnSpc>
                          <a:spcPct val="107000"/>
                        </a:lnSpc>
                        <a:spcAft>
                          <a:spcPts val="0"/>
                        </a:spcAft>
                      </a:pPr>
                      <a:r>
                        <a:rPr lang="en-US" sz="1600" dirty="0">
                          <a:effectLst/>
                          <a:latin typeface="CMU Sans Serif" panose="02000603000000000000" pitchFamily="2" charset="0"/>
                          <a:ea typeface="CMU Sans Serif" panose="02000603000000000000" pitchFamily="2" charset="0"/>
                          <a:cs typeface="CMU Sans Serif" panose="02000603000000000000" pitchFamily="2" charset="0"/>
                        </a:rPr>
                        <a:t>Payload (if any) …</a:t>
                      </a: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27999539"/>
                  </a:ext>
                </a:extLst>
              </a:tr>
            </a:tbl>
          </a:graphicData>
        </a:graphic>
      </p:graphicFrame>
    </p:spTree>
    <p:extLst>
      <p:ext uri="{BB962C8B-B14F-4D97-AF65-F5344CB8AC3E}">
        <p14:creationId xmlns:p14="http://schemas.microsoft.com/office/powerpoint/2010/main" val="368875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Coap</a:t>
            </a:r>
            <a:r>
              <a:rPr lang="en-US" dirty="0"/>
              <a:t> implementations</a:t>
            </a:r>
          </a:p>
        </p:txBody>
      </p:sp>
      <p:sp>
        <p:nvSpPr>
          <p:cNvPr id="3" name="Plassholder for innhold 2"/>
          <p:cNvSpPr>
            <a:spLocks noGrp="1"/>
          </p:cNvSpPr>
          <p:nvPr>
            <p:ph sz="quarter" idx="13"/>
          </p:nvPr>
        </p:nvSpPr>
        <p:spPr/>
        <p:txBody>
          <a:bodyPr/>
          <a:lstStyle/>
          <a:p>
            <a:r>
              <a:rPr lang="en-US" dirty="0"/>
              <a:t>Coap.net</a:t>
            </a:r>
          </a:p>
          <a:p>
            <a:r>
              <a:rPr lang="en-US" dirty="0"/>
              <a:t>CoAP sharp</a:t>
            </a:r>
          </a:p>
          <a:p>
            <a:r>
              <a:rPr lang="en-US" dirty="0"/>
              <a:t>Californium</a:t>
            </a:r>
          </a:p>
        </p:txBody>
      </p:sp>
    </p:spTree>
    <p:extLst>
      <p:ext uri="{BB962C8B-B14F-4D97-AF65-F5344CB8AC3E}">
        <p14:creationId xmlns:p14="http://schemas.microsoft.com/office/powerpoint/2010/main" val="371388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Design and implementation</a:t>
            </a:r>
          </a:p>
        </p:txBody>
      </p:sp>
      <p:sp>
        <p:nvSpPr>
          <p:cNvPr id="3" name="Plassholder for innhold 2"/>
          <p:cNvSpPr>
            <a:spLocks noGrp="1"/>
          </p:cNvSpPr>
          <p:nvPr>
            <p:ph sz="quarter" idx="13"/>
          </p:nvPr>
        </p:nvSpPr>
        <p:spPr/>
        <p:txBody>
          <a:bodyPr/>
          <a:lstStyle/>
          <a:p>
            <a:r>
              <a:rPr lang="EN-US" dirty="0"/>
              <a:t>The prototype system</a:t>
            </a:r>
          </a:p>
          <a:p>
            <a:r>
              <a:rPr lang="EN-US" dirty="0"/>
              <a:t>Communicate across different platforms</a:t>
            </a:r>
          </a:p>
          <a:p>
            <a:r>
              <a:rPr lang="EN-US" dirty="0"/>
              <a:t>Use central concepts and features of </a:t>
            </a:r>
            <a:r>
              <a:rPr lang="EN-US" dirty="0" err="1"/>
              <a:t>coap</a:t>
            </a:r>
            <a:endParaRPr lang="EN-US" dirty="0"/>
          </a:p>
          <a:p>
            <a:pPr marL="0" indent="0">
              <a:buNone/>
            </a:pPr>
            <a:endParaRPr lang="EN-US" dirty="0"/>
          </a:p>
        </p:txBody>
      </p:sp>
      <p:sp>
        <p:nvSpPr>
          <p:cNvPr id="4" name="Rectangle 2"/>
          <p:cNvSpPr>
            <a:spLocks noChangeArrowheads="1"/>
          </p:cNvSpPr>
          <p:nvPr/>
        </p:nvSpPr>
        <p:spPr bwMode="auto">
          <a:xfrm>
            <a:off x="6737350" y="1657349"/>
            <a:ext cx="166606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nb-NO"/>
          </a:p>
        </p:txBody>
      </p:sp>
      <p:graphicFrame>
        <p:nvGraphicFramePr>
          <p:cNvPr id="5" name="Objekt 4"/>
          <p:cNvGraphicFramePr>
            <a:graphicFrameLocks noChangeAspect="1"/>
          </p:cNvGraphicFramePr>
          <p:nvPr>
            <p:extLst>
              <p:ext uri="{D42A27DB-BD31-4B8C-83A1-F6EECF244321}">
                <p14:modId xmlns:p14="http://schemas.microsoft.com/office/powerpoint/2010/main" val="847077245"/>
              </p:ext>
            </p:extLst>
          </p:nvPr>
        </p:nvGraphicFramePr>
        <p:xfrm>
          <a:off x="6737349" y="1657350"/>
          <a:ext cx="4113101" cy="3761665"/>
        </p:xfrm>
        <a:graphic>
          <a:graphicData uri="http://schemas.openxmlformats.org/presentationml/2006/ole">
            <mc:AlternateContent xmlns:mc="http://schemas.openxmlformats.org/markup-compatibility/2006">
              <mc:Choice xmlns:v="urn:schemas-microsoft-com:vml" Requires="v">
                <p:oleObj spid="_x0000_s4099" name="Visio" r:id="rId3" imgW="5652766" imgH="5039814" progId="Visio.Drawing.15">
                  <p:embed/>
                </p:oleObj>
              </mc:Choice>
              <mc:Fallback>
                <p:oleObj name="Visio" r:id="rId3" imgW="5652766" imgH="503981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l="10504" r="10484" b="18753"/>
                      <a:stretch>
                        <a:fillRect/>
                      </a:stretch>
                    </p:blipFill>
                    <p:spPr bwMode="auto">
                      <a:xfrm>
                        <a:off x="6737349" y="1657350"/>
                        <a:ext cx="4113101" cy="3761665"/>
                      </a:xfrm>
                      <a:prstGeom prst="rect">
                        <a:avLst/>
                      </a:prstGeom>
                      <a:noFill/>
                    </p:spPr>
                  </p:pic>
                </p:oleObj>
              </mc:Fallback>
            </mc:AlternateContent>
          </a:graphicData>
        </a:graphic>
      </p:graphicFrame>
    </p:spTree>
    <p:extLst>
      <p:ext uri="{BB962C8B-B14F-4D97-AF65-F5344CB8AC3E}">
        <p14:creationId xmlns:p14="http://schemas.microsoft.com/office/powerpoint/2010/main" val="55274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9212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b-NO"/>
          </a:p>
        </p:txBody>
      </p:sp>
      <p:graphicFrame>
        <p:nvGraphicFramePr>
          <p:cNvPr id="6" name="Objekt 5"/>
          <p:cNvGraphicFramePr>
            <a:graphicFrameLocks noChangeAspect="1"/>
          </p:cNvGraphicFramePr>
          <p:nvPr>
            <p:extLst>
              <p:ext uri="{D42A27DB-BD31-4B8C-83A1-F6EECF244321}">
                <p14:modId xmlns:p14="http://schemas.microsoft.com/office/powerpoint/2010/main" val="3181567507"/>
              </p:ext>
            </p:extLst>
          </p:nvPr>
        </p:nvGraphicFramePr>
        <p:xfrm>
          <a:off x="1784838" y="336971"/>
          <a:ext cx="7926754" cy="5301829"/>
        </p:xfrm>
        <a:graphic>
          <a:graphicData uri="http://schemas.openxmlformats.org/presentationml/2006/ole">
            <mc:AlternateContent xmlns:mc="http://schemas.openxmlformats.org/markup-compatibility/2006">
              <mc:Choice xmlns:v="urn:schemas-microsoft-com:vml" Requires="v">
                <p:oleObj spid="_x0000_s2052" name="Visio" r:id="rId3" imgW="4495545" imgH="3285309" progId="Visio.Drawing.15">
                  <p:embed/>
                </p:oleObj>
              </mc:Choice>
              <mc:Fallback>
                <p:oleObj name="Visio" r:id="rId3" imgW="4495545" imgH="328530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2092" b="6393"/>
                      <a:stretch>
                        <a:fillRect/>
                      </a:stretch>
                    </p:blipFill>
                    <p:spPr bwMode="auto">
                      <a:xfrm>
                        <a:off x="1784838" y="336971"/>
                        <a:ext cx="7926754" cy="5301829"/>
                      </a:xfrm>
                      <a:prstGeom prst="rect">
                        <a:avLst/>
                      </a:prstGeom>
                      <a:noFill/>
                      <a:extLst/>
                    </p:spPr>
                  </p:pic>
                </p:oleObj>
              </mc:Fallback>
            </mc:AlternateContent>
          </a:graphicData>
        </a:graphic>
      </p:graphicFrame>
    </p:spTree>
    <p:extLst>
      <p:ext uri="{BB962C8B-B14F-4D97-AF65-F5344CB8AC3E}">
        <p14:creationId xmlns:p14="http://schemas.microsoft.com/office/powerpoint/2010/main" val="23350436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ort arrangement">
  <a:themeElements>
    <a:clrScheme name="Stort arrangem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Stort arrangem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ort arrangem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AB52F6BE09E5EF4492EF2608C014B303" ma:contentTypeVersion="2" ma:contentTypeDescription="Opprett et nytt dokument." ma:contentTypeScope="" ma:versionID="f622aea8893c9204e1c59e9ea10bfe9e">
  <xsd:schema xmlns:xsd="http://www.w3.org/2001/XMLSchema" xmlns:xs="http://www.w3.org/2001/XMLSchema" xmlns:p="http://schemas.microsoft.com/office/2006/metadata/properties" xmlns:ns2="c13faeef-e156-4dad-9331-8f07b5fa9a3c" targetNamespace="http://schemas.microsoft.com/office/2006/metadata/properties" ma:root="true" ma:fieldsID="88b82f060d4a62a0441b0dabcb5d5831" ns2:_="">
    <xsd:import namespace="c13faeef-e156-4dad-9331-8f07b5fa9a3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faeef-e156-4dad-9331-8f07b5fa9a3c"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ingsdetaljer"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2E1713-9D8E-49F3-B876-9C4C45BA1CC8}">
  <ds:schemaRefs>
    <ds:schemaRef ds:uri="http://purl.org/dc/elements/1.1/"/>
    <ds:schemaRef ds:uri="http://schemas.microsoft.com/office/2006/metadata/properties"/>
    <ds:schemaRef ds:uri="c13faeef-e156-4dad-9331-8f07b5fa9a3c"/>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2592B2D9-72B4-4CEB-82BC-4B69F6E35DE2}">
  <ds:schemaRefs>
    <ds:schemaRef ds:uri="http://schemas.microsoft.com/sharepoint/v3/contenttype/forms"/>
  </ds:schemaRefs>
</ds:datastoreItem>
</file>

<file path=customXml/itemProps3.xml><?xml version="1.0" encoding="utf-8"?>
<ds:datastoreItem xmlns:ds="http://schemas.openxmlformats.org/officeDocument/2006/customXml" ds:itemID="{EA489544-43E3-44A6-B158-960D4C3CA2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3faeef-e156-4dad-9331-8f07b5fa9a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Stort arrangement</Template>
  <TotalTime>909</TotalTime>
  <Words>238</Words>
  <Application>Microsoft Office PowerPoint</Application>
  <PresentationFormat>Widescreen</PresentationFormat>
  <Paragraphs>82</Paragraphs>
  <Slides>13</Slides>
  <Notes>0</Notes>
  <HiddenSlides>0</HiddenSlides>
  <MMClips>0</MMClips>
  <ScaleCrop>false</ScaleCrop>
  <HeadingPairs>
    <vt:vector size="8" baseType="variant">
      <vt:variant>
        <vt:lpstr>Brukte skrifter</vt:lpstr>
      </vt:variant>
      <vt:variant>
        <vt:i4>3</vt:i4>
      </vt:variant>
      <vt:variant>
        <vt:lpstr>Tema</vt:lpstr>
      </vt:variant>
      <vt:variant>
        <vt:i4>1</vt:i4>
      </vt:variant>
      <vt:variant>
        <vt:lpstr>Innebygde OLE-servere</vt:lpstr>
      </vt:variant>
      <vt:variant>
        <vt:i4>1</vt:i4>
      </vt:variant>
      <vt:variant>
        <vt:lpstr>Lysbildetitler</vt:lpstr>
      </vt:variant>
      <vt:variant>
        <vt:i4>13</vt:i4>
      </vt:variant>
    </vt:vector>
  </HeadingPairs>
  <TitlesOfParts>
    <vt:vector size="18" baseType="lpstr">
      <vt:lpstr>Arial</vt:lpstr>
      <vt:lpstr>CMU Sans Serif</vt:lpstr>
      <vt:lpstr>Impact</vt:lpstr>
      <vt:lpstr>Stort arrangement</vt:lpstr>
      <vt:lpstr>Visio</vt:lpstr>
      <vt:lpstr>Constrained Application Protocol </vt:lpstr>
      <vt:lpstr>agenda</vt:lpstr>
      <vt:lpstr>Project goals</vt:lpstr>
      <vt:lpstr>Key concepts </vt:lpstr>
      <vt:lpstr>Features</vt:lpstr>
      <vt:lpstr>features</vt:lpstr>
      <vt:lpstr>Coap implementations</vt:lpstr>
      <vt:lpstr>Design and implementation</vt:lpstr>
      <vt:lpstr>PowerPoint-presentasjon</vt:lpstr>
      <vt:lpstr>demonstration</vt:lpstr>
      <vt:lpstr>Comparing coap / http</vt:lpstr>
      <vt:lpstr>Conclusion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Constrained Application Protocol</dc:title>
  <dc:creator>Lars-Jo Røsberg</dc:creator>
  <cp:lastModifiedBy>Lars-Jo Røsberg</cp:lastModifiedBy>
  <cp:revision>3</cp:revision>
  <dcterms:created xsi:type="dcterms:W3CDTF">2012-08-10T12:39:23Z</dcterms:created>
  <dcterms:modified xsi:type="dcterms:W3CDTF">2016-11-25T12:39:57Z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0x010100AB52F6BE09E5EF4492EF2608C014B303</vt:lpwstr>
  </property>
</Properties>
</file>