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62" r:id="rId4"/>
    <p:sldId id="266" r:id="rId5"/>
    <p:sldId id="263" r:id="rId6"/>
    <p:sldId id="267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98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5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22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023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72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64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58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3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298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557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8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016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57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04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8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00CD-3C3A-428C-BBAC-18698825226B}" type="datetimeFigureOut">
              <a:rPr lang="nb-NO" smtClean="0"/>
              <a:t>03.06.2018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19FCA-AB21-4A50-8665-2B2A7ED1AA1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14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0062C2-09B8-4EB7-A9E0-D40D4BA0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Befolkning i India og Hellas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492C414-4D1E-465F-B266-F368B21F9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13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552346-14D9-4310-BEA9-8B326A14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 dirty="0"/>
              <a:t> Verdens nest mest befolkede land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CF3473-38A1-4FB6-93F0-AAC352D5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570363" cy="3880773"/>
          </a:xfrm>
        </p:spPr>
        <p:txBody>
          <a:bodyPr/>
          <a:lstStyle/>
          <a:p>
            <a:r>
              <a:rPr lang="nb-NO" dirty="0"/>
              <a:t>1 340 000</a:t>
            </a:r>
          </a:p>
          <a:p>
            <a:r>
              <a:rPr lang="nb-NO" dirty="0"/>
              <a:t>Fattigdom</a:t>
            </a:r>
          </a:p>
          <a:p>
            <a:r>
              <a:rPr lang="nb-NO" dirty="0"/>
              <a:t>0.5 jordklode</a:t>
            </a:r>
          </a:p>
          <a:p>
            <a:r>
              <a:rPr lang="nb-NO" dirty="0"/>
              <a:t>Kina</a:t>
            </a:r>
          </a:p>
          <a:p>
            <a:r>
              <a:rPr lang="nb-NO" dirty="0"/>
              <a:t>2.4 </a:t>
            </a:r>
            <a:r>
              <a:rPr lang="nb-NO" dirty="0" err="1"/>
              <a:t>vs</a:t>
            </a:r>
            <a:r>
              <a:rPr lang="nb-NO" dirty="0"/>
              <a:t> 1.7</a:t>
            </a:r>
          </a:p>
          <a:p>
            <a:r>
              <a:rPr lang="nb-NO" dirty="0"/>
              <a:t>Tett befolkning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6D6E7F7-9A39-4D59-8ACE-08CF77DE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96" y="4370849"/>
            <a:ext cx="3251226" cy="218205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879445E-06A2-42C7-9593-650A5443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99" y="4927601"/>
            <a:ext cx="4128595" cy="144329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A31076A-2FF7-487F-92A8-C51607E0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72" y="1791854"/>
            <a:ext cx="5980386" cy="23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CE7F4E-7333-4DFC-B7E7-04729F4F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105" y="0"/>
            <a:ext cx="8596668" cy="774952"/>
          </a:xfrm>
        </p:spPr>
        <p:txBody>
          <a:bodyPr/>
          <a:lstStyle/>
          <a:p>
            <a:pPr algn="ctr"/>
            <a:r>
              <a:rPr lang="nb-NO" dirty="0" err="1"/>
              <a:t>Befolkningsfasene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CB2721-BFF9-4EE4-9B52-E64A23C2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24" y="1014703"/>
            <a:ext cx="2828042" cy="5616524"/>
          </a:xfrm>
        </p:spPr>
        <p:txBody>
          <a:bodyPr>
            <a:normAutofit/>
          </a:bodyPr>
          <a:lstStyle/>
          <a:p>
            <a:r>
              <a:rPr lang="nb-NO" sz="1300" dirty="0"/>
              <a:t>Fase 1-1950</a:t>
            </a:r>
          </a:p>
          <a:p>
            <a:pPr lvl="1"/>
            <a:r>
              <a:rPr lang="nb-NO" sz="1300" dirty="0"/>
              <a:t>Høy barnedødelighet</a:t>
            </a:r>
          </a:p>
          <a:p>
            <a:pPr lvl="1"/>
            <a:r>
              <a:rPr lang="nb-NO" sz="1300" dirty="0"/>
              <a:t>Høy fødselsrate</a:t>
            </a:r>
          </a:p>
          <a:p>
            <a:r>
              <a:rPr lang="nb-NO" sz="1300" dirty="0"/>
              <a:t>Utvandring</a:t>
            </a:r>
          </a:p>
          <a:p>
            <a:r>
              <a:rPr lang="nb-NO" sz="1300" dirty="0"/>
              <a:t>Fase 2-1980</a:t>
            </a:r>
          </a:p>
          <a:p>
            <a:pPr lvl="1"/>
            <a:r>
              <a:rPr lang="nb-NO" sz="1300" dirty="0"/>
              <a:t>Befolkningen vokser</a:t>
            </a:r>
          </a:p>
          <a:p>
            <a:pPr lvl="1"/>
            <a:r>
              <a:rPr lang="nb-NO" sz="1300" dirty="0"/>
              <a:t>Høy fødselsrate</a:t>
            </a:r>
          </a:p>
          <a:p>
            <a:r>
              <a:rPr lang="nb-NO" sz="1300" dirty="0"/>
              <a:t>I dag-Mellom 2 og 3</a:t>
            </a:r>
          </a:p>
          <a:p>
            <a:pPr lvl="1"/>
            <a:r>
              <a:rPr lang="nb-NO" sz="1300" dirty="0"/>
              <a:t>Litt mindre fødsler-2.4</a:t>
            </a:r>
          </a:p>
          <a:p>
            <a:pPr lvl="1"/>
            <a:r>
              <a:rPr lang="nb-NO" sz="1300" dirty="0"/>
              <a:t>Mindre barnedødelighet</a:t>
            </a:r>
          </a:p>
          <a:p>
            <a:pPr lvl="1"/>
            <a:r>
              <a:rPr lang="nb-NO" sz="1300" dirty="0"/>
              <a:t>Veksten flater ut</a:t>
            </a:r>
          </a:p>
          <a:p>
            <a:r>
              <a:rPr lang="nb-NO" sz="1300" dirty="0"/>
              <a:t>Fase 3-2040</a:t>
            </a:r>
          </a:p>
          <a:p>
            <a:pPr lvl="1"/>
            <a:r>
              <a:rPr lang="nb-NO" sz="1300" dirty="0"/>
              <a:t>Lav fødselsrate</a:t>
            </a:r>
          </a:p>
          <a:p>
            <a:r>
              <a:rPr lang="nb-NO" sz="1300" dirty="0"/>
              <a:t>Fase 4-2060</a:t>
            </a:r>
          </a:p>
          <a:p>
            <a:pPr lvl="1"/>
            <a:r>
              <a:rPr lang="nb-NO" sz="1300" dirty="0"/>
              <a:t>Lav fødselsrate</a:t>
            </a:r>
          </a:p>
          <a:p>
            <a:pPr lvl="1"/>
            <a:r>
              <a:rPr lang="nb-NO" sz="1300" dirty="0"/>
              <a:t>Lav dødelighet</a:t>
            </a:r>
          </a:p>
          <a:p>
            <a:r>
              <a:rPr lang="nb-NO" sz="1300" dirty="0"/>
              <a:t>Befolkningen synker</a:t>
            </a:r>
          </a:p>
          <a:p>
            <a:endParaRPr lang="nb-NO" sz="1600" dirty="0"/>
          </a:p>
          <a:p>
            <a:pPr lvl="1"/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80F02B4-EC10-4291-B8CC-D9C74288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38" y="4357886"/>
            <a:ext cx="4525332" cy="206393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09EE4A2-5586-4613-9F4C-B154E849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70" y="4436095"/>
            <a:ext cx="4642408" cy="206393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A50F942-21E9-4522-903F-D5F91D2B8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90" y="768894"/>
            <a:ext cx="6212449" cy="2747976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6CDE641F-F042-4E29-A5DD-D76CA25D8717}"/>
              </a:ext>
            </a:extLst>
          </p:cNvPr>
          <p:cNvSpPr txBox="1"/>
          <p:nvPr/>
        </p:nvSpPr>
        <p:spPr>
          <a:xfrm>
            <a:off x="7172324" y="2862269"/>
            <a:ext cx="1268296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nb-NO" dirty="0"/>
              <a:t>Befolkning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447420D-A3B6-48D4-BF07-7C1C32067A15}"/>
              </a:ext>
            </a:extLst>
          </p:cNvPr>
          <p:cNvSpPr txBox="1"/>
          <p:nvPr/>
        </p:nvSpPr>
        <p:spPr>
          <a:xfrm>
            <a:off x="4239402" y="39885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Fruktbarhetstall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97591AA-E21C-4F06-B216-768E0B409B33}"/>
              </a:ext>
            </a:extLst>
          </p:cNvPr>
          <p:cNvSpPr txBox="1"/>
          <p:nvPr/>
        </p:nvSpPr>
        <p:spPr>
          <a:xfrm>
            <a:off x="8946299" y="3974137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Gjennomsnittsalder</a:t>
            </a:r>
          </a:p>
        </p:txBody>
      </p:sp>
    </p:spTree>
    <p:extLst>
      <p:ext uri="{BB962C8B-B14F-4D97-AF65-F5344CB8AC3E}">
        <p14:creationId xmlns:p14="http://schemas.microsoft.com/office/powerpoint/2010/main" val="13530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7613F-24A4-466F-A9D9-72B82F4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en økt befolkning vil føre 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E30E12-8343-4F06-AEC2-A91AC115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Økt fattigdom</a:t>
            </a:r>
          </a:p>
          <a:p>
            <a:r>
              <a:rPr lang="nb-NO" dirty="0"/>
              <a:t>Et av verdens største økonomiske makter</a:t>
            </a:r>
          </a:p>
          <a:p>
            <a:r>
              <a:rPr lang="nb-NO" dirty="0"/>
              <a:t>Lav BNP</a:t>
            </a:r>
          </a:p>
          <a:p>
            <a:r>
              <a:rPr lang="nb-NO" dirty="0"/>
              <a:t>Økt økonomi, men verre for fattige</a:t>
            </a:r>
          </a:p>
          <a:p>
            <a:r>
              <a:rPr lang="nb-NO" dirty="0"/>
              <a:t>Flere munner å mette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505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36FAC-B4C9-415F-A699-8C024A16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Fruktbarhetstall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D354E5-326E-4765-9449-E4275950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26804" cy="3880773"/>
          </a:xfrm>
        </p:spPr>
        <p:txBody>
          <a:bodyPr/>
          <a:lstStyle/>
          <a:p>
            <a:r>
              <a:rPr lang="nb-NO" dirty="0"/>
              <a:t>2,4</a:t>
            </a:r>
          </a:p>
          <a:p>
            <a:r>
              <a:rPr lang="nb-NO" dirty="0"/>
              <a:t>2,1=ideelt</a:t>
            </a:r>
          </a:p>
          <a:p>
            <a:r>
              <a:rPr lang="nb-NO" dirty="0"/>
              <a:t>Prevensjonstilgjengeligheten</a:t>
            </a:r>
          </a:p>
          <a:p>
            <a:r>
              <a:rPr lang="nb-NO" dirty="0"/>
              <a:t>Fattigdom</a:t>
            </a:r>
          </a:p>
          <a:p>
            <a:r>
              <a:rPr lang="nb-NO" dirty="0"/>
              <a:t>Kvinner får utdannelse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20C9EB6E-00CD-474F-B42D-19F0CB02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77" y="1630444"/>
            <a:ext cx="6895883" cy="31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3DE60-1DE1-45E5-AE6A-45D0AAF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Hellas fødselsrate/dødsrate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6E8A1D-59B7-4B24-BE0D-C87F5113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Fødselsrate 8.4/1000 mennesker</a:t>
            </a:r>
          </a:p>
          <a:p>
            <a:r>
              <a:rPr lang="nb-NO" dirty="0"/>
              <a:t>Dødsrate på 11.4/1000 mennesker</a:t>
            </a:r>
          </a:p>
          <a:p>
            <a:r>
              <a:rPr lang="nb-NO" dirty="0"/>
              <a:t>Dør flere enn det fødes</a:t>
            </a:r>
          </a:p>
          <a:p>
            <a:r>
              <a:rPr lang="nb-NO" dirty="0"/>
              <a:t>Netto innvandringsrate= 2.3/1000 mennesker</a:t>
            </a:r>
          </a:p>
          <a:p>
            <a:r>
              <a:rPr lang="nb-NO" dirty="0"/>
              <a:t>Vekstrate=-0.6/1000 mennesker</a:t>
            </a:r>
          </a:p>
          <a:p>
            <a:r>
              <a:rPr lang="nb-NO" dirty="0"/>
              <a:t>Fase 5</a:t>
            </a:r>
          </a:p>
          <a:p>
            <a:r>
              <a:rPr lang="nb-NO" dirty="0"/>
              <a:t>Stor eldrebølge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215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6B859F-9EF1-4BD9-BE37-38DD528B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Fruktbarhetstall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B3119D-AA38-4961-854B-40582E1F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1.43 barn per kvinne</a:t>
            </a:r>
          </a:p>
          <a:p>
            <a:r>
              <a:rPr lang="nb-NO" dirty="0"/>
              <a:t>Langt under reproduksjonsnivået på 2.1</a:t>
            </a:r>
          </a:p>
          <a:p>
            <a:r>
              <a:rPr lang="nb-NO" dirty="0"/>
              <a:t>Dårlig økonomi</a:t>
            </a:r>
          </a:p>
          <a:p>
            <a:r>
              <a:rPr lang="nb-NO" dirty="0"/>
              <a:t>Vanskelig å oppdra et barn</a:t>
            </a:r>
          </a:p>
          <a:p>
            <a:r>
              <a:rPr lang="nb-NO" dirty="0" err="1"/>
              <a:t>Pronatalistisk</a:t>
            </a:r>
            <a:r>
              <a:rPr lang="nb-NO" dirty="0"/>
              <a:t> befolkningspolitikk</a:t>
            </a:r>
          </a:p>
          <a:p>
            <a:r>
              <a:rPr lang="nb-NO" dirty="0" err="1"/>
              <a:t>Barnetryd</a:t>
            </a:r>
            <a:r>
              <a:rPr lang="nb-NO" dirty="0"/>
              <a:t>, permisjon </a:t>
            </a:r>
            <a:r>
              <a:rPr lang="nb-NO" dirty="0" err="1"/>
              <a:t>osv</a:t>
            </a:r>
            <a:r>
              <a:rPr lang="nb-NO" dirty="0"/>
              <a:t>…</a:t>
            </a:r>
          </a:p>
          <a:p>
            <a:r>
              <a:rPr lang="nb-NO" dirty="0"/>
              <a:t>Økonomiske situasjonen</a:t>
            </a:r>
          </a:p>
        </p:txBody>
      </p:sp>
    </p:spTree>
    <p:extLst>
      <p:ext uri="{BB962C8B-B14F-4D97-AF65-F5344CB8AC3E}">
        <p14:creationId xmlns:p14="http://schemas.microsoft.com/office/powerpoint/2010/main" val="20444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254802-E9BF-44F4-B053-6F442E1A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Befolkningspyramider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8010AE-BC66-4F9A-87A6-EB1C504A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37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97719-1197-4E77-B595-DD25CAFB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Sammenligning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2ABCB6-4F28-4C82-BEA6-037D61834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India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5A5C90-23D6-474B-ADA4-CFE7DEDC4A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Fødselsrate: 2,4</a:t>
            </a:r>
          </a:p>
          <a:p>
            <a:r>
              <a:rPr lang="nb-NO" dirty="0"/>
              <a:t>Dødsrate: </a:t>
            </a:r>
          </a:p>
          <a:p>
            <a:r>
              <a:rPr lang="nb-NO" dirty="0"/>
              <a:t>Fase 2/3</a:t>
            </a:r>
          </a:p>
          <a:p>
            <a:pPr lvl="1"/>
            <a:r>
              <a:rPr lang="nb-NO" dirty="0"/>
              <a:t>Veksten flater ut</a:t>
            </a:r>
          </a:p>
          <a:p>
            <a:r>
              <a:rPr lang="nb-NO" dirty="0"/>
              <a:t>0.5 jordkloder</a:t>
            </a:r>
          </a:p>
          <a:p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F02CE7E-A0F9-40A7-88C0-9A5171ED0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Hellas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19DB415-1C56-4236-9F3D-6D50DE704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97504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2354</TotalTime>
  <Words>174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Fasett</vt:lpstr>
      <vt:lpstr>Befolkning i India og Hellas</vt:lpstr>
      <vt:lpstr> Verdens nest mest befolkede land</vt:lpstr>
      <vt:lpstr>Befolkningsfasene </vt:lpstr>
      <vt:lpstr>Hva en økt befolkning vil føre til</vt:lpstr>
      <vt:lpstr>Fruktbarhetstall</vt:lpstr>
      <vt:lpstr>Hellas fødselsrate/dødsrate</vt:lpstr>
      <vt:lpstr>Fruktbarhetstall</vt:lpstr>
      <vt:lpstr>Befolkningspyramider</vt:lpstr>
      <vt:lpstr>Sammenligning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Befolkning i India og Hellas</dc:title>
  <dc:creator>Lars Huitfeldt Flem</dc:creator>
  <cp:lastModifiedBy>Aleksander Solhaug</cp:lastModifiedBy>
  <cp:revision>14</cp:revision>
  <dcterms:created xsi:type="dcterms:W3CDTF">2018-06-01T16:21:44Z</dcterms:created>
  <dcterms:modified xsi:type="dcterms:W3CDTF">2018-06-03T10:02:06Z</dcterms:modified>
</cp:coreProperties>
</file>