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4" r:id="rId3"/>
    <p:sldId id="262" r:id="rId4"/>
    <p:sldId id="266" r:id="rId5"/>
    <p:sldId id="263" r:id="rId6"/>
    <p:sldId id="267" r:id="rId7"/>
    <p:sldId id="268" r:id="rId8"/>
    <p:sldId id="269" r:id="rId9"/>
    <p:sldId id="265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00CD-3C3A-428C-BBAC-18698825226B}" type="datetimeFigureOut">
              <a:rPr lang="nb-NO" smtClean="0"/>
              <a:t>05.06.2018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9FCA-AB21-4A50-8665-2B2A7ED1AA1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39849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00CD-3C3A-428C-BBAC-18698825226B}" type="datetimeFigureOut">
              <a:rPr lang="nb-NO" smtClean="0"/>
              <a:t>05.06.2018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9FCA-AB21-4A50-8665-2B2A7ED1AA1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16501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00CD-3C3A-428C-BBAC-18698825226B}" type="datetimeFigureOut">
              <a:rPr lang="nb-NO" smtClean="0"/>
              <a:t>05.06.2018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9FCA-AB21-4A50-8665-2B2A7ED1AA19}" type="slidenum">
              <a:rPr lang="nb-NO" smtClean="0"/>
              <a:t>‹#›</a:t>
            </a:fld>
            <a:endParaRPr lang="nb-N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9222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00CD-3C3A-428C-BBAC-18698825226B}" type="datetimeFigureOut">
              <a:rPr lang="nb-NO" smtClean="0"/>
              <a:t>05.06.2018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9FCA-AB21-4A50-8665-2B2A7ED1AA1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80230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 med s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00CD-3C3A-428C-BBAC-18698825226B}" type="datetimeFigureOut">
              <a:rPr lang="nb-NO" smtClean="0"/>
              <a:t>05.06.2018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9FCA-AB21-4A50-8665-2B2A7ED1AA19}" type="slidenum">
              <a:rPr lang="nb-NO" smtClean="0"/>
              <a:t>‹#›</a:t>
            </a:fld>
            <a:endParaRPr lang="nb-N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1724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n eller Usa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00CD-3C3A-428C-BBAC-18698825226B}" type="datetimeFigureOut">
              <a:rPr lang="nb-NO" smtClean="0"/>
              <a:t>05.06.2018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9FCA-AB21-4A50-8665-2B2A7ED1AA1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59644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00CD-3C3A-428C-BBAC-18698825226B}" type="datetimeFigureOut">
              <a:rPr lang="nb-NO" smtClean="0"/>
              <a:t>05.06.2018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9FCA-AB21-4A50-8665-2B2A7ED1AA1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89588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00CD-3C3A-428C-BBAC-18698825226B}" type="datetimeFigureOut">
              <a:rPr lang="nb-NO" smtClean="0"/>
              <a:t>05.06.2018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9FCA-AB21-4A50-8665-2B2A7ED1AA1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571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00CD-3C3A-428C-BBAC-18698825226B}" type="datetimeFigureOut">
              <a:rPr lang="nb-NO" smtClean="0"/>
              <a:t>05.06.2018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9FCA-AB21-4A50-8665-2B2A7ED1AA1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40303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00CD-3C3A-428C-BBAC-18698825226B}" type="datetimeFigureOut">
              <a:rPr lang="nb-NO" smtClean="0"/>
              <a:t>05.06.2018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9FCA-AB21-4A50-8665-2B2A7ED1AA1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32987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00CD-3C3A-428C-BBAC-18698825226B}" type="datetimeFigureOut">
              <a:rPr lang="nb-NO" smtClean="0"/>
              <a:t>05.06.2018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9FCA-AB21-4A50-8665-2B2A7ED1AA1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55578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00CD-3C3A-428C-BBAC-18698825226B}" type="datetimeFigureOut">
              <a:rPr lang="nb-NO" smtClean="0"/>
              <a:t>05.06.2018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9FCA-AB21-4A50-8665-2B2A7ED1AA1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71849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00CD-3C3A-428C-BBAC-18698825226B}" type="datetimeFigureOut">
              <a:rPr lang="nb-NO" smtClean="0"/>
              <a:t>05.06.2018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9FCA-AB21-4A50-8665-2B2A7ED1AA1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8016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00CD-3C3A-428C-BBAC-18698825226B}" type="datetimeFigureOut">
              <a:rPr lang="nb-NO" smtClean="0"/>
              <a:t>05.06.2018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9FCA-AB21-4A50-8665-2B2A7ED1AA1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75703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00CD-3C3A-428C-BBAC-18698825226B}" type="datetimeFigureOut">
              <a:rPr lang="nb-NO" smtClean="0"/>
              <a:t>05.06.2018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9FCA-AB21-4A50-8665-2B2A7ED1AA1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00416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9FCA-AB21-4A50-8665-2B2A7ED1AA19}" type="slidenum">
              <a:rPr lang="nb-NO" smtClean="0"/>
              <a:t>‹#›</a:t>
            </a:fld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00CD-3C3A-428C-BBAC-18698825226B}" type="datetimeFigureOut">
              <a:rPr lang="nb-NO" smtClean="0"/>
              <a:t>05.06.2018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66877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400CD-3C3A-428C-BBAC-18698825226B}" type="datetimeFigureOut">
              <a:rPr lang="nb-NO" smtClean="0"/>
              <a:t>05.06.2018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D19FCA-AB21-4A50-8665-2B2A7ED1AA1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41456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n.no/Land/Hellas" TargetMode="External"/><Relationship Id="rId2" Type="http://schemas.openxmlformats.org/officeDocument/2006/relationships/hyperlink" Target="http://docplayer.me/8320423-Norsk-barnepolitikk-og-ef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n.no/Land/India" TargetMode="External"/><Relationship Id="rId5" Type="http://schemas.openxmlformats.org/officeDocument/2006/relationships/hyperlink" Target="https://smartexpat.com/greece/how-to-guides/financial-legal/social-security" TargetMode="External"/><Relationship Id="rId4" Type="http://schemas.openxmlformats.org/officeDocument/2006/relationships/hyperlink" Target="https://www.cia.gov/library/publications/the-world-factbook/geos/gr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90062C2-09B8-4EB7-A9E0-D40D4BA016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Befolkning i India og Hellas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8492C414-4D1E-465F-B266-F368B21F99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78135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>
            <a:extLst>
              <a:ext uri="{FF2B5EF4-FFF2-40B4-BE49-F238E27FC236}">
                <a16:creationId xmlns:a16="http://schemas.microsoft.com/office/drawing/2014/main" id="{AC4BD54E-97D4-4651-B30B-DDCC262CB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Kilder</a:t>
            </a:r>
          </a:p>
        </p:txBody>
      </p:sp>
      <p:sp>
        <p:nvSpPr>
          <p:cNvPr id="8" name="Plassholder for innhold 7">
            <a:extLst>
              <a:ext uri="{FF2B5EF4-FFF2-40B4-BE49-F238E27FC236}">
                <a16:creationId xmlns:a16="http://schemas.microsoft.com/office/drawing/2014/main" id="{32629944-ED3E-446E-9461-842738D3C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http://docplayer.me/8320423-Norsk-barnepolitikk-og-ef.html</a:t>
            </a:r>
            <a:endParaRPr lang="nb-NO" dirty="0"/>
          </a:p>
          <a:p>
            <a:r>
              <a:rPr lang="nb-NO" dirty="0">
                <a:hlinkClick r:id="rId3"/>
              </a:rPr>
              <a:t>https://www.fn.no/Land/Hellas</a:t>
            </a:r>
            <a:endParaRPr lang="nb-NO" dirty="0"/>
          </a:p>
          <a:p>
            <a:r>
              <a:rPr lang="nb-NO" dirty="0">
                <a:hlinkClick r:id="rId4"/>
              </a:rPr>
              <a:t>https://www.cia.gov/library/publications/the-world-factbook/geos/gr.html</a:t>
            </a:r>
            <a:endParaRPr lang="nb-NO" dirty="0"/>
          </a:p>
          <a:p>
            <a:r>
              <a:rPr lang="nb-NO" dirty="0">
                <a:hlinkClick r:id="rId5"/>
              </a:rPr>
              <a:t>https://smartexpat.com/greece/how-to-guides/financial-legal/social-security</a:t>
            </a:r>
            <a:endParaRPr lang="nb-NO" dirty="0"/>
          </a:p>
          <a:p>
            <a:r>
              <a:rPr lang="nb-NO" dirty="0">
                <a:hlinkClick r:id="rId6"/>
              </a:rPr>
              <a:t>https://www.fn.no/Land/India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52829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9552346-14D9-4310-BEA9-8B326A14C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b-NO" dirty="0"/>
              <a:t> Verdens nest mest befolkede land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ACF3473-38A1-4FB6-93F0-AAC352D5D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2570363" cy="4392313"/>
          </a:xfrm>
        </p:spPr>
        <p:txBody>
          <a:bodyPr>
            <a:normAutofit/>
          </a:bodyPr>
          <a:lstStyle/>
          <a:p>
            <a:r>
              <a:rPr lang="nb-NO" dirty="0"/>
              <a:t>1 340 000</a:t>
            </a:r>
          </a:p>
          <a:p>
            <a:r>
              <a:rPr lang="nb-NO" dirty="0"/>
              <a:t>Fattigdom</a:t>
            </a:r>
          </a:p>
          <a:p>
            <a:r>
              <a:rPr lang="nb-NO" dirty="0"/>
              <a:t>0.5 jordklode</a:t>
            </a:r>
          </a:p>
          <a:p>
            <a:r>
              <a:rPr lang="nb-NO" dirty="0"/>
              <a:t>Kina</a:t>
            </a:r>
          </a:p>
          <a:p>
            <a:r>
              <a:rPr lang="nb-NO" dirty="0"/>
              <a:t>2.4 </a:t>
            </a:r>
            <a:r>
              <a:rPr lang="nb-NO" dirty="0" err="1"/>
              <a:t>vs</a:t>
            </a:r>
            <a:r>
              <a:rPr lang="nb-NO" dirty="0"/>
              <a:t> 1.7</a:t>
            </a:r>
          </a:p>
          <a:p>
            <a:r>
              <a:rPr lang="nb-NO" dirty="0"/>
              <a:t>FR: 19/1000</a:t>
            </a:r>
          </a:p>
          <a:p>
            <a:r>
              <a:rPr lang="nb-NO" dirty="0"/>
              <a:t>DR: 7.3/1000</a:t>
            </a:r>
          </a:p>
          <a:p>
            <a:r>
              <a:rPr lang="nb-NO" dirty="0"/>
              <a:t>Innvandring: 0/1000</a:t>
            </a:r>
          </a:p>
          <a:p>
            <a:r>
              <a:rPr lang="nb-NO" dirty="0"/>
              <a:t>1.17 %</a:t>
            </a:r>
          </a:p>
          <a:p>
            <a:r>
              <a:rPr lang="nb-NO" dirty="0"/>
              <a:t>Tett befolkning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36D6E7F7-9A39-4D59-8ACE-08CF77DED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1145" y="4370849"/>
            <a:ext cx="3251226" cy="2182053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9879445E-06A2-42C7-9593-650A5443E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689" y="4531675"/>
            <a:ext cx="4128595" cy="1443295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9A31076A-2FF7-487F-92A8-C51607E026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6372" y="1791854"/>
            <a:ext cx="5980386" cy="235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3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4CE7F4E-7333-4DFC-B7E7-04729F4F1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87105" y="0"/>
            <a:ext cx="8596668" cy="774952"/>
          </a:xfrm>
        </p:spPr>
        <p:txBody>
          <a:bodyPr/>
          <a:lstStyle/>
          <a:p>
            <a:pPr algn="ctr"/>
            <a:r>
              <a:rPr lang="nb-NO" dirty="0"/>
              <a:t>Befolknings fasene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BCB2721-BFF9-4EE4-9B52-E64A23C25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424" y="1014703"/>
            <a:ext cx="2828042" cy="5616524"/>
          </a:xfrm>
        </p:spPr>
        <p:txBody>
          <a:bodyPr>
            <a:normAutofit lnSpcReduction="10000"/>
          </a:bodyPr>
          <a:lstStyle/>
          <a:p>
            <a:r>
              <a:rPr lang="nb-NO" sz="1300" dirty="0"/>
              <a:t>Fase 1-1950</a:t>
            </a:r>
          </a:p>
          <a:p>
            <a:pPr lvl="1"/>
            <a:r>
              <a:rPr lang="nb-NO" sz="1300" dirty="0"/>
              <a:t>Høy barnedødelighet</a:t>
            </a:r>
          </a:p>
          <a:p>
            <a:pPr lvl="1"/>
            <a:r>
              <a:rPr lang="nb-NO" sz="1300" dirty="0"/>
              <a:t>Høy fødselsrate</a:t>
            </a:r>
          </a:p>
          <a:p>
            <a:r>
              <a:rPr lang="nb-NO" sz="1300" dirty="0"/>
              <a:t>Utvandring</a:t>
            </a:r>
          </a:p>
          <a:p>
            <a:r>
              <a:rPr lang="nb-NO" sz="1300" dirty="0"/>
              <a:t>Fase 2-1980</a:t>
            </a:r>
          </a:p>
          <a:p>
            <a:pPr lvl="1"/>
            <a:r>
              <a:rPr lang="nb-NO" sz="1300" dirty="0"/>
              <a:t>Befolkningen vokser</a:t>
            </a:r>
          </a:p>
          <a:p>
            <a:pPr lvl="1"/>
            <a:r>
              <a:rPr lang="nb-NO" sz="1300" dirty="0"/>
              <a:t>Høy fødselsrate</a:t>
            </a:r>
          </a:p>
          <a:p>
            <a:r>
              <a:rPr lang="nb-NO" sz="1300" dirty="0"/>
              <a:t>I dag-tidlig fase 3</a:t>
            </a:r>
          </a:p>
          <a:p>
            <a:pPr lvl="1"/>
            <a:r>
              <a:rPr lang="nb-NO" sz="1300" dirty="0"/>
              <a:t>Litt mindre fødsler-2.4</a:t>
            </a:r>
          </a:p>
          <a:p>
            <a:pPr lvl="1"/>
            <a:r>
              <a:rPr lang="nb-NO" sz="1300" dirty="0"/>
              <a:t>Mindre barnedødelighet</a:t>
            </a:r>
          </a:p>
          <a:p>
            <a:pPr lvl="1"/>
            <a:r>
              <a:rPr lang="nb-NO" sz="1300" dirty="0"/>
              <a:t>Veksten flater ut.1,17</a:t>
            </a:r>
          </a:p>
          <a:p>
            <a:r>
              <a:rPr lang="nb-NO" sz="1300" dirty="0"/>
              <a:t>Fase 3</a:t>
            </a:r>
          </a:p>
          <a:p>
            <a:pPr lvl="1"/>
            <a:r>
              <a:rPr lang="nb-NO" sz="1300" dirty="0"/>
              <a:t>Lavere fødselsrate</a:t>
            </a:r>
          </a:p>
          <a:p>
            <a:pPr lvl="1"/>
            <a:r>
              <a:rPr lang="nb-NO" sz="1300" dirty="0"/>
              <a:t>Veksten flater ut</a:t>
            </a:r>
          </a:p>
          <a:p>
            <a:r>
              <a:rPr lang="nb-NO" sz="1300" dirty="0"/>
              <a:t>Fase 4-2045</a:t>
            </a:r>
          </a:p>
          <a:p>
            <a:pPr lvl="1"/>
            <a:r>
              <a:rPr lang="nb-NO" sz="1300" dirty="0"/>
              <a:t>Lav fødselsrate</a:t>
            </a:r>
          </a:p>
          <a:p>
            <a:pPr lvl="1"/>
            <a:r>
              <a:rPr lang="nb-NO" sz="1300" dirty="0"/>
              <a:t>Lav dødelighet</a:t>
            </a:r>
          </a:p>
          <a:p>
            <a:r>
              <a:rPr lang="nb-NO" sz="1300" dirty="0"/>
              <a:t>Befolkningen synker-2060</a:t>
            </a:r>
          </a:p>
          <a:p>
            <a:endParaRPr lang="nb-NO" sz="1600" dirty="0"/>
          </a:p>
          <a:p>
            <a:pPr lvl="1"/>
            <a:endParaRPr lang="nb-NO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180F02B4-EC10-4291-B8CC-D9C74288F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879" y="4644885"/>
            <a:ext cx="3927542" cy="1791292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909EE4A2-5586-4613-9F4C-B154E849E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370" y="4436095"/>
            <a:ext cx="4642408" cy="2063935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9A50F942-21E9-4522-903F-D5F91D2B8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2799" y="1253124"/>
            <a:ext cx="4340571" cy="1919981"/>
          </a:xfrm>
          <a:prstGeom prst="rect">
            <a:avLst/>
          </a:prstGeom>
        </p:spPr>
      </p:pic>
      <p:sp>
        <p:nvSpPr>
          <p:cNvPr id="7" name="TekstSylinder 6">
            <a:extLst>
              <a:ext uri="{FF2B5EF4-FFF2-40B4-BE49-F238E27FC236}">
                <a16:creationId xmlns:a16="http://schemas.microsoft.com/office/drawing/2014/main" id="{6CDE641F-F042-4E29-A5DD-D76CA25D8717}"/>
              </a:ext>
            </a:extLst>
          </p:cNvPr>
          <p:cNvSpPr txBox="1"/>
          <p:nvPr/>
        </p:nvSpPr>
        <p:spPr>
          <a:xfrm>
            <a:off x="4632545" y="2555117"/>
            <a:ext cx="1268296" cy="369332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Befolkning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D447420D-A3B6-48D4-BF07-7C1C32067A15}"/>
              </a:ext>
            </a:extLst>
          </p:cNvPr>
          <p:cNvSpPr txBox="1"/>
          <p:nvPr/>
        </p:nvSpPr>
        <p:spPr>
          <a:xfrm>
            <a:off x="4239402" y="3988554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Fruktbarhetstall</a:t>
            </a: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397591AA-E21C-4F06-B216-768E0B409B33}"/>
              </a:ext>
            </a:extLst>
          </p:cNvPr>
          <p:cNvSpPr txBox="1"/>
          <p:nvPr/>
        </p:nvSpPr>
        <p:spPr>
          <a:xfrm>
            <a:off x="8946299" y="3974137"/>
            <a:ext cx="221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Gjennomsnittsalder</a:t>
            </a:r>
          </a:p>
        </p:txBody>
      </p:sp>
      <p:pic>
        <p:nvPicPr>
          <p:cNvPr id="10" name="Bilde 9">
            <a:extLst>
              <a:ext uri="{FF2B5EF4-FFF2-40B4-BE49-F238E27FC236}">
                <a16:creationId xmlns:a16="http://schemas.microsoft.com/office/drawing/2014/main" id="{961F49B6-ED42-4592-A0F2-E7D57917DC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7707" y="878460"/>
            <a:ext cx="4534293" cy="255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074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AE1E59FD-E776-46C0-8E27-3B17BBF23D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32" r="14732" b="1"/>
          <a:stretch/>
        </p:blipFill>
        <p:spPr>
          <a:xfrm>
            <a:off x="6096001" y="1581766"/>
            <a:ext cx="5143500" cy="3681953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BDF7613F-24A4-466F-A9D9-72B82F41F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nb-NO" sz="3100">
                <a:solidFill>
                  <a:schemeClr val="bg1"/>
                </a:solidFill>
              </a:rPr>
              <a:t>Hva kan en økt befolkning vil føre til?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4E30E12-8343-4F06-AEC2-A91AC115B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nb-NO" sz="1700">
                <a:solidFill>
                  <a:schemeClr val="bg1"/>
                </a:solidFill>
              </a:rPr>
              <a:t>Økt fattigdom</a:t>
            </a:r>
          </a:p>
          <a:p>
            <a:r>
              <a:rPr lang="nb-NO" sz="1700">
                <a:solidFill>
                  <a:schemeClr val="bg1"/>
                </a:solidFill>
              </a:rPr>
              <a:t>Et av verdens største økonomiske makter</a:t>
            </a:r>
          </a:p>
          <a:p>
            <a:r>
              <a:rPr lang="nb-NO" sz="1700">
                <a:solidFill>
                  <a:schemeClr val="bg1"/>
                </a:solidFill>
              </a:rPr>
              <a:t>Lav BNP</a:t>
            </a:r>
          </a:p>
          <a:p>
            <a:r>
              <a:rPr lang="nb-NO" sz="1700">
                <a:solidFill>
                  <a:schemeClr val="bg1"/>
                </a:solidFill>
              </a:rPr>
              <a:t>Kastesystemet</a:t>
            </a:r>
          </a:p>
          <a:p>
            <a:r>
              <a:rPr lang="nb-NO" sz="1700">
                <a:solidFill>
                  <a:schemeClr val="bg1"/>
                </a:solidFill>
              </a:rPr>
              <a:t>Stor underklasse</a:t>
            </a:r>
          </a:p>
          <a:p>
            <a:r>
              <a:rPr lang="nb-NO" sz="1700">
                <a:solidFill>
                  <a:schemeClr val="bg1"/>
                </a:solidFill>
              </a:rPr>
              <a:t>16 % urørbare</a:t>
            </a:r>
          </a:p>
          <a:p>
            <a:r>
              <a:rPr lang="nb-NO" sz="1700">
                <a:solidFill>
                  <a:schemeClr val="bg1"/>
                </a:solidFill>
              </a:rPr>
              <a:t>Økt økonomi, men verre for fattige</a:t>
            </a:r>
          </a:p>
          <a:p>
            <a:r>
              <a:rPr lang="nb-NO" sz="1700">
                <a:solidFill>
                  <a:schemeClr val="bg1"/>
                </a:solidFill>
              </a:rPr>
              <a:t>Flere munner å mette</a:t>
            </a:r>
          </a:p>
          <a:p>
            <a:endParaRPr lang="nb-NO" sz="1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054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4" name="Bilde 3" descr="Et bilde som inneholder skjermbilde, dokument&#10;&#10;Beskrivelse som er generert med høy visshet">
            <a:extLst>
              <a:ext uri="{FF2B5EF4-FFF2-40B4-BE49-F238E27FC236}">
                <a16:creationId xmlns:a16="http://schemas.microsoft.com/office/drawing/2014/main" id="{20C9EB6E-00CD-474F-B42D-19F0CB027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2252596"/>
            <a:ext cx="5143500" cy="2340292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5E636FAC-B4C9-415F-A699-8C024A168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nb-NO">
                <a:solidFill>
                  <a:schemeClr val="bg1"/>
                </a:solidFill>
              </a:rPr>
              <a:t>Fruktbarhetstall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0D354E5-326E-4765-9449-E42759505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nb-NO">
                <a:solidFill>
                  <a:schemeClr val="bg1"/>
                </a:solidFill>
              </a:rPr>
              <a:t>2,4</a:t>
            </a:r>
          </a:p>
          <a:p>
            <a:r>
              <a:rPr lang="nb-NO">
                <a:solidFill>
                  <a:schemeClr val="bg1"/>
                </a:solidFill>
              </a:rPr>
              <a:t>2,1=ideelt</a:t>
            </a:r>
          </a:p>
          <a:p>
            <a:r>
              <a:rPr lang="nb-NO">
                <a:solidFill>
                  <a:schemeClr val="bg1"/>
                </a:solidFill>
              </a:rPr>
              <a:t>Prevensjonstilgjengeligheten</a:t>
            </a:r>
          </a:p>
          <a:p>
            <a:r>
              <a:rPr lang="nb-NO">
                <a:solidFill>
                  <a:schemeClr val="bg1"/>
                </a:solidFill>
              </a:rPr>
              <a:t>Fattigdom</a:t>
            </a:r>
          </a:p>
          <a:p>
            <a:r>
              <a:rPr lang="nb-NO">
                <a:solidFill>
                  <a:schemeClr val="bg1"/>
                </a:solidFill>
              </a:rPr>
              <a:t>Kvinner får utdannelse</a:t>
            </a:r>
          </a:p>
          <a:p>
            <a:endParaRPr lang="nb-NO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992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0B3DE60-1DE1-45E5-AE6A-45D0AAFDE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nb-NO" dirty="0"/>
              <a:t>Hellas fødselsrate/dødsrate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86E8A1D-59B7-4B24-BE0D-C87F51131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880773"/>
          </a:xfrm>
        </p:spPr>
        <p:txBody>
          <a:bodyPr>
            <a:normAutofit/>
          </a:bodyPr>
          <a:lstStyle/>
          <a:p>
            <a:r>
              <a:rPr lang="nb-NO" dirty="0"/>
              <a:t>Fødselsrate 8.4/1000 mennesker</a:t>
            </a:r>
          </a:p>
          <a:p>
            <a:r>
              <a:rPr lang="nb-NO" dirty="0"/>
              <a:t>Dødsrate på 11.4/1000 mennesker</a:t>
            </a:r>
          </a:p>
          <a:p>
            <a:r>
              <a:rPr lang="nb-NO" dirty="0"/>
              <a:t>Dør flere enn det fødes</a:t>
            </a:r>
          </a:p>
          <a:p>
            <a:r>
              <a:rPr lang="nb-NO" dirty="0"/>
              <a:t>Netto innvandringsrate= 2.3/1000 mennesker</a:t>
            </a:r>
          </a:p>
          <a:p>
            <a:r>
              <a:rPr lang="nb-NO" dirty="0"/>
              <a:t>Vekstrate=-0.6/1000 mennesker</a:t>
            </a:r>
          </a:p>
          <a:p>
            <a:r>
              <a:rPr lang="nb-NO" dirty="0"/>
              <a:t>Fase 4</a:t>
            </a:r>
          </a:p>
          <a:p>
            <a:r>
              <a:rPr lang="nb-NO" dirty="0"/>
              <a:t>Stor eldrebølge</a:t>
            </a:r>
          </a:p>
          <a:p>
            <a:endParaRPr lang="nb-NO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5B789ED4-D1CD-4013-824C-2152CD634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683" y="1763652"/>
            <a:ext cx="5703613" cy="427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159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e 5">
            <a:extLst>
              <a:ext uri="{FF2B5EF4-FFF2-40B4-BE49-F238E27FC236}">
                <a16:creationId xmlns:a16="http://schemas.microsoft.com/office/drawing/2014/main" id="{CAEA0CE3-0095-452C-9688-6FE96931C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337" y="744923"/>
            <a:ext cx="5421162" cy="2331100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9F89AE5A-AD70-4A84-BDEA-E15E6649F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337" y="3154058"/>
            <a:ext cx="4010355" cy="3308544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C86B859F-9EF1-4BD9-BE37-38DD528B0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65" y="609600"/>
            <a:ext cx="2930518" cy="1320800"/>
          </a:xfrm>
        </p:spPr>
        <p:txBody>
          <a:bodyPr anchor="ctr">
            <a:normAutofit/>
          </a:bodyPr>
          <a:lstStyle/>
          <a:p>
            <a:r>
              <a:rPr lang="nb-NO" sz="2800"/>
              <a:t>Fruktbarhetstall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3B3119D-AA38-4961-854B-40582E1F7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1" y="2160589"/>
            <a:ext cx="2930517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nb-NO" sz="1500"/>
              <a:t>1.43 barn per kvinne</a:t>
            </a:r>
          </a:p>
          <a:p>
            <a:pPr>
              <a:lnSpc>
                <a:spcPct val="90000"/>
              </a:lnSpc>
            </a:pPr>
            <a:r>
              <a:rPr lang="nb-NO" sz="1500"/>
              <a:t>Langt under reproduksjonsnivået på 2.1</a:t>
            </a:r>
          </a:p>
          <a:p>
            <a:pPr>
              <a:lnSpc>
                <a:spcPct val="90000"/>
              </a:lnSpc>
            </a:pPr>
            <a:r>
              <a:rPr lang="nb-NO" sz="1500"/>
              <a:t>Dårlig økonomi</a:t>
            </a:r>
          </a:p>
          <a:p>
            <a:pPr>
              <a:lnSpc>
                <a:spcPct val="90000"/>
              </a:lnSpc>
            </a:pPr>
            <a:r>
              <a:rPr lang="nb-NO" sz="1500"/>
              <a:t>Vanskelig å oppdra et barn</a:t>
            </a:r>
          </a:p>
          <a:p>
            <a:pPr>
              <a:lnSpc>
                <a:spcPct val="90000"/>
              </a:lnSpc>
            </a:pPr>
            <a:r>
              <a:rPr lang="nb-NO" sz="1500"/>
              <a:t>fødselspermisjon</a:t>
            </a:r>
          </a:p>
          <a:p>
            <a:pPr>
              <a:lnSpc>
                <a:spcPct val="90000"/>
              </a:lnSpc>
            </a:pPr>
            <a:r>
              <a:rPr lang="nb-NO" sz="1500" err="1"/>
              <a:t>Pronatalistisk</a:t>
            </a:r>
            <a:r>
              <a:rPr lang="nb-NO" sz="1500"/>
              <a:t> befolkningspolitikk</a:t>
            </a:r>
          </a:p>
          <a:p>
            <a:pPr>
              <a:lnSpc>
                <a:spcPct val="90000"/>
              </a:lnSpc>
            </a:pPr>
            <a:r>
              <a:rPr lang="nb-NO" sz="1500"/>
              <a:t>Barnetrygd, permisjon </a:t>
            </a:r>
            <a:r>
              <a:rPr lang="nb-NO" sz="1500" err="1"/>
              <a:t>osv</a:t>
            </a:r>
            <a:r>
              <a:rPr lang="nb-NO" sz="1500"/>
              <a:t>…</a:t>
            </a:r>
          </a:p>
          <a:p>
            <a:pPr>
              <a:lnSpc>
                <a:spcPct val="90000"/>
              </a:lnSpc>
            </a:pPr>
            <a:r>
              <a:rPr lang="nb-NO" sz="1500"/>
              <a:t>Økonomiske situasjonen</a:t>
            </a:r>
          </a:p>
        </p:txBody>
      </p:sp>
    </p:spTree>
    <p:extLst>
      <p:ext uri="{BB962C8B-B14F-4D97-AF65-F5344CB8AC3E}">
        <p14:creationId xmlns:p14="http://schemas.microsoft.com/office/powerpoint/2010/main" val="204440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8254802-E9BF-44F4-B053-6F442E1AA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76026"/>
            <a:ext cx="8596668" cy="1320800"/>
          </a:xfrm>
        </p:spPr>
        <p:txBody>
          <a:bodyPr/>
          <a:lstStyle/>
          <a:p>
            <a:r>
              <a:rPr lang="nb-NO" dirty="0"/>
              <a:t>Befolkningspyramider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76CEB47-498F-40A4-94AF-0F55F30CA7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424152"/>
            <a:ext cx="3687027" cy="5433848"/>
          </a:xfrm>
        </p:spPr>
        <p:txBody>
          <a:bodyPr/>
          <a:lstStyle/>
          <a:p>
            <a:r>
              <a:rPr lang="nb-NO" dirty="0"/>
              <a:t>Høyt ant fødsler</a:t>
            </a:r>
          </a:p>
          <a:p>
            <a:r>
              <a:rPr lang="nb-NO" dirty="0"/>
              <a:t>66år</a:t>
            </a:r>
          </a:p>
          <a:p>
            <a:r>
              <a:rPr lang="nb-NO" dirty="0"/>
              <a:t>Kvinner&gt;menn</a:t>
            </a:r>
          </a:p>
          <a:p>
            <a:r>
              <a:rPr lang="nb-NO" dirty="0"/>
              <a:t>Arbeidskraft= stor</a:t>
            </a:r>
          </a:p>
          <a:p>
            <a:endParaRPr lang="nb-NO" dirty="0"/>
          </a:p>
        </p:txBody>
      </p:sp>
      <p:sp>
        <p:nvSpPr>
          <p:cNvPr id="7" name="Plassholder for innhold 6">
            <a:extLst>
              <a:ext uri="{FF2B5EF4-FFF2-40B4-BE49-F238E27FC236}">
                <a16:creationId xmlns:a16="http://schemas.microsoft.com/office/drawing/2014/main" id="{EEDA4726-6CCC-47D1-AD0F-1B84CB7A9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5006" y="1424152"/>
            <a:ext cx="5164711" cy="5325441"/>
          </a:xfrm>
        </p:spPr>
        <p:txBody>
          <a:bodyPr/>
          <a:lstStyle/>
          <a:p>
            <a:r>
              <a:rPr lang="nb-NO" dirty="0"/>
              <a:t>Ant fødsler økt</a:t>
            </a:r>
          </a:p>
          <a:p>
            <a:r>
              <a:rPr lang="nb-NO" dirty="0"/>
              <a:t>88år</a:t>
            </a:r>
          </a:p>
          <a:p>
            <a:r>
              <a:rPr lang="nb-NO" dirty="0"/>
              <a:t>eldrebølge</a:t>
            </a:r>
          </a:p>
          <a:p>
            <a:endParaRPr lang="nb-NO" dirty="0"/>
          </a:p>
          <a:p>
            <a:endParaRPr lang="nb-NO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9F0B4382-A34A-432B-996E-875D83280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67" y="2968876"/>
            <a:ext cx="3918994" cy="3002299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39B939B0-6445-492C-9911-C594961AB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361" y="3067856"/>
            <a:ext cx="3826887" cy="2903320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7901E05A-7A3D-4694-9F34-FF8F290D0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248" y="3067856"/>
            <a:ext cx="3798469" cy="2903319"/>
          </a:xfrm>
          <a:prstGeom prst="rect">
            <a:avLst/>
          </a:prstGeom>
        </p:spPr>
      </p:pic>
      <p:sp>
        <p:nvSpPr>
          <p:cNvPr id="9" name="TekstSylinder 8">
            <a:extLst>
              <a:ext uri="{FF2B5EF4-FFF2-40B4-BE49-F238E27FC236}">
                <a16:creationId xmlns:a16="http://schemas.microsoft.com/office/drawing/2014/main" id="{4F63E65A-58DF-4AE9-BCA3-0D80CA14AEB8}"/>
              </a:ext>
            </a:extLst>
          </p:cNvPr>
          <p:cNvSpPr txBox="1"/>
          <p:nvPr/>
        </p:nvSpPr>
        <p:spPr>
          <a:xfrm>
            <a:off x="4364361" y="1376403"/>
            <a:ext cx="39189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nb-NO" dirty="0"/>
              <a:t>lavt ant fødsler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nb-NO" dirty="0"/>
              <a:t>80år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nb-NO" dirty="0"/>
              <a:t>Arbeidskraft=stor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nb-NO" dirty="0"/>
              <a:t>Mange eldre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nb-NO" dirty="0"/>
              <a:t>62 år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3752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BA97719-1197-4E77-B595-DD25CAFB2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/>
              <a:t>Sammenligning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02ABCB6-4F28-4C82-BEA6-037D618349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India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4C5A5C90-23D6-474B-ADA4-CFE7DEDC4A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b-NO" dirty="0"/>
              <a:t>Fruktbarhetstall: 2,4</a:t>
            </a:r>
          </a:p>
          <a:p>
            <a:r>
              <a:rPr lang="nb-NO" dirty="0"/>
              <a:t>Fødselsrate: 19</a:t>
            </a:r>
          </a:p>
          <a:p>
            <a:r>
              <a:rPr lang="nb-NO" dirty="0"/>
              <a:t>Dødsrate: 7.3</a:t>
            </a:r>
          </a:p>
          <a:p>
            <a:r>
              <a:rPr lang="nb-NO" dirty="0"/>
              <a:t>+1.17 %</a:t>
            </a:r>
          </a:p>
          <a:p>
            <a:r>
              <a:rPr lang="nb-NO" dirty="0"/>
              <a:t>Fase 3</a:t>
            </a:r>
          </a:p>
          <a:p>
            <a:pPr lvl="1"/>
            <a:r>
              <a:rPr lang="nb-NO" dirty="0"/>
              <a:t>Veksten flater ut</a:t>
            </a:r>
          </a:p>
          <a:p>
            <a:r>
              <a:rPr lang="nb-NO" dirty="0"/>
              <a:t>Dårligere</a:t>
            </a:r>
          </a:p>
          <a:p>
            <a:r>
              <a:rPr lang="nb-NO" dirty="0"/>
              <a:t>0.5 jordkloder</a:t>
            </a:r>
          </a:p>
          <a:p>
            <a:endParaRPr lang="nb-NO" dirty="0"/>
          </a:p>
          <a:p>
            <a:pPr lvl="1"/>
            <a:endParaRPr lang="nb-NO" dirty="0"/>
          </a:p>
          <a:p>
            <a:endParaRPr lang="nb-NO" dirty="0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EF02CE7E-A0F9-40A7-88C0-9A5171ED0A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b-NO" dirty="0"/>
              <a:t>Hellas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B19DB415-1C56-4236-9F3D-6D50DE704D0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nb-NO" dirty="0"/>
              <a:t>Fruktbarhetstall: 1.43</a:t>
            </a:r>
          </a:p>
          <a:p>
            <a:r>
              <a:rPr lang="nb-NO" dirty="0"/>
              <a:t>Fødselsrate: 8.4</a:t>
            </a:r>
          </a:p>
          <a:p>
            <a:r>
              <a:rPr lang="nb-NO" dirty="0"/>
              <a:t>Dødsrate: 11.4</a:t>
            </a:r>
          </a:p>
          <a:p>
            <a:r>
              <a:rPr lang="nb-NO" dirty="0"/>
              <a:t>-0.06 %</a:t>
            </a:r>
          </a:p>
          <a:p>
            <a:r>
              <a:rPr lang="nb-NO" dirty="0"/>
              <a:t>Fase 4</a:t>
            </a:r>
          </a:p>
          <a:p>
            <a:pPr lvl="1"/>
            <a:r>
              <a:rPr lang="nb-NO" dirty="0"/>
              <a:t>Veksten minker</a:t>
            </a:r>
          </a:p>
          <a:p>
            <a:r>
              <a:rPr lang="nb-NO" dirty="0"/>
              <a:t>Bedre levevilkår</a:t>
            </a:r>
          </a:p>
          <a:p>
            <a:r>
              <a:rPr lang="nb-NO" dirty="0"/>
              <a:t>2.2 jordkloder</a:t>
            </a:r>
          </a:p>
        </p:txBody>
      </p:sp>
    </p:spTree>
    <p:extLst>
      <p:ext uri="{BB962C8B-B14F-4D97-AF65-F5344CB8AC3E}">
        <p14:creationId xmlns:p14="http://schemas.microsoft.com/office/powerpoint/2010/main" val="2639975040"/>
      </p:ext>
    </p:extLst>
  </p:cSld>
  <p:clrMapOvr>
    <a:masterClrMapping/>
  </p:clrMapOvr>
</p:sld>
</file>

<file path=ppt/theme/theme1.xml><?xml version="1.0" encoding="utf-8"?>
<a:theme xmlns:a="http://schemas.openxmlformats.org/drawingml/2006/main" name="Fasett">
  <a:themeElements>
    <a:clrScheme name="Faset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set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3159</TotalTime>
  <Words>318</Words>
  <Application>Microsoft Office PowerPoint</Application>
  <PresentationFormat>Widescreen</PresentationFormat>
  <Paragraphs>110</Paragraphs>
  <Slides>10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10</vt:i4>
      </vt:variant>
    </vt:vector>
  </HeadingPairs>
  <TitlesOfParts>
    <vt:vector size="15" baseType="lpstr">
      <vt:lpstr>Arial</vt:lpstr>
      <vt:lpstr>Trebuchet MS</vt:lpstr>
      <vt:lpstr>Wingdings</vt:lpstr>
      <vt:lpstr>Wingdings 3</vt:lpstr>
      <vt:lpstr>Fasett</vt:lpstr>
      <vt:lpstr>Befolkning i India og Hellas</vt:lpstr>
      <vt:lpstr> Verdens nest mest befolkede land</vt:lpstr>
      <vt:lpstr>Befolknings fasene </vt:lpstr>
      <vt:lpstr>Hva kan en økt befolkning vil føre til?</vt:lpstr>
      <vt:lpstr>Fruktbarhetstall</vt:lpstr>
      <vt:lpstr>Hellas fødselsrate/dødsrate</vt:lpstr>
      <vt:lpstr>Fruktbarhetstall</vt:lpstr>
      <vt:lpstr>Befolkningspyramider </vt:lpstr>
      <vt:lpstr>Sammenligning</vt:lpstr>
      <vt:lpstr>Kilder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Befolkning i India og Hellas</dc:title>
  <dc:creator>Lars Huitfeldt Flem</dc:creator>
  <cp:lastModifiedBy>Aleksander Solhaug</cp:lastModifiedBy>
  <cp:revision>27</cp:revision>
  <dcterms:created xsi:type="dcterms:W3CDTF">2018-06-01T16:21:44Z</dcterms:created>
  <dcterms:modified xsi:type="dcterms:W3CDTF">2018-06-05T11:04:44Z</dcterms:modified>
</cp:coreProperties>
</file>