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9" r:id="rId5"/>
    <p:sldId id="270" r:id="rId6"/>
    <p:sldId id="260" r:id="rId7"/>
    <p:sldId id="261" r:id="rId8"/>
    <p:sldId id="262" r:id="rId9"/>
    <p:sldId id="271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39C5-52D1-4248-9076-822653258BF9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0CCA-52D3-40D8-A3ED-DD8108271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39C5-52D1-4248-9076-822653258BF9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0CCA-52D3-40D8-A3ED-DD8108271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0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39C5-52D1-4248-9076-822653258BF9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0CCA-52D3-40D8-A3ED-DD8108271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6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39C5-52D1-4248-9076-822653258BF9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0CCA-52D3-40D8-A3ED-DD8108271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4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39C5-52D1-4248-9076-822653258BF9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0CCA-52D3-40D8-A3ED-DD8108271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39C5-52D1-4248-9076-822653258BF9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0CCA-52D3-40D8-A3ED-DD8108271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0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39C5-52D1-4248-9076-822653258BF9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0CCA-52D3-40D8-A3ED-DD8108271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9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39C5-52D1-4248-9076-822653258BF9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0CCA-52D3-40D8-A3ED-DD8108271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6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39C5-52D1-4248-9076-822653258BF9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0CCA-52D3-40D8-A3ED-DD8108271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6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39C5-52D1-4248-9076-822653258BF9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0CCA-52D3-40D8-A3ED-DD8108271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39C5-52D1-4248-9076-822653258BF9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0CCA-52D3-40D8-A3ED-DD8108271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A39C5-52D1-4248-9076-822653258BF9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10CCA-52D3-40D8-A3ED-DD8108271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4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Algorithm-2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0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In this stage, we increment the total input counter. For associative memory, new inputs arrive in pairs (</a:t>
            </a:r>
            <a:r>
              <a:rPr lang="en-US" sz="1800" dirty="0" err="1" smtClean="0"/>
              <a:t>b,d</a:t>
            </a:r>
            <a:r>
              <a:rPr lang="en-US" sz="1800" dirty="0" smtClean="0"/>
              <a:t>) sequentially.</a:t>
            </a:r>
          </a:p>
          <a:p>
            <a:pPr marL="0" indent="0">
              <a:buNone/>
            </a:pPr>
            <a:r>
              <a:rPr lang="en-US" sz="1800" dirty="0" smtClean="0"/>
              <a:t>If the input we just processed was of type “b”, the input counter will now have an odd numbered value. If so, jump to S0 to wait for the paired input “</a:t>
            </a:r>
            <a:r>
              <a:rPr lang="en-US" sz="1800" dirty="0"/>
              <a:t>d”.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If </a:t>
            </a:r>
            <a:r>
              <a:rPr lang="en-US" sz="1800" dirty="0"/>
              <a:t>the input we just processed was</a:t>
            </a:r>
            <a:r>
              <a:rPr lang="en-US" sz="1800" dirty="0" smtClean="0"/>
              <a:t> </a:t>
            </a:r>
            <a:r>
              <a:rPr lang="en-US" sz="1800" dirty="0"/>
              <a:t>of type </a:t>
            </a:r>
            <a:r>
              <a:rPr lang="en-US" sz="1800" dirty="0" smtClean="0"/>
              <a:t>“d”, </a:t>
            </a:r>
            <a:r>
              <a:rPr lang="en-US" sz="1800" dirty="0"/>
              <a:t>the </a:t>
            </a:r>
            <a:r>
              <a:rPr lang="en-US" sz="1800" dirty="0" smtClean="0"/>
              <a:t>input counter </a:t>
            </a:r>
            <a:r>
              <a:rPr lang="en-US" sz="1800" dirty="0"/>
              <a:t>will now have an </a:t>
            </a:r>
            <a:r>
              <a:rPr lang="en-US" sz="1800" dirty="0" smtClean="0"/>
              <a:t>even numbered </a:t>
            </a:r>
            <a:r>
              <a:rPr lang="en-US" sz="1800" dirty="0"/>
              <a:t>value. If so</a:t>
            </a:r>
            <a:r>
              <a:rPr lang="en-US" sz="1800" dirty="0" smtClean="0"/>
              <a:t>, jump to S6, where we make a connection between  b and d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Note: even/odd detection is </a:t>
            </a:r>
            <a:r>
              <a:rPr lang="en-US" sz="1800" smtClean="0"/>
              <a:t>just checking for </a:t>
            </a:r>
            <a:r>
              <a:rPr lang="en-US" sz="1800" dirty="0" smtClean="0"/>
              <a:t>(bit 0 == 0)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9705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We </a:t>
            </a:r>
            <a:r>
              <a:rPr lang="en-US" sz="1800" dirty="0"/>
              <a:t>make the connection between nodes b and d. Use the </a:t>
            </a:r>
            <a:r>
              <a:rPr lang="en-US" sz="1800" dirty="0" smtClean="0"/>
              <a:t>previously </a:t>
            </a:r>
            <a:r>
              <a:rPr lang="en-US" sz="1800" dirty="0"/>
              <a:t>stored temp memory to retrieve class labels of cx and cy corresponding to b and d.</a:t>
            </a:r>
          </a:p>
          <a:p>
            <a:pPr marL="0" indent="0">
              <a:buNone/>
            </a:pPr>
            <a:r>
              <a:rPr lang="en-US" sz="1800" dirty="0"/>
              <a:t>Iterate over all entries in the connection table. See if a pair (</a:t>
            </a:r>
            <a:r>
              <a:rPr lang="en-US" sz="1800" dirty="0" err="1"/>
              <a:t>b,d</a:t>
            </a:r>
            <a:r>
              <a:rPr lang="en-US" sz="1800" dirty="0"/>
              <a:t>) exists. If so,  increment its weight.</a:t>
            </a:r>
          </a:p>
          <a:p>
            <a:pPr marL="0" indent="0">
              <a:buNone/>
            </a:pPr>
            <a:r>
              <a:rPr lang="en-US" sz="1800" b="1" dirty="0"/>
              <a:t>Implementation</a:t>
            </a:r>
            <a:r>
              <a:rPr lang="en-US" sz="1800" dirty="0"/>
              <a:t>: Use a lookup table. Use concatenation of the 4-bit values of c</a:t>
            </a:r>
            <a:r>
              <a:rPr lang="en-US" sz="1800" baseline="-25000" dirty="0"/>
              <a:t>x</a:t>
            </a:r>
            <a:r>
              <a:rPr lang="en-US" sz="1800" dirty="0"/>
              <a:t> and c</a:t>
            </a:r>
            <a:r>
              <a:rPr lang="en-US" sz="1800" baseline="-25000" dirty="0"/>
              <a:t>y</a:t>
            </a:r>
            <a:r>
              <a:rPr lang="en-US" sz="1800" dirty="0"/>
              <a:t> as a 8-bit key to look up the table. If a match is found, increment the weight corresponding to </a:t>
            </a:r>
            <a:r>
              <a:rPr lang="en-US" sz="1800" dirty="0" smtClean="0"/>
              <a:t>that </a:t>
            </a:r>
            <a:r>
              <a:rPr lang="en-US" sz="1800" dirty="0"/>
              <a:t>8-bit key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Eg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r>
              <a:rPr lang="en-US" sz="1800" dirty="0" err="1" smtClean="0"/>
              <a:t>Temp_b</a:t>
            </a:r>
            <a:r>
              <a:rPr lang="en-US" sz="1800" dirty="0" smtClean="0"/>
              <a:t> = 4’b1110</a:t>
            </a:r>
          </a:p>
          <a:p>
            <a:pPr marL="0" indent="0">
              <a:buNone/>
            </a:pPr>
            <a:r>
              <a:rPr lang="en-US" sz="1800" dirty="0" err="1" smtClean="0"/>
              <a:t>Temp_d</a:t>
            </a:r>
            <a:r>
              <a:rPr lang="en-US" sz="1800" dirty="0" smtClean="0"/>
              <a:t> = 4’b0100</a:t>
            </a:r>
          </a:p>
          <a:p>
            <a:pPr marL="0" indent="0">
              <a:buNone/>
            </a:pPr>
            <a:r>
              <a:rPr lang="en-US" sz="1800" dirty="0" smtClean="0"/>
              <a:t>Hence key = 8’b11100100 = decimal 228</a:t>
            </a:r>
          </a:p>
          <a:p>
            <a:pPr marL="0" indent="0">
              <a:buNone/>
            </a:pPr>
            <a:r>
              <a:rPr lang="en-US" sz="1800" dirty="0" err="1" smtClean="0"/>
              <a:t>Connection_table</a:t>
            </a:r>
            <a:r>
              <a:rPr lang="en-US" sz="1800" dirty="0" smtClean="0"/>
              <a:t>[228] = </a:t>
            </a:r>
            <a:r>
              <a:rPr lang="en-US" sz="1800" dirty="0" err="1"/>
              <a:t>Connection_table</a:t>
            </a:r>
            <a:r>
              <a:rPr lang="en-US" sz="1800" dirty="0"/>
              <a:t>[228</a:t>
            </a:r>
            <a:r>
              <a:rPr lang="en-US" sz="1800" dirty="0" smtClean="0"/>
              <a:t>] + 1;</a:t>
            </a:r>
          </a:p>
          <a:p>
            <a:pPr marL="0" indent="0">
              <a:buNone/>
            </a:pPr>
            <a:r>
              <a:rPr lang="en-US" sz="1800" dirty="0" smtClean="0"/>
              <a:t>So a value of 0 indicates that no connection exists. A value &gt; 0 indicates a connection (or “arrow”) between nodes b and d.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3584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S6..(continued)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We now update memory[</a:t>
            </a:r>
            <a:r>
              <a:rPr lang="en-US" sz="1400" dirty="0" err="1" smtClean="0"/>
              <a:t>addr</a:t>
            </a:r>
            <a:r>
              <a:rPr lang="en-US" sz="1400" dirty="0"/>
              <a:t>].</a:t>
            </a:r>
            <a:r>
              <a:rPr lang="en-US" sz="1400" dirty="0" smtClean="0"/>
              <a:t>RC array mentioned in S4.</a:t>
            </a:r>
          </a:p>
          <a:p>
            <a:pPr marL="0" indent="0">
              <a:buNone/>
            </a:pPr>
            <a:r>
              <a:rPr lang="en-US" sz="1400" dirty="0" smtClean="0"/>
              <a:t>This is where a response class is added for each node.</a:t>
            </a:r>
          </a:p>
          <a:p>
            <a:pPr marL="0" indent="0">
              <a:buNone/>
            </a:pPr>
            <a:r>
              <a:rPr lang="en-US" sz="1400" dirty="0" smtClean="0"/>
              <a:t>Since </a:t>
            </a:r>
            <a:r>
              <a:rPr lang="en-US" sz="1400" dirty="0" err="1" smtClean="0"/>
              <a:t>RC</a:t>
            </a:r>
            <a:r>
              <a:rPr lang="en-US" sz="1400" baseline="-25000" dirty="0" err="1" smtClean="0"/>
              <a:t>b</a:t>
            </a:r>
            <a:r>
              <a:rPr lang="en-US" sz="1400" dirty="0" smtClean="0"/>
              <a:t>[</a:t>
            </a:r>
            <a:r>
              <a:rPr lang="en-US" sz="1400" dirty="0" err="1" smtClean="0"/>
              <a:t>m</a:t>
            </a:r>
            <a:r>
              <a:rPr lang="en-US" sz="1400" baseline="-25000" dirty="0" err="1" smtClean="0"/>
              <a:t>b</a:t>
            </a:r>
            <a:r>
              <a:rPr lang="en-US" sz="1400" dirty="0" smtClean="0"/>
              <a:t>] = </a:t>
            </a:r>
            <a:r>
              <a:rPr lang="en-US" sz="1400" dirty="0" smtClean="0"/>
              <a:t>C</a:t>
            </a:r>
            <a:r>
              <a:rPr lang="en-US" sz="1400" baseline="-25000" dirty="0" smtClean="0"/>
              <a:t>d,</a:t>
            </a:r>
            <a:endParaRPr lang="en-US" sz="1400" baseline="-25000" dirty="0" smtClean="0"/>
          </a:p>
          <a:p>
            <a:pPr marL="0" indent="0">
              <a:buNone/>
            </a:pPr>
            <a:r>
              <a:rPr lang="en-US" sz="1400" dirty="0"/>
              <a:t>memory[</a:t>
            </a:r>
            <a:r>
              <a:rPr lang="en-US" sz="1400" dirty="0" err="1"/>
              <a:t>addr</a:t>
            </a:r>
            <a:r>
              <a:rPr lang="en-US" sz="1400" dirty="0"/>
              <a:t>].</a:t>
            </a:r>
            <a:r>
              <a:rPr lang="en-US" sz="1400" dirty="0" smtClean="0"/>
              <a:t>RC[</a:t>
            </a:r>
            <a:r>
              <a:rPr lang="en-US" sz="1400" dirty="0" err="1" smtClean="0"/>
              <a:t>m</a:t>
            </a:r>
            <a:r>
              <a:rPr lang="en-US" sz="1400" baseline="-25000" dirty="0" err="1" smtClean="0"/>
              <a:t>b</a:t>
            </a:r>
            <a:r>
              <a:rPr lang="en-US" sz="1400" dirty="0" smtClean="0"/>
              <a:t>] = C</a:t>
            </a:r>
            <a:r>
              <a:rPr lang="en-US" sz="1400" baseline="-25000" dirty="0" smtClean="0"/>
              <a:t>d</a:t>
            </a:r>
          </a:p>
          <a:p>
            <a:pPr marL="0" indent="0">
              <a:buNone/>
            </a:pPr>
            <a:r>
              <a:rPr lang="en-US" sz="1400" dirty="0" smtClean="0"/>
              <a:t>Where </a:t>
            </a:r>
            <a:r>
              <a:rPr lang="en-US" sz="1400" dirty="0" err="1" smtClean="0"/>
              <a:t>addr</a:t>
            </a:r>
            <a:r>
              <a:rPr lang="en-US" sz="1400" dirty="0" smtClean="0"/>
              <a:t> = class label </a:t>
            </a:r>
            <a:r>
              <a:rPr lang="en-US" sz="1400" dirty="0" err="1" smtClean="0"/>
              <a:t>C</a:t>
            </a:r>
            <a:r>
              <a:rPr lang="en-US" sz="1400" baseline="-25000" dirty="0" err="1" smtClean="0"/>
              <a:t>b</a:t>
            </a:r>
            <a:endParaRPr lang="en-US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342961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sz="1800" dirty="0" smtClean="0"/>
              <a:t>Input counter. Should be a register which increments for each pulse. Size depends on the total number of inputs we plan to process.</a:t>
            </a:r>
          </a:p>
          <a:p>
            <a:pPr marL="514350" indent="-514350">
              <a:buAutoNum type="arabicParenR"/>
            </a:pPr>
            <a:r>
              <a:rPr lang="en-US" sz="1800" dirty="0" smtClean="0"/>
              <a:t>Memory block to store each node in the AL. This is described in S2.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1800" dirty="0" smtClean="0"/>
              <a:t>Connection table to store the connections like </a:t>
            </a:r>
            <a:r>
              <a:rPr lang="en-US" sz="1800" dirty="0" err="1" smtClean="0"/>
              <a:t>b</a:t>
            </a:r>
            <a:r>
              <a:rPr lang="en-US" sz="1800" dirty="0" err="1" smtClean="0">
                <a:sym typeface="Wingdings" panose="05000000000000000000" pitchFamily="2" charset="2"/>
              </a:rPr>
              <a:t>d</a:t>
            </a:r>
            <a:r>
              <a:rPr lang="en-US" sz="1800" dirty="0" smtClean="0">
                <a:sym typeface="Wingdings" panose="05000000000000000000" pitchFamily="2" charset="2"/>
              </a:rPr>
              <a:t>. </a:t>
            </a:r>
            <a:r>
              <a:rPr lang="en-US" sz="1800" dirty="0"/>
              <a:t>This is described in </a:t>
            </a:r>
            <a:r>
              <a:rPr lang="en-US" sz="1800" dirty="0" smtClean="0"/>
              <a:t>S6.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1800" dirty="0" err="1" smtClean="0"/>
              <a:t>Temp_b</a:t>
            </a:r>
            <a:r>
              <a:rPr lang="en-US" sz="1800" dirty="0" smtClean="0"/>
              <a:t>, </a:t>
            </a:r>
            <a:r>
              <a:rPr lang="en-US" sz="1800" dirty="0" err="1" smtClean="0"/>
              <a:t>Temp_d</a:t>
            </a:r>
            <a:r>
              <a:rPr lang="en-US" sz="1800" dirty="0" smtClean="0"/>
              <a:t> to store away the class labels currently being processed.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Depending on which parts of the flow get implemented with </a:t>
            </a:r>
            <a:r>
              <a:rPr lang="en-US" sz="1800" dirty="0" err="1" smtClean="0">
                <a:solidFill>
                  <a:srgbClr val="FF0000"/>
                </a:solidFill>
              </a:rPr>
              <a:t>memristors</a:t>
            </a:r>
            <a:r>
              <a:rPr lang="en-US" sz="1800" dirty="0" smtClean="0">
                <a:solidFill>
                  <a:srgbClr val="FF0000"/>
                </a:solidFill>
              </a:rPr>
              <a:t> vs Verilog, we will need more components. The partitioning needs to be discussed!</a:t>
            </a:r>
            <a:endParaRPr lang="en-US" sz="1800" dirty="0">
              <a:solidFill>
                <a:srgbClr val="FF0000"/>
              </a:solidFill>
            </a:endParaRPr>
          </a:p>
          <a:p>
            <a:pPr marL="514350" indent="-514350">
              <a:buAutoNum type="arabicParenR"/>
            </a:pPr>
            <a:endParaRPr lang="en-US" sz="1800" dirty="0" smtClean="0"/>
          </a:p>
          <a:p>
            <a:pPr marL="514350" indent="-514350">
              <a:buAutoNum type="arabicParenR"/>
            </a:pPr>
            <a:endParaRPr lang="en-US" sz="1800" dirty="0" smtClean="0"/>
          </a:p>
          <a:p>
            <a:pPr marL="514350" indent="-514350">
              <a:buAutoNum type="arabicParenR"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7662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Finite State Machine (FSM) is used to describe the steps of algorithm 2.</a:t>
            </a:r>
          </a:p>
          <a:p>
            <a:r>
              <a:rPr lang="en-US" dirty="0" smtClean="0"/>
              <a:t>The actions performed in each state are described in the following </a:t>
            </a:r>
            <a:r>
              <a:rPr lang="en-US" dirty="0" smtClean="0"/>
              <a:t>slides.</a:t>
            </a:r>
            <a:endParaRPr lang="en-US" dirty="0" smtClean="0"/>
          </a:p>
          <a:p>
            <a:r>
              <a:rPr lang="en-US" dirty="0" smtClean="0"/>
              <a:t>The hope is that state partitioning will help us divide the work and make it easier to design the control pulses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5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520686" y="1998454"/>
            <a:ext cx="966159" cy="5693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944927" y="1998454"/>
            <a:ext cx="966159" cy="5693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32739" y="1998454"/>
            <a:ext cx="966159" cy="5693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13207" y="1998454"/>
            <a:ext cx="966159" cy="5693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3675" y="1998454"/>
            <a:ext cx="966159" cy="5693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4143" y="1998454"/>
            <a:ext cx="966159" cy="5693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5" idx="6"/>
            <a:endCxn id="14" idx="2"/>
          </p:cNvCxnSpPr>
          <p:nvPr/>
        </p:nvCxnSpPr>
        <p:spPr>
          <a:xfrm>
            <a:off x="1840302" y="2283126"/>
            <a:ext cx="753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40302" y="1871464"/>
            <a:ext cx="8899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/>
              <a:t>Input_ready</a:t>
            </a:r>
            <a:endParaRPr 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3676290" y="1625588"/>
            <a:ext cx="88995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/>
              <a:t>ML_training_done</a:t>
            </a:r>
            <a:endParaRPr lang="en-US" sz="105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39704" y="2303254"/>
            <a:ext cx="753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63189" y="1625588"/>
            <a:ext cx="88995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~</a:t>
            </a:r>
            <a:r>
              <a:rPr lang="en-US" sz="1050" dirty="0" err="1" smtClean="0"/>
              <a:t>node_exists_in_AL</a:t>
            </a:r>
            <a:endParaRPr lang="en-US" sz="105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279366" y="2303254"/>
            <a:ext cx="753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9" idx="4"/>
            <a:endCxn id="6" idx="4"/>
          </p:cNvCxnSpPr>
          <p:nvPr/>
        </p:nvCxnSpPr>
        <p:spPr>
          <a:xfrm rot="16200000" flipH="1">
            <a:off x="6612147" y="751937"/>
            <a:ext cx="12700" cy="363172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07627" y="2880408"/>
            <a:ext cx="88995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/>
              <a:t>node_exists_in_AL</a:t>
            </a:r>
            <a:endParaRPr lang="en-US" sz="1050" dirty="0"/>
          </a:p>
        </p:txBody>
      </p:sp>
      <p:cxnSp>
        <p:nvCxnSpPr>
          <p:cNvPr id="28" name="Curved Connector 27"/>
          <p:cNvCxnSpPr/>
          <p:nvPr/>
        </p:nvCxnSpPr>
        <p:spPr>
          <a:xfrm rot="16200000" flipV="1">
            <a:off x="5680496" y="-2324818"/>
            <a:ext cx="12700" cy="8646543"/>
          </a:xfrm>
          <a:prstGeom prst="curvedConnector3">
            <a:avLst>
              <a:gd name="adj1" fmla="val 9679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42780" y="595223"/>
            <a:ext cx="88995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/>
              <a:t>input_count</a:t>
            </a:r>
            <a:r>
              <a:rPr lang="en-US" sz="1050" dirty="0" smtClean="0"/>
              <a:t> ==odd ?</a:t>
            </a:r>
            <a:endParaRPr lang="en-US" sz="1050" dirty="0"/>
          </a:p>
        </p:txBody>
      </p:sp>
      <p:cxnSp>
        <p:nvCxnSpPr>
          <p:cNvPr id="36" name="Curved Connector 35"/>
          <p:cNvCxnSpPr>
            <a:stCxn id="8" idx="0"/>
            <a:endCxn id="4" idx="0"/>
          </p:cNvCxnSpPr>
          <p:nvPr/>
        </p:nvCxnSpPr>
        <p:spPr>
          <a:xfrm rot="5400000" flipH="1" flipV="1">
            <a:off x="8259792" y="254481"/>
            <a:ext cx="12700" cy="34879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710215" y="1365681"/>
            <a:ext cx="8899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S3_done</a:t>
            </a:r>
            <a:endParaRPr lang="en-US" sz="1050" dirty="0"/>
          </a:p>
        </p:txBody>
      </p:sp>
      <p:cxnSp>
        <p:nvCxnSpPr>
          <p:cNvPr id="39" name="Straight Arrow Connector 38"/>
          <p:cNvCxnSpPr>
            <a:stCxn id="6" idx="6"/>
            <a:endCxn id="4" idx="2"/>
          </p:cNvCxnSpPr>
          <p:nvPr/>
        </p:nvCxnSpPr>
        <p:spPr>
          <a:xfrm>
            <a:off x="8911086" y="228312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35406" y="2434488"/>
            <a:ext cx="8899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S4_done</a:t>
            </a:r>
            <a:endParaRPr lang="en-US" sz="1050" dirty="0"/>
          </a:p>
        </p:txBody>
      </p:sp>
      <p:sp>
        <p:nvSpPr>
          <p:cNvPr id="43" name="Oval 42"/>
          <p:cNvSpPr/>
          <p:nvPr/>
        </p:nvSpPr>
        <p:spPr>
          <a:xfrm>
            <a:off x="11235782" y="1992103"/>
            <a:ext cx="966159" cy="5693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endCxn id="43" idx="2"/>
          </p:cNvCxnSpPr>
          <p:nvPr/>
        </p:nvCxnSpPr>
        <p:spPr>
          <a:xfrm flipV="1">
            <a:off x="10486845" y="2276775"/>
            <a:ext cx="748937" cy="2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374214" y="1797055"/>
            <a:ext cx="88995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input_count</a:t>
            </a:r>
            <a:r>
              <a:rPr lang="en-US" sz="1050" dirty="0"/>
              <a:t> </a:t>
            </a:r>
            <a:r>
              <a:rPr lang="en-US" sz="1050" dirty="0" smtClean="0"/>
              <a:t>== even ?</a:t>
            </a:r>
            <a:endParaRPr lang="en-US" sz="1050" dirty="0"/>
          </a:p>
        </p:txBody>
      </p:sp>
      <p:cxnSp>
        <p:nvCxnSpPr>
          <p:cNvPr id="53" name="Curved Connector 52"/>
          <p:cNvCxnSpPr>
            <a:endCxn id="15" idx="4"/>
          </p:cNvCxnSpPr>
          <p:nvPr/>
        </p:nvCxnSpPr>
        <p:spPr>
          <a:xfrm rot="10800000" flipV="1">
            <a:off x="1357223" y="2561449"/>
            <a:ext cx="10361640" cy="6348"/>
          </a:xfrm>
          <a:prstGeom prst="curvedConnector4">
            <a:avLst>
              <a:gd name="adj1" fmla="val 9206"/>
              <a:gd name="adj2" fmla="val 356357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863286" y="3501288"/>
            <a:ext cx="8899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S6_done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48373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Idle state. The FSM waits for each new input to arrive. When input arrives, transition to S1.</a:t>
            </a:r>
          </a:p>
          <a:p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Note: </a:t>
            </a:r>
            <a:r>
              <a:rPr lang="en-US" sz="1800" dirty="0" smtClean="0"/>
              <a:t>For </a:t>
            </a:r>
            <a:r>
              <a:rPr lang="en-US" sz="1800" dirty="0"/>
              <a:t>associative memory, new inputs arrive in pairs (</a:t>
            </a:r>
            <a:r>
              <a:rPr lang="en-US" sz="1800" dirty="0" err="1"/>
              <a:t>b,d</a:t>
            </a:r>
            <a:r>
              <a:rPr lang="en-US" sz="1800" dirty="0"/>
              <a:t>) sequentially</a:t>
            </a:r>
            <a:r>
              <a:rPr lang="en-US" sz="1800" dirty="0" smtClean="0"/>
              <a:t>. We will need a global input counter accessible from all states to keep track of the number of inputs we have processed. The even/odd values of this counter distinguish between b/d type nodes.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7548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This is the state where we use algorithm 1 to train the memory layer (ML).</a:t>
            </a:r>
          </a:p>
          <a:p>
            <a:pPr marL="0" indent="0">
              <a:buNone/>
            </a:pPr>
            <a:r>
              <a:rPr lang="en-US" sz="1800" dirty="0" smtClean="0"/>
              <a:t>Controller issues a signal to read the image pattern x from memory. When the ML finishes training as per algorithm1 (i.e. the correct class for x is identified and a node identified within the class to represent x, weights adjusted etc.), it raises a “</a:t>
            </a:r>
            <a:r>
              <a:rPr lang="en-US" sz="1800" dirty="0" err="1" smtClean="0"/>
              <a:t>ML_training_done</a:t>
            </a:r>
            <a:r>
              <a:rPr lang="en-US" sz="1800" dirty="0" smtClean="0"/>
              <a:t>" indication. This triggers the transition to S2.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smtClean="0"/>
              <a:t>Note</a:t>
            </a:r>
            <a:r>
              <a:rPr lang="en-US" sz="1800" dirty="0" smtClean="0"/>
              <a:t>: S1 will probably have to fork off to another state machine to finish algorithm 1.</a:t>
            </a:r>
          </a:p>
        </p:txBody>
      </p:sp>
    </p:spTree>
    <p:extLst>
      <p:ext uri="{BB962C8B-B14F-4D97-AF65-F5344CB8AC3E}">
        <p14:creationId xmlns:p14="http://schemas.microsoft.com/office/powerpoint/2010/main" val="386632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56" y="183970"/>
            <a:ext cx="10515600" cy="1325563"/>
          </a:xfrm>
        </p:spPr>
        <p:txBody>
          <a:bodyPr/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913" y="1293962"/>
            <a:ext cx="11120887" cy="4883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Check if class label cx exists in the list of classes in the associative layer (AL). Each class is represented by a single node in the AL.</a:t>
            </a:r>
          </a:p>
          <a:p>
            <a:pPr marL="0" indent="0">
              <a:buNone/>
            </a:pPr>
            <a:r>
              <a:rPr lang="en-US" sz="1800" dirty="0" smtClean="0"/>
              <a:t>If no node b exists in this list with a class label cx, then enter S3 and insert a new node b.</a:t>
            </a:r>
          </a:p>
          <a:p>
            <a:pPr marL="0" indent="0">
              <a:buNone/>
            </a:pPr>
            <a:r>
              <a:rPr lang="en-US" sz="1800" b="1" dirty="0" smtClean="0"/>
              <a:t>Implementation</a:t>
            </a:r>
            <a:r>
              <a:rPr lang="en-US" sz="1800" dirty="0" smtClean="0"/>
              <a:t>: Use a memory. Suppose, we expect a maximum of 10 classes. Use a 4 bit address as your class label. The content of this address should be a data structure (</a:t>
            </a:r>
            <a:r>
              <a:rPr lang="en-US" sz="1800" dirty="0" err="1" smtClean="0"/>
              <a:t>verilog</a:t>
            </a:r>
            <a:r>
              <a:rPr lang="en-US" sz="1800" dirty="0" smtClean="0"/>
              <a:t> </a:t>
            </a:r>
            <a:r>
              <a:rPr lang="en-US" sz="1800" dirty="0" err="1" smtClean="0"/>
              <a:t>struct</a:t>
            </a:r>
            <a:r>
              <a:rPr lang="en-US" sz="1800" dirty="0" smtClean="0"/>
              <a:t>?) which has a valid bit, indicating that the class exists in the AL. Add additional bits to the data structure to represent all the needed information. </a:t>
            </a:r>
          </a:p>
          <a:p>
            <a:pPr marL="0" indent="0">
              <a:buNone/>
            </a:pPr>
            <a:r>
              <a:rPr lang="en-US" sz="1800" dirty="0" smtClean="0"/>
              <a:t>Additional bits needed: Refer to Table 3 in the paper. Use only the first 4 elements of the table. </a:t>
            </a:r>
            <a:r>
              <a:rPr lang="en-US" sz="1800" dirty="0" err="1" smtClean="0"/>
              <a:t>RCi</a:t>
            </a:r>
            <a:r>
              <a:rPr lang="en-US" sz="1800" dirty="0" smtClean="0"/>
              <a:t> will be an array, because there can be multiple response classes for each class.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331" y="3808650"/>
            <a:ext cx="73628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S2..(continued)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When a new class label is presented, we check the memory with the class label as address. Check if the valid bit for the data at this address == 1. Else, we need to add a new node. So, transition to S3.</a:t>
            </a:r>
          </a:p>
          <a:p>
            <a:pPr marL="0" indent="0">
              <a:buNone/>
            </a:pPr>
            <a:r>
              <a:rPr lang="en-US" sz="1800" dirty="0" smtClean="0"/>
              <a:t>If node exists in the AL, transition to state S4.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Eg</a:t>
            </a:r>
            <a:r>
              <a:rPr lang="en-US" sz="1800" dirty="0" smtClean="0"/>
              <a:t>:  </a:t>
            </a:r>
            <a:r>
              <a:rPr lang="en-US" sz="1800" dirty="0" err="1" smtClean="0"/>
              <a:t>addr</a:t>
            </a:r>
            <a:r>
              <a:rPr lang="en-US" sz="1800" dirty="0" smtClean="0"/>
              <a:t> = </a:t>
            </a:r>
            <a:r>
              <a:rPr lang="en-US" sz="1800" dirty="0" err="1" smtClean="0"/>
              <a:t>C</a:t>
            </a:r>
            <a:r>
              <a:rPr lang="en-US" sz="1800" baseline="-25000" dirty="0" err="1" smtClean="0"/>
              <a:t>x</a:t>
            </a:r>
            <a:endParaRPr lang="en-US" sz="1800" baseline="-25000" dirty="0" smtClean="0"/>
          </a:p>
          <a:p>
            <a:pPr marL="0" indent="0">
              <a:buNone/>
            </a:pPr>
            <a:r>
              <a:rPr lang="en-US" sz="1800" dirty="0" smtClean="0"/>
              <a:t>     if (memory[</a:t>
            </a:r>
            <a:r>
              <a:rPr lang="en-US" sz="1800" dirty="0" err="1" smtClean="0"/>
              <a:t>addr</a:t>
            </a:r>
            <a:r>
              <a:rPr lang="en-US" sz="1800" dirty="0"/>
              <a:t>].valid == </a:t>
            </a:r>
            <a:r>
              <a:rPr lang="en-US" sz="1800" dirty="0" smtClean="0"/>
              <a:t>1)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next_state</a:t>
            </a:r>
            <a:r>
              <a:rPr lang="en-US" sz="1800" dirty="0" smtClean="0"/>
              <a:t> = S4; //update an existing </a:t>
            </a:r>
            <a:r>
              <a:rPr lang="en-US" sz="1800" dirty="0" err="1" smtClean="0"/>
              <a:t>ndoe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else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next_state</a:t>
            </a:r>
            <a:r>
              <a:rPr lang="en-US" sz="1800" dirty="0" smtClean="0"/>
              <a:t> = S3;  // add a new node                                             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6897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Insert a new node into the memory described in S2.</a:t>
            </a:r>
          </a:p>
          <a:p>
            <a:pPr marL="0" indent="0">
              <a:buNone/>
            </a:pPr>
            <a:r>
              <a:rPr lang="en-US" sz="1800" dirty="0" smtClean="0"/>
              <a:t>Use the class label as your address and the node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as the data for this address.</a:t>
            </a:r>
          </a:p>
          <a:p>
            <a:pPr marL="0" indent="0">
              <a:buNone/>
            </a:pPr>
            <a:r>
              <a:rPr lang="en-US" sz="1800" dirty="0" smtClean="0"/>
              <a:t>When done, transition to S5 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Addr</a:t>
            </a:r>
            <a:r>
              <a:rPr lang="en-US" sz="1800" dirty="0" smtClean="0"/>
              <a:t> = </a:t>
            </a:r>
            <a:r>
              <a:rPr lang="en-US" sz="1800" dirty="0" err="1" smtClean="0"/>
              <a:t>C</a:t>
            </a:r>
            <a:r>
              <a:rPr lang="en-US" sz="1800" baseline="-25000" dirty="0" err="1" smtClean="0"/>
              <a:t>x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memory[</a:t>
            </a:r>
            <a:r>
              <a:rPr lang="en-US" sz="1800" dirty="0" err="1"/>
              <a:t>addr</a:t>
            </a:r>
            <a:r>
              <a:rPr lang="en-US" sz="1800" dirty="0"/>
              <a:t>].valid </a:t>
            </a:r>
            <a:r>
              <a:rPr lang="en-US" sz="1800" dirty="0" smtClean="0"/>
              <a:t>= 1;</a:t>
            </a:r>
          </a:p>
          <a:p>
            <a:pPr marL="0" indent="0">
              <a:buNone/>
            </a:pPr>
            <a:r>
              <a:rPr lang="en-US" sz="1800" dirty="0"/>
              <a:t>memory[</a:t>
            </a:r>
            <a:r>
              <a:rPr lang="en-US" sz="1800" dirty="0" err="1"/>
              <a:t>addr</a:t>
            </a:r>
            <a:r>
              <a:rPr lang="en-US" sz="1800" dirty="0" smtClean="0"/>
              <a:t>].mi = 0;                             // Associative index </a:t>
            </a:r>
            <a:r>
              <a:rPr lang="en-US" sz="1800" dirty="0" err="1" smtClean="0"/>
              <a:t>m</a:t>
            </a:r>
            <a:r>
              <a:rPr lang="en-US" sz="1800" baseline="-25000" dirty="0" err="1" smtClean="0"/>
              <a:t>b</a:t>
            </a:r>
            <a:r>
              <a:rPr lang="en-US" sz="1800" baseline="-25000" dirty="0" smtClean="0"/>
              <a:t> </a:t>
            </a:r>
            <a:r>
              <a:rPr lang="en-US" sz="1800" dirty="0" smtClean="0"/>
              <a:t>(or m</a:t>
            </a:r>
            <a:r>
              <a:rPr lang="en-US" sz="1800" baseline="-25000" dirty="0" smtClean="0"/>
              <a:t>d</a:t>
            </a:r>
            <a:r>
              <a:rPr lang="en-US" sz="1800" dirty="0" smtClean="0"/>
              <a:t>) = 0.</a:t>
            </a:r>
            <a:endParaRPr lang="en-US" sz="1800" baseline="-25000" dirty="0" smtClean="0"/>
          </a:p>
          <a:p>
            <a:pPr marL="0" indent="0">
              <a:buNone/>
            </a:pPr>
            <a:r>
              <a:rPr lang="en-US" sz="1800" dirty="0"/>
              <a:t>memory[</a:t>
            </a:r>
            <a:r>
              <a:rPr lang="en-US" sz="1800" dirty="0" err="1"/>
              <a:t>addr</a:t>
            </a:r>
            <a:r>
              <a:rPr lang="en-US" sz="1800" dirty="0" smtClean="0"/>
              <a:t>].weight </a:t>
            </a:r>
            <a:r>
              <a:rPr lang="en-US" sz="1800" dirty="0"/>
              <a:t>= </a:t>
            </a:r>
            <a:r>
              <a:rPr lang="en-US" sz="1800" dirty="0" err="1" smtClean="0"/>
              <a:t>node_value</a:t>
            </a:r>
            <a:r>
              <a:rPr lang="en-US" sz="1800" dirty="0" smtClean="0"/>
              <a:t> ; </a:t>
            </a:r>
            <a:r>
              <a:rPr lang="en-US" sz="1800" dirty="0" smtClean="0">
                <a:solidFill>
                  <a:srgbClr val="FF0000"/>
                </a:solidFill>
              </a:rPr>
              <a:t>//Open: How is algorithm1 calculating </a:t>
            </a:r>
            <a:r>
              <a:rPr lang="en-US" sz="1800" dirty="0" err="1" smtClean="0">
                <a:solidFill>
                  <a:srgbClr val="FF0000"/>
                </a:solidFill>
              </a:rPr>
              <a:t>node_value</a:t>
            </a:r>
            <a:r>
              <a:rPr lang="en-US" sz="1800" dirty="0" smtClean="0">
                <a:solidFill>
                  <a:srgbClr val="FF0000"/>
                </a:solidFill>
              </a:rPr>
              <a:t>? Use the same method.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9144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77732" cy="790815"/>
          </a:xfrm>
        </p:spPr>
        <p:txBody>
          <a:bodyPr/>
          <a:lstStyle/>
          <a:p>
            <a:r>
              <a:rPr lang="en-US" dirty="0" smtClean="0"/>
              <a:t>S4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551" y="1414732"/>
            <a:ext cx="11043249" cy="529661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Node exists in memory. i.e. memory[</a:t>
            </a:r>
            <a:r>
              <a:rPr lang="en-US" sz="1800" dirty="0" err="1" smtClean="0"/>
              <a:t>addr</a:t>
            </a:r>
            <a:r>
              <a:rPr lang="en-US" sz="1800" dirty="0" smtClean="0"/>
              <a:t>].valid == 1, where </a:t>
            </a:r>
            <a:r>
              <a:rPr lang="en-US" sz="1800" dirty="0" err="1" smtClean="0"/>
              <a:t>addr</a:t>
            </a:r>
            <a:r>
              <a:rPr lang="en-US" sz="1800" dirty="0" smtClean="0"/>
              <a:t> = class label.</a:t>
            </a:r>
          </a:p>
          <a:p>
            <a:pPr marL="0" indent="0">
              <a:buNone/>
            </a:pPr>
            <a:r>
              <a:rPr lang="en-US" sz="1800" dirty="0" smtClean="0"/>
              <a:t>Update the contents of this node.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Increment the associative index of the node only if it is a “b” type node and not a “d” type node.</a:t>
            </a:r>
          </a:p>
          <a:p>
            <a:pPr marL="0" indent="0">
              <a:buNone/>
            </a:pPr>
            <a:r>
              <a:rPr lang="en-US" sz="1800" dirty="0" smtClean="0"/>
              <a:t>This can be identified by looking at the current node count. If the node count is even, it is a “b” node.</a:t>
            </a:r>
          </a:p>
          <a:p>
            <a:pPr marL="0" indent="0">
              <a:buNone/>
            </a:pPr>
            <a:r>
              <a:rPr lang="en-US" sz="1800" dirty="0" smtClean="0"/>
              <a:t>memory[</a:t>
            </a:r>
            <a:r>
              <a:rPr lang="en-US" sz="1800" dirty="0" err="1" smtClean="0"/>
              <a:t>addr</a:t>
            </a:r>
            <a:r>
              <a:rPr lang="en-US" sz="1800" dirty="0" smtClean="0"/>
              <a:t>].mi = memory[</a:t>
            </a:r>
            <a:r>
              <a:rPr lang="en-US" sz="1800" dirty="0" err="1" smtClean="0"/>
              <a:t>addr</a:t>
            </a:r>
            <a:r>
              <a:rPr lang="en-US" sz="1800" dirty="0" smtClean="0"/>
              <a:t>].mi + 1   ; //incrementing associative index</a:t>
            </a:r>
          </a:p>
          <a:p>
            <a:pPr marL="0" indent="0">
              <a:buNone/>
            </a:pPr>
            <a:r>
              <a:rPr lang="en-US" sz="1800" dirty="0" smtClean="0"/>
              <a:t>memory[</a:t>
            </a:r>
            <a:r>
              <a:rPr lang="en-US" sz="1800" dirty="0" err="1" smtClean="0"/>
              <a:t>addr</a:t>
            </a:r>
            <a:r>
              <a:rPr lang="en-US" sz="1800" dirty="0" smtClean="0"/>
              <a:t>].RC array cannot be updated yet, because we don’t know the class label c</a:t>
            </a:r>
            <a:r>
              <a:rPr lang="en-US" sz="1800" baseline="-25000" dirty="0" smtClean="0"/>
              <a:t>y </a:t>
            </a:r>
            <a:r>
              <a:rPr lang="en-US" sz="1800" dirty="0" smtClean="0"/>
              <a:t>for the response node (d).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Look up the memory layer (ML) from algorithm 1 to find the subnetwork of c</a:t>
            </a:r>
            <a:r>
              <a:rPr lang="en-US" sz="1800" baseline="-25000" dirty="0" smtClean="0"/>
              <a:t>x</a:t>
            </a:r>
            <a:r>
              <a:rPr lang="en-US" sz="1800" dirty="0" smtClean="0"/>
              <a:t>. For each node in the subnetwork, extract the </a:t>
            </a:r>
            <a:r>
              <a:rPr lang="en-US" sz="1800" dirty="0" err="1" smtClean="0"/>
              <a:t>Mi</a:t>
            </a:r>
            <a:r>
              <a:rPr lang="en-US" sz="1800" dirty="0" smtClean="0"/>
              <a:t> (number of connections of each node or how many times it was the winner. Also denoted as M</a:t>
            </a:r>
            <a:r>
              <a:rPr lang="en-US" sz="1800" baseline="-25000" dirty="0" smtClean="0"/>
              <a:t>s1</a:t>
            </a:r>
            <a:r>
              <a:rPr lang="en-US" sz="1800" dirty="0" smtClean="0"/>
              <a:t> in algorithm 1). Find the node with the max Mi. Use the weight of this "frequent winner" node (lets call it </a:t>
            </a:r>
            <a:r>
              <a:rPr lang="en-US" sz="1800" b="1" dirty="0" smtClean="0"/>
              <a:t>Wi</a:t>
            </a:r>
            <a:r>
              <a:rPr lang="en-US" sz="1800" dirty="0" smtClean="0"/>
              <a:t>)as the weight of the node b representing the class in the AL.</a:t>
            </a:r>
          </a:p>
          <a:p>
            <a:pPr marL="0" indent="0">
              <a:buNone/>
            </a:pPr>
            <a:r>
              <a:rPr lang="en-US" sz="1800" dirty="0" smtClean="0"/>
              <a:t>memory[</a:t>
            </a:r>
            <a:r>
              <a:rPr lang="en-US" sz="1800" dirty="0" err="1" smtClean="0"/>
              <a:t>addr</a:t>
            </a:r>
            <a:r>
              <a:rPr lang="en-US" sz="1800" dirty="0" smtClean="0"/>
              <a:t>].Wi = </a:t>
            </a:r>
            <a:r>
              <a:rPr lang="en-US" sz="1800" b="1" dirty="0" smtClean="0"/>
              <a:t>Wi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	Store away the class label of b in a temporary storage, so that it can be used to make a connection with node d in </a:t>
            </a:r>
            <a:r>
              <a:rPr lang="en-US" sz="1800" dirty="0" smtClean="0"/>
              <a:t>S5.</a:t>
            </a:r>
          </a:p>
          <a:p>
            <a:pPr marL="0" indent="0">
              <a:buNone/>
            </a:pPr>
            <a:r>
              <a:rPr lang="en-US" sz="1800" dirty="0" err="1" smtClean="0"/>
              <a:t>Eg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r>
              <a:rPr lang="en-US" sz="1800" dirty="0" err="1"/>
              <a:t>Temp_b</a:t>
            </a:r>
            <a:r>
              <a:rPr lang="en-US" sz="1800" dirty="0"/>
              <a:t> = </a:t>
            </a:r>
            <a:r>
              <a:rPr lang="en-US" sz="1800" dirty="0" smtClean="0"/>
              <a:t>4’b1110;  // This </a:t>
            </a:r>
            <a:r>
              <a:rPr lang="en-US" sz="1800" dirty="0" err="1" smtClean="0"/>
              <a:t>temp_b</a:t>
            </a:r>
            <a:r>
              <a:rPr lang="en-US" sz="1800" dirty="0" smtClean="0"/>
              <a:t> gets updated every time we process a “b” type node.</a:t>
            </a:r>
          </a:p>
          <a:p>
            <a:pPr marL="0" indent="0">
              <a:buNone/>
            </a:pPr>
            <a:r>
              <a:rPr lang="en-US" sz="1800" dirty="0" smtClean="0"/>
              <a:t>Or</a:t>
            </a:r>
          </a:p>
          <a:p>
            <a:pPr marL="0" indent="0">
              <a:buNone/>
            </a:pPr>
            <a:r>
              <a:rPr lang="en-US" sz="1800" dirty="0" err="1" smtClean="0"/>
              <a:t>Temp_d</a:t>
            </a:r>
            <a:r>
              <a:rPr lang="en-US" sz="1800" dirty="0" smtClean="0"/>
              <a:t> = 4’b0100; </a:t>
            </a:r>
            <a:r>
              <a:rPr lang="en-US" sz="1800" dirty="0"/>
              <a:t>// This </a:t>
            </a:r>
            <a:r>
              <a:rPr lang="en-US" sz="1800" dirty="0" err="1" smtClean="0"/>
              <a:t>temp_d</a:t>
            </a:r>
            <a:r>
              <a:rPr lang="en-US" sz="1800" dirty="0" smtClean="0"/>
              <a:t> </a:t>
            </a:r>
            <a:r>
              <a:rPr lang="en-US" sz="1800" dirty="0"/>
              <a:t>gets updated every time we process a </a:t>
            </a:r>
            <a:r>
              <a:rPr lang="en-US" sz="1800" dirty="0" smtClean="0"/>
              <a:t>“d” </a:t>
            </a:r>
            <a:r>
              <a:rPr lang="en-US" sz="1800" dirty="0"/>
              <a:t>type node.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8430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1196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Algorithm-2 design</vt:lpstr>
      <vt:lpstr>PowerPoint Presentation</vt:lpstr>
      <vt:lpstr>PowerPoint Presentation</vt:lpstr>
      <vt:lpstr>S0</vt:lpstr>
      <vt:lpstr>S1</vt:lpstr>
      <vt:lpstr>S2</vt:lpstr>
      <vt:lpstr>S2..(continued)</vt:lpstr>
      <vt:lpstr>S3</vt:lpstr>
      <vt:lpstr>S4</vt:lpstr>
      <vt:lpstr>S5</vt:lpstr>
      <vt:lpstr>S6</vt:lpstr>
      <vt:lpstr>S6..(continued)</vt:lpstr>
      <vt:lpstr>Components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Kumar, Manjith</dc:creator>
  <cp:lastModifiedBy>Kumar, Manjith</cp:lastModifiedBy>
  <cp:revision>34</cp:revision>
  <dcterms:created xsi:type="dcterms:W3CDTF">2017-05-12T14:16:38Z</dcterms:created>
  <dcterms:modified xsi:type="dcterms:W3CDTF">2017-05-12T23:38:06Z</dcterms:modified>
</cp:coreProperties>
</file>