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Algorithm 2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Learning </a:t>
            </a:r>
            <a:r>
              <a:rPr lang="en-US" dirty="0">
                <a:solidFill>
                  <a:schemeClr val="tx1"/>
                </a:solidFill>
              </a:rPr>
              <a:t>of the associative layer</a:t>
            </a:r>
          </a:p>
        </p:txBody>
      </p:sp>
    </p:spTree>
    <p:extLst>
      <p:ext uri="{BB962C8B-B14F-4D97-AF65-F5344CB8AC3E}">
        <p14:creationId xmlns:p14="http://schemas.microsoft.com/office/powerpoint/2010/main" val="253843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S5 : increment </a:t>
            </a:r>
            <a:r>
              <a:rPr lang="en-US" dirty="0" smtClean="0"/>
              <a:t>global input </a:t>
            </a:r>
            <a:r>
              <a:rPr lang="en-US" dirty="0"/>
              <a:t>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In this stage, we increment the total input counter. For associative memory, new inputs arrive in pairs (</a:t>
            </a:r>
            <a:r>
              <a:rPr lang="en-US" sz="1800" dirty="0" err="1" smtClean="0"/>
              <a:t>b,d</a:t>
            </a:r>
            <a:r>
              <a:rPr lang="en-US" sz="1800" dirty="0" smtClean="0"/>
              <a:t>) sequentially.</a:t>
            </a:r>
          </a:p>
          <a:p>
            <a:pPr marL="0" indent="0">
              <a:buNone/>
            </a:pPr>
            <a:r>
              <a:rPr lang="en-US" sz="1800" dirty="0" smtClean="0"/>
              <a:t>If the input we just processed was of type “b”, the input counter will now have an odd numbered value. If so, jump to S0 to wait for the paired input “</a:t>
            </a:r>
            <a:r>
              <a:rPr lang="en-US" sz="1800" dirty="0"/>
              <a:t>d”.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If </a:t>
            </a:r>
            <a:r>
              <a:rPr lang="en-US" sz="1800" dirty="0"/>
              <a:t>the input we just processed was</a:t>
            </a:r>
            <a:r>
              <a:rPr lang="en-US" sz="1800" dirty="0" smtClean="0"/>
              <a:t> </a:t>
            </a:r>
            <a:r>
              <a:rPr lang="en-US" sz="1800" dirty="0"/>
              <a:t>of type </a:t>
            </a:r>
            <a:r>
              <a:rPr lang="en-US" sz="1800" dirty="0" smtClean="0"/>
              <a:t>“d”, </a:t>
            </a:r>
            <a:r>
              <a:rPr lang="en-US" sz="1800" dirty="0"/>
              <a:t>the </a:t>
            </a:r>
            <a:r>
              <a:rPr lang="en-US" sz="1800" dirty="0" smtClean="0"/>
              <a:t>input counter </a:t>
            </a:r>
            <a:r>
              <a:rPr lang="en-US" sz="1800" dirty="0"/>
              <a:t>will now have an </a:t>
            </a:r>
            <a:r>
              <a:rPr lang="en-US" sz="1800" dirty="0" smtClean="0"/>
              <a:t>even numbered </a:t>
            </a:r>
            <a:r>
              <a:rPr lang="en-US" sz="1800" dirty="0"/>
              <a:t>value. If so</a:t>
            </a:r>
            <a:r>
              <a:rPr lang="en-US" sz="1800" dirty="0" smtClean="0"/>
              <a:t>, jump to S6, where we make a connection between  b and 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Note</a:t>
            </a:r>
            <a:r>
              <a:rPr lang="en-US" sz="1800" dirty="0" smtClean="0"/>
              <a:t>: even/odd detection is just checking for (bit 0 == 0)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458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S6 : </a:t>
            </a:r>
            <a:r>
              <a:rPr lang="en-US" dirty="0" smtClean="0"/>
              <a:t>Connection </a:t>
            </a:r>
            <a:r>
              <a:rPr lang="en-US" dirty="0"/>
              <a:t>between nodes b and </a:t>
            </a:r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 smtClean="0"/>
              <a:t>We </a:t>
            </a:r>
            <a:r>
              <a:rPr lang="en-US" sz="1800" dirty="0"/>
              <a:t>make the connection between nodes b and d. Use the </a:t>
            </a:r>
            <a:r>
              <a:rPr lang="en-US" sz="1800" dirty="0" smtClean="0"/>
              <a:t>previously </a:t>
            </a:r>
            <a:r>
              <a:rPr lang="en-US" sz="1800" dirty="0"/>
              <a:t>stored temp memory to retrieve class labels of cx and cy corresponding to b and d.</a:t>
            </a:r>
          </a:p>
          <a:p>
            <a:pPr marL="0" indent="0">
              <a:buNone/>
            </a:pPr>
            <a:r>
              <a:rPr lang="en-US" sz="1800" dirty="0"/>
              <a:t>Iterate over all entries in the connection table. See if a pair (</a:t>
            </a:r>
            <a:r>
              <a:rPr lang="en-US" sz="1800" dirty="0" err="1"/>
              <a:t>b,d</a:t>
            </a:r>
            <a:r>
              <a:rPr lang="en-US" sz="1800" dirty="0"/>
              <a:t>) exists. If so,  increment its weight.</a:t>
            </a:r>
          </a:p>
          <a:p>
            <a:pPr marL="0" indent="0">
              <a:buNone/>
            </a:pPr>
            <a:r>
              <a:rPr lang="en-US" sz="1800" b="1" dirty="0"/>
              <a:t>Implementation</a:t>
            </a:r>
            <a:r>
              <a:rPr lang="en-US" sz="1800" dirty="0"/>
              <a:t>: Use a lookup table. Use concatenation of the 4-bit values of c</a:t>
            </a:r>
            <a:r>
              <a:rPr lang="en-US" sz="1800" baseline="-25000" dirty="0"/>
              <a:t>x</a:t>
            </a:r>
            <a:r>
              <a:rPr lang="en-US" sz="1800" dirty="0"/>
              <a:t> and c</a:t>
            </a:r>
            <a:r>
              <a:rPr lang="en-US" sz="1800" baseline="-25000" dirty="0"/>
              <a:t>y</a:t>
            </a:r>
            <a:r>
              <a:rPr lang="en-US" sz="1800" dirty="0"/>
              <a:t> as a 8-bit key to look up the table. If a match is found, increment the weight corresponding to </a:t>
            </a:r>
            <a:r>
              <a:rPr lang="en-US" sz="1800" dirty="0" smtClean="0"/>
              <a:t>that </a:t>
            </a:r>
            <a:r>
              <a:rPr lang="en-US" sz="1800" dirty="0"/>
              <a:t>8-bit key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Eg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r>
              <a:rPr lang="en-US" sz="1800" dirty="0" err="1" smtClean="0"/>
              <a:t>Temp_b</a:t>
            </a:r>
            <a:r>
              <a:rPr lang="en-US" sz="1800" dirty="0" smtClean="0"/>
              <a:t> = 4’b1110</a:t>
            </a:r>
          </a:p>
          <a:p>
            <a:pPr marL="0" indent="0">
              <a:buNone/>
            </a:pPr>
            <a:r>
              <a:rPr lang="en-US" sz="1800" dirty="0" err="1" smtClean="0"/>
              <a:t>Temp_d</a:t>
            </a:r>
            <a:r>
              <a:rPr lang="en-US" sz="1800" dirty="0" smtClean="0"/>
              <a:t> = 4’b0100</a:t>
            </a:r>
          </a:p>
          <a:p>
            <a:pPr marL="0" indent="0">
              <a:buNone/>
            </a:pPr>
            <a:r>
              <a:rPr lang="en-US" sz="1800" dirty="0" smtClean="0"/>
              <a:t>Hence key = 8’b11100100 = decimal 228</a:t>
            </a:r>
          </a:p>
          <a:p>
            <a:pPr marL="0" indent="0">
              <a:buNone/>
            </a:pPr>
            <a:r>
              <a:rPr lang="en-US" sz="1800" dirty="0" err="1" smtClean="0"/>
              <a:t>Connection_table</a:t>
            </a:r>
            <a:r>
              <a:rPr lang="en-US" sz="1800" dirty="0" smtClean="0"/>
              <a:t>[228] = </a:t>
            </a:r>
            <a:r>
              <a:rPr lang="en-US" sz="1800" dirty="0" err="1"/>
              <a:t>Connection_table</a:t>
            </a:r>
            <a:r>
              <a:rPr lang="en-US" sz="1800" dirty="0"/>
              <a:t>[228</a:t>
            </a:r>
            <a:r>
              <a:rPr lang="en-US" sz="1800" dirty="0" smtClean="0"/>
              <a:t>] + 1;</a:t>
            </a:r>
          </a:p>
          <a:p>
            <a:pPr marL="0" indent="0">
              <a:buNone/>
            </a:pPr>
            <a:r>
              <a:rPr lang="en-US" sz="1800" dirty="0" smtClean="0"/>
              <a:t>So a value of 0 indicates that no connection exists. A value &gt; 0 indicates a connection (or “arrow”) between nodes b and d.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1400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S6..(continued)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We now update memory[</a:t>
            </a:r>
            <a:r>
              <a:rPr lang="en-US" sz="1400" dirty="0" err="1" smtClean="0"/>
              <a:t>addr</a:t>
            </a:r>
            <a:r>
              <a:rPr lang="en-US" sz="1400" dirty="0"/>
              <a:t>].</a:t>
            </a:r>
            <a:r>
              <a:rPr lang="en-US" sz="1400" dirty="0" smtClean="0"/>
              <a:t>RC array mentioned in S4.</a:t>
            </a:r>
          </a:p>
          <a:p>
            <a:pPr marL="0" indent="0">
              <a:buNone/>
            </a:pPr>
            <a:r>
              <a:rPr lang="en-US" sz="1400" dirty="0" smtClean="0"/>
              <a:t>This is where a response class is added for each node.</a:t>
            </a:r>
          </a:p>
          <a:p>
            <a:pPr marL="0" indent="0">
              <a:buNone/>
            </a:pPr>
            <a:r>
              <a:rPr lang="en-US" sz="1400" dirty="0" smtClean="0"/>
              <a:t>Since </a:t>
            </a:r>
            <a:r>
              <a:rPr lang="en-US" sz="1400" dirty="0" err="1" smtClean="0"/>
              <a:t>RC</a:t>
            </a:r>
            <a:r>
              <a:rPr lang="en-US" sz="1400" baseline="-25000" dirty="0" err="1" smtClean="0"/>
              <a:t>b</a:t>
            </a:r>
            <a:r>
              <a:rPr lang="en-US" sz="1400" dirty="0" smtClean="0"/>
              <a:t>[</a:t>
            </a:r>
            <a:r>
              <a:rPr lang="en-US" sz="1400" dirty="0" err="1" smtClean="0"/>
              <a:t>m</a:t>
            </a:r>
            <a:r>
              <a:rPr lang="en-US" sz="1400" baseline="-25000" dirty="0" err="1" smtClean="0"/>
              <a:t>b</a:t>
            </a:r>
            <a:r>
              <a:rPr lang="en-US" sz="1400" dirty="0" smtClean="0"/>
              <a:t>] = C</a:t>
            </a:r>
            <a:r>
              <a:rPr lang="en-US" sz="1400" baseline="-25000" dirty="0" smtClean="0"/>
              <a:t>d,</a:t>
            </a:r>
          </a:p>
          <a:p>
            <a:pPr marL="0" indent="0">
              <a:buNone/>
            </a:pPr>
            <a:r>
              <a:rPr lang="en-US" sz="1400" dirty="0"/>
              <a:t>memory[</a:t>
            </a:r>
            <a:r>
              <a:rPr lang="en-US" sz="1400" dirty="0" err="1"/>
              <a:t>addr</a:t>
            </a:r>
            <a:r>
              <a:rPr lang="en-US" sz="1400" dirty="0"/>
              <a:t>].</a:t>
            </a:r>
            <a:r>
              <a:rPr lang="en-US" sz="1400" dirty="0" smtClean="0"/>
              <a:t>RC[</a:t>
            </a:r>
            <a:r>
              <a:rPr lang="en-US" sz="1400" dirty="0" err="1" smtClean="0"/>
              <a:t>m</a:t>
            </a:r>
            <a:r>
              <a:rPr lang="en-US" sz="1400" baseline="-25000" dirty="0" err="1" smtClean="0"/>
              <a:t>b</a:t>
            </a:r>
            <a:r>
              <a:rPr lang="en-US" sz="1400" dirty="0" smtClean="0"/>
              <a:t>] = C</a:t>
            </a:r>
            <a:r>
              <a:rPr lang="en-US" sz="1400" baseline="-25000" dirty="0" smtClean="0"/>
              <a:t>d</a:t>
            </a:r>
          </a:p>
          <a:p>
            <a:pPr marL="0" indent="0">
              <a:buNone/>
            </a:pPr>
            <a:r>
              <a:rPr lang="en-US" sz="1400" dirty="0" smtClean="0"/>
              <a:t>Where </a:t>
            </a:r>
            <a:r>
              <a:rPr lang="en-US" sz="1400" dirty="0" err="1" smtClean="0"/>
              <a:t>addr</a:t>
            </a:r>
            <a:r>
              <a:rPr lang="en-US" sz="1400" dirty="0" smtClean="0"/>
              <a:t> = class label C</a:t>
            </a:r>
            <a:r>
              <a:rPr lang="en-US" sz="1400" baseline="-25000" dirty="0" smtClean="0"/>
              <a:t>b</a:t>
            </a:r>
            <a:endParaRPr lang="en-US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338492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implemented in Memristor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N-bit Adder </a:t>
            </a:r>
          </a:p>
          <a:p>
            <a:r>
              <a:rPr lang="en-US" dirty="0" smtClean="0"/>
              <a:t>Equality Comparator</a:t>
            </a:r>
            <a:endParaRPr lang="en-US" dirty="0"/>
          </a:p>
          <a:p>
            <a:r>
              <a:rPr lang="en-US" dirty="0" smtClean="0"/>
              <a:t>And Gate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7659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lowchart: Process 99"/>
          <p:cNvSpPr/>
          <p:nvPr/>
        </p:nvSpPr>
        <p:spPr>
          <a:xfrm>
            <a:off x="5696712" y="2185555"/>
            <a:ext cx="2646407" cy="3145397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306" y="345686"/>
            <a:ext cx="5520312" cy="670560"/>
          </a:xfrm>
        </p:spPr>
        <p:txBody>
          <a:bodyPr/>
          <a:lstStyle/>
          <a:p>
            <a:pPr algn="ctr"/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1912" y="2075688"/>
            <a:ext cx="4937082" cy="22219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5528" y="1536192"/>
            <a:ext cx="445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Associative Layer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89868" y="2161556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Node </a:t>
            </a:r>
            <a:r>
              <a:rPr lang="en-US" dirty="0" err="1" smtClean="0"/>
              <a:t>Cx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59152" y="2530888"/>
            <a:ext cx="2606040" cy="1593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5488" y="2200243"/>
            <a:ext cx="188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Global Counter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95528" y="2569575"/>
            <a:ext cx="667512" cy="92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03984" y="2786920"/>
            <a:ext cx="26060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Ci - Class </a:t>
            </a:r>
            <a:r>
              <a:rPr lang="en-US" sz="1400" dirty="0"/>
              <a:t>name of node </a:t>
            </a:r>
            <a:endParaRPr lang="en-US" sz="1400" dirty="0" smtClean="0"/>
          </a:p>
          <a:p>
            <a:r>
              <a:rPr lang="en-US" sz="1400" dirty="0"/>
              <a:t>M</a:t>
            </a:r>
            <a:r>
              <a:rPr lang="en-US" sz="1400" dirty="0" smtClean="0"/>
              <a:t>i - Associative </a:t>
            </a:r>
            <a:r>
              <a:rPr lang="en-US" sz="1400" dirty="0"/>
              <a:t>index of node </a:t>
            </a:r>
            <a:endParaRPr lang="en-US" sz="1400" dirty="0" smtClean="0"/>
          </a:p>
          <a:p>
            <a:r>
              <a:rPr lang="en-US" sz="1400" dirty="0" smtClean="0"/>
              <a:t>Wi - Weight </a:t>
            </a:r>
            <a:r>
              <a:rPr lang="en-US" sz="1400" dirty="0"/>
              <a:t>of </a:t>
            </a:r>
            <a:r>
              <a:rPr lang="en-US" sz="1400" dirty="0" smtClean="0"/>
              <a:t>node</a:t>
            </a:r>
          </a:p>
          <a:p>
            <a:r>
              <a:rPr lang="en-US" sz="1400" dirty="0" err="1" smtClean="0"/>
              <a:t>RCi</a:t>
            </a:r>
            <a:r>
              <a:rPr lang="en-US" sz="1400" dirty="0" smtClean="0"/>
              <a:t>- Response </a:t>
            </a:r>
            <a:r>
              <a:rPr lang="en-US" sz="1400" dirty="0"/>
              <a:t>classes of </a:t>
            </a:r>
            <a:r>
              <a:rPr lang="en-US" sz="1400" dirty="0" smtClean="0"/>
              <a:t>node</a:t>
            </a:r>
            <a:endParaRPr lang="en-US" sz="1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38328" y="3013059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1846" y="2986974"/>
            <a:ext cx="1252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Cb/Cd</a:t>
            </a:r>
            <a:endParaRPr lang="en-US" sz="1200" dirty="0"/>
          </a:p>
        </p:txBody>
      </p:sp>
      <p:sp>
        <p:nvSpPr>
          <p:cNvPr id="24" name="Trapezoid 23"/>
          <p:cNvSpPr/>
          <p:nvPr/>
        </p:nvSpPr>
        <p:spPr>
          <a:xfrm rot="10800000">
            <a:off x="7562088" y="1280160"/>
            <a:ext cx="2697480" cy="694944"/>
          </a:xfrm>
          <a:prstGeom prst="trapezoi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843926" y="1328774"/>
            <a:ext cx="2255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Comparator for valid bit for given </a:t>
            </a:r>
            <a:r>
              <a:rPr lang="en-US" sz="1400" dirty="0" err="1" smtClean="0"/>
              <a:t>Cx</a:t>
            </a:r>
            <a:r>
              <a:rPr lang="en-US" sz="1400" dirty="0" smtClean="0"/>
              <a:t> address</a:t>
            </a:r>
            <a:endParaRPr lang="en-US" sz="14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900416" y="944880"/>
            <a:ext cx="9144" cy="3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324344" y="652343"/>
            <a:ext cx="1467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Cx</a:t>
            </a:r>
            <a:r>
              <a:rPr lang="en-US" sz="1400" dirty="0" smtClean="0"/>
              <a:t> from ML</a:t>
            </a:r>
            <a:endParaRPr lang="en-US" sz="14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2690453" y="4297680"/>
            <a:ext cx="0" cy="1168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90453" y="5478108"/>
            <a:ext cx="8529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1219688" y="652344"/>
            <a:ext cx="0" cy="481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74002" y="627888"/>
            <a:ext cx="19456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274002" y="627888"/>
            <a:ext cx="0" cy="65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274002" y="698362"/>
            <a:ext cx="2432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Cx</a:t>
            </a:r>
            <a:r>
              <a:rPr lang="en-US" sz="1200" dirty="0" smtClean="0"/>
              <a:t> from associative layer</a:t>
            </a:r>
            <a:endParaRPr lang="en-US" sz="1200" dirty="0"/>
          </a:p>
        </p:txBody>
      </p:sp>
      <p:sp>
        <p:nvSpPr>
          <p:cNvPr id="48" name="Trapezoid 47"/>
          <p:cNvSpPr/>
          <p:nvPr/>
        </p:nvSpPr>
        <p:spPr>
          <a:xfrm rot="5400000">
            <a:off x="8088591" y="2814853"/>
            <a:ext cx="1406729" cy="469467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Mux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8791955" y="1975105"/>
            <a:ext cx="1" cy="42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695456" y="2530888"/>
            <a:ext cx="861766" cy="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Process 54"/>
          <p:cNvSpPr/>
          <p:nvPr/>
        </p:nvSpPr>
        <p:spPr>
          <a:xfrm>
            <a:off x="6180600" y="2305220"/>
            <a:ext cx="1514856" cy="841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Update Node</a:t>
            </a:r>
          </a:p>
          <a:p>
            <a:pPr algn="ctr"/>
            <a:r>
              <a:rPr lang="en-US" dirty="0" smtClean="0"/>
              <a:t>Mi = mi + 1</a:t>
            </a:r>
            <a:endParaRPr lang="en-US" dirty="0"/>
          </a:p>
        </p:txBody>
      </p:sp>
      <p:sp>
        <p:nvSpPr>
          <p:cNvPr id="56" name="Flowchart: Process 55"/>
          <p:cNvSpPr/>
          <p:nvPr/>
        </p:nvSpPr>
        <p:spPr>
          <a:xfrm>
            <a:off x="6371108" y="3724519"/>
            <a:ext cx="1472819" cy="14599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Addr</a:t>
            </a:r>
            <a:r>
              <a:rPr lang="en-US" sz="1200" dirty="0" smtClean="0"/>
              <a:t> = </a:t>
            </a:r>
            <a:r>
              <a:rPr lang="en-US" sz="1200" dirty="0" err="1" smtClean="0"/>
              <a:t>Cx</a:t>
            </a:r>
            <a:endParaRPr lang="en-US" sz="1200" dirty="0" smtClean="0"/>
          </a:p>
          <a:p>
            <a:pPr algn="ctr"/>
            <a:r>
              <a:rPr lang="en-US" sz="1200" dirty="0" smtClean="0"/>
              <a:t>Mem[</a:t>
            </a:r>
            <a:r>
              <a:rPr lang="en-US" sz="1200" dirty="0" err="1" smtClean="0"/>
              <a:t>addr</a:t>
            </a:r>
            <a:r>
              <a:rPr lang="en-US" sz="1200" dirty="0" smtClean="0"/>
              <a:t>].valid=1</a:t>
            </a:r>
          </a:p>
          <a:p>
            <a:pPr algn="ctr"/>
            <a:r>
              <a:rPr lang="en-US" sz="1200" dirty="0" smtClean="0"/>
              <a:t>Mi = 0</a:t>
            </a:r>
          </a:p>
          <a:p>
            <a:pPr algn="ctr"/>
            <a:r>
              <a:rPr lang="en-US" sz="1200" dirty="0" err="1" smtClean="0"/>
              <a:t>Wt</a:t>
            </a:r>
            <a:r>
              <a:rPr lang="en-US" sz="1200" dirty="0" smtClean="0"/>
              <a:t> = </a:t>
            </a:r>
            <a:r>
              <a:rPr lang="en-US" sz="1200" dirty="0" err="1" smtClean="0"/>
              <a:t>node_value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6508764" y="3819865"/>
            <a:ext cx="1298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Add </a:t>
            </a:r>
            <a:r>
              <a:rPr lang="en-US" sz="1000" b="1" dirty="0" smtClean="0"/>
              <a:t>New node</a:t>
            </a:r>
            <a:endParaRPr lang="en-US" sz="1000" b="1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7843927" y="4454515"/>
            <a:ext cx="2850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8138160" y="3493119"/>
            <a:ext cx="0" cy="961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8129016" y="3493119"/>
            <a:ext cx="428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9026689" y="3049587"/>
            <a:ext cx="1463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0490154" y="3063320"/>
            <a:ext cx="0" cy="233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3707003" y="5394960"/>
            <a:ext cx="67831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3707003" y="4297680"/>
            <a:ext cx="0" cy="109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935781"/>
              </p:ext>
            </p:extLst>
          </p:nvPr>
        </p:nvGraphicFramePr>
        <p:xfrm>
          <a:off x="720853" y="4969594"/>
          <a:ext cx="1534160" cy="99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080"/>
                <a:gridCol w="76708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CbCd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 smtClean="0"/>
                        <a:t>Wt</a:t>
                      </a:r>
                      <a:endParaRPr 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C0C1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C0C2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2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566928" y="4663440"/>
            <a:ext cx="1956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Connection table</a:t>
            </a:r>
            <a:endParaRPr lang="en-US" sz="14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1129284" y="3493119"/>
            <a:ext cx="0" cy="1170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779007" y="1913549"/>
            <a:ext cx="2308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Ram Memory</a:t>
            </a:r>
            <a:endParaRPr lang="en-US" sz="1400" b="1" dirty="0"/>
          </a:p>
        </p:txBody>
      </p:sp>
      <p:sp>
        <p:nvSpPr>
          <p:cNvPr id="121" name="Rectangle 120"/>
          <p:cNvSpPr/>
          <p:nvPr/>
        </p:nvSpPr>
        <p:spPr>
          <a:xfrm>
            <a:off x="2838597" y="5670986"/>
            <a:ext cx="1706245" cy="84937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 Bit adder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Flowchart: Process 126"/>
          <p:cNvSpPr/>
          <p:nvPr/>
        </p:nvSpPr>
        <p:spPr>
          <a:xfrm>
            <a:off x="5696712" y="5642867"/>
            <a:ext cx="1865376" cy="840229"/>
          </a:xfrm>
          <a:prstGeom prst="flowChart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Comparator for connection table WT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9" name="Straight Connector 128"/>
          <p:cNvCxnSpPr>
            <a:stCxn id="55" idx="1"/>
          </p:cNvCxnSpPr>
          <p:nvPr/>
        </p:nvCxnSpPr>
        <p:spPr>
          <a:xfrm flipH="1">
            <a:off x="5413248" y="2725844"/>
            <a:ext cx="767352" cy="0"/>
          </a:xfrm>
          <a:prstGeom prst="line">
            <a:avLst/>
          </a:prstGeom>
          <a:ln w="28575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5440680" y="2786920"/>
            <a:ext cx="0" cy="3001232"/>
          </a:xfrm>
          <a:prstGeom prst="line">
            <a:avLst/>
          </a:prstGeom>
          <a:ln w="28575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4544842" y="5806440"/>
            <a:ext cx="868406" cy="0"/>
          </a:xfrm>
          <a:prstGeom prst="line">
            <a:avLst/>
          </a:prstGeom>
          <a:ln w="28575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1842306" y="5962734"/>
            <a:ext cx="0" cy="337482"/>
          </a:xfrm>
          <a:prstGeom prst="line">
            <a:avLst/>
          </a:prstGeom>
          <a:ln w="28575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1842306" y="6327648"/>
            <a:ext cx="996291" cy="0"/>
          </a:xfrm>
          <a:prstGeom prst="line">
            <a:avLst/>
          </a:prstGeom>
          <a:ln w="28575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216152" y="6062981"/>
            <a:ext cx="0" cy="630427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1207008" y="6693408"/>
            <a:ext cx="5301756" cy="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6508764" y="6483096"/>
            <a:ext cx="0" cy="210312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729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3041"/>
            <a:ext cx="8596668" cy="4578322"/>
          </a:xfrm>
        </p:spPr>
        <p:txBody>
          <a:bodyPr/>
          <a:lstStyle/>
          <a:p>
            <a:r>
              <a:rPr lang="en-US" dirty="0" smtClean="0"/>
              <a:t>Hiral Barot - </a:t>
            </a:r>
            <a:r>
              <a:rPr lang="en-US" dirty="0"/>
              <a:t>Designed FSM </a:t>
            </a:r>
            <a:r>
              <a:rPr lang="en-US" dirty="0" smtClean="0"/>
              <a:t>logic </a:t>
            </a:r>
            <a:r>
              <a:rPr lang="en-US" dirty="0"/>
              <a:t>and integrated Ram memory and connection table for node data update , test bench to simulate and check the state transitions after </a:t>
            </a:r>
            <a:r>
              <a:rPr lang="en-US" dirty="0" smtClean="0"/>
              <a:t>integration of </a:t>
            </a:r>
            <a:r>
              <a:rPr lang="en-US" dirty="0"/>
              <a:t>memory and connection table for each node.</a:t>
            </a:r>
            <a:endParaRPr lang="en-US" dirty="0" smtClean="0"/>
          </a:p>
          <a:p>
            <a:r>
              <a:rPr lang="en-US" dirty="0" err="1" smtClean="0"/>
              <a:t>Jyothi</a:t>
            </a:r>
            <a:r>
              <a:rPr lang="en-US" dirty="0"/>
              <a:t> – </a:t>
            </a:r>
            <a:r>
              <a:rPr lang="en-US" dirty="0" err="1"/>
              <a:t>Struct</a:t>
            </a:r>
            <a:r>
              <a:rPr lang="en-US" dirty="0"/>
              <a:t> definition in System Verilog and help with FSM </a:t>
            </a:r>
            <a:r>
              <a:rPr lang="en-US" dirty="0" smtClean="0"/>
              <a:t>logic, need to integrate memristive modules in place of combinational logic</a:t>
            </a:r>
          </a:p>
          <a:p>
            <a:r>
              <a:rPr lang="en-US" dirty="0"/>
              <a:t>Michael – D</a:t>
            </a:r>
            <a:r>
              <a:rPr lang="en-US" dirty="0" smtClean="0"/>
              <a:t>esigned Ram </a:t>
            </a:r>
            <a:r>
              <a:rPr lang="en-US" dirty="0"/>
              <a:t>memory and connection table</a:t>
            </a:r>
            <a:endParaRPr lang="en-US" dirty="0" smtClean="0"/>
          </a:p>
          <a:p>
            <a:r>
              <a:rPr lang="en-US" dirty="0" smtClean="0"/>
              <a:t>Hai dang </a:t>
            </a:r>
            <a:r>
              <a:rPr lang="en-US" dirty="0"/>
              <a:t>- 4 bit greater </a:t>
            </a:r>
            <a:r>
              <a:rPr lang="en-US" dirty="0" smtClean="0"/>
              <a:t>than comparator pending</a:t>
            </a:r>
          </a:p>
          <a:p>
            <a:r>
              <a:rPr lang="en-US" dirty="0" err="1" smtClean="0"/>
              <a:t>Manjith</a:t>
            </a:r>
            <a:r>
              <a:rPr lang="en-US" dirty="0"/>
              <a:t> </a:t>
            </a:r>
            <a:r>
              <a:rPr lang="en-US" dirty="0" smtClean="0"/>
              <a:t>– Helped to understand the algorithm and FSM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61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>
            <a:off x="3236976" y="1325880"/>
            <a:ext cx="3529584" cy="4114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– key and response vector</a:t>
            </a:r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3657600" y="2221992"/>
            <a:ext cx="2889504" cy="457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Layer Training</a:t>
            </a:r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3236976" y="3108960"/>
            <a:ext cx="3657600" cy="4754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Associative layer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7" idx="2"/>
          </p:cNvCxnSpPr>
          <p:nvPr/>
        </p:nvCxnSpPr>
        <p:spPr>
          <a:xfrm>
            <a:off x="5001768" y="1737360"/>
            <a:ext cx="0" cy="48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998720" y="2639568"/>
            <a:ext cx="0" cy="48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75668" y="2818653"/>
            <a:ext cx="2569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Class Name</a:t>
            </a:r>
            <a:endParaRPr lang="en-US" sz="1100" dirty="0"/>
          </a:p>
        </p:txBody>
      </p:sp>
      <p:sp>
        <p:nvSpPr>
          <p:cNvPr id="25" name="Flowchart: Process 24"/>
          <p:cNvSpPr/>
          <p:nvPr/>
        </p:nvSpPr>
        <p:spPr>
          <a:xfrm>
            <a:off x="1554480" y="4191508"/>
            <a:ext cx="2606040" cy="5529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 node with arrow head</a:t>
            </a:r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5852160" y="4169664"/>
            <a:ext cx="3163824" cy="5748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new node to associative layer represent new class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048000" y="3697224"/>
            <a:ext cx="0" cy="48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315200" y="3675888"/>
            <a:ext cx="0" cy="48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048000" y="3685032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975668" y="3567445"/>
            <a:ext cx="0" cy="129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28800" y="369722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434072" y="3697224"/>
            <a:ext cx="121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38" name="Flowchart: Process 37"/>
          <p:cNvSpPr/>
          <p:nvPr/>
        </p:nvSpPr>
        <p:spPr>
          <a:xfrm>
            <a:off x="5925312" y="5349240"/>
            <a:ext cx="3026664" cy="8046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</a:t>
            </a:r>
            <a:r>
              <a:rPr lang="en-US" dirty="0"/>
              <a:t>an arrow edge between the key class and response class</a:t>
            </a:r>
          </a:p>
        </p:txBody>
      </p:sp>
      <p:cxnSp>
        <p:nvCxnSpPr>
          <p:cNvPr id="39" name="Straight Arrow Connector 38"/>
          <p:cNvCxnSpPr>
            <a:stCxn id="26" idx="2"/>
            <a:endCxn id="38" idx="0"/>
          </p:cNvCxnSpPr>
          <p:nvPr/>
        </p:nvCxnSpPr>
        <p:spPr>
          <a:xfrm>
            <a:off x="7434072" y="4744470"/>
            <a:ext cx="4572" cy="604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6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Machine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273040" y="1351026"/>
            <a:ext cx="1700784" cy="713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S0</a:t>
            </a:r>
          </a:p>
          <a:p>
            <a:pPr algn="ctr"/>
            <a:r>
              <a:rPr lang="en-US" sz="1400" b="1" dirty="0" smtClean="0"/>
              <a:t>Idle State</a:t>
            </a:r>
            <a:endParaRPr lang="en-US" sz="1400" b="1" dirty="0"/>
          </a:p>
        </p:txBody>
      </p:sp>
      <p:sp>
        <p:nvSpPr>
          <p:cNvPr id="5" name="Oval 4"/>
          <p:cNvSpPr/>
          <p:nvPr/>
        </p:nvSpPr>
        <p:spPr>
          <a:xfrm>
            <a:off x="2700528" y="4901184"/>
            <a:ext cx="1883664" cy="713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S4</a:t>
            </a:r>
          </a:p>
          <a:p>
            <a:pPr algn="ctr"/>
            <a:r>
              <a:rPr lang="en-US" sz="1400" dirty="0" smtClean="0"/>
              <a:t>Update existing node</a:t>
            </a:r>
            <a:endParaRPr lang="en-US" sz="1400" dirty="0"/>
          </a:p>
        </p:txBody>
      </p:sp>
      <p:sp>
        <p:nvSpPr>
          <p:cNvPr id="6" name="Oval 5"/>
          <p:cNvSpPr/>
          <p:nvPr/>
        </p:nvSpPr>
        <p:spPr>
          <a:xfrm>
            <a:off x="1758696" y="3380232"/>
            <a:ext cx="1883664" cy="713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S5</a:t>
            </a:r>
          </a:p>
          <a:p>
            <a:pPr algn="ctr"/>
            <a:r>
              <a:rPr lang="en-US" sz="1200" dirty="0"/>
              <a:t>increment </a:t>
            </a:r>
            <a:r>
              <a:rPr lang="en-US" sz="1200" dirty="0" smtClean="0"/>
              <a:t>total </a:t>
            </a:r>
            <a:r>
              <a:rPr lang="en-US" sz="1200" dirty="0"/>
              <a:t>input counter</a:t>
            </a:r>
          </a:p>
        </p:txBody>
      </p:sp>
      <p:sp>
        <p:nvSpPr>
          <p:cNvPr id="7" name="Oval 6"/>
          <p:cNvSpPr/>
          <p:nvPr/>
        </p:nvSpPr>
        <p:spPr>
          <a:xfrm>
            <a:off x="7156704" y="2541651"/>
            <a:ext cx="1883664" cy="713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S1</a:t>
            </a:r>
            <a:endParaRPr lang="en-US" sz="1200" dirty="0"/>
          </a:p>
          <a:p>
            <a:pPr algn="ctr"/>
            <a:r>
              <a:rPr lang="en-US" sz="1200" dirty="0" smtClean="0"/>
              <a:t>Memory training layer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6973824" y="3886581"/>
            <a:ext cx="1883664" cy="713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S2</a:t>
            </a:r>
            <a:endParaRPr lang="en-US" sz="1200" dirty="0"/>
          </a:p>
          <a:p>
            <a:pPr algn="ctr"/>
            <a:r>
              <a:rPr lang="en-US" sz="1200" dirty="0"/>
              <a:t>Check if class label cx exists </a:t>
            </a:r>
          </a:p>
        </p:txBody>
      </p:sp>
      <p:sp>
        <p:nvSpPr>
          <p:cNvPr id="9" name="Oval 8"/>
          <p:cNvSpPr/>
          <p:nvPr/>
        </p:nvSpPr>
        <p:spPr>
          <a:xfrm>
            <a:off x="5399532" y="5307584"/>
            <a:ext cx="1883664" cy="713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S3</a:t>
            </a:r>
          </a:p>
          <a:p>
            <a:pPr algn="ctr"/>
            <a:r>
              <a:rPr lang="en-US" sz="1400" dirty="0" smtClean="0"/>
              <a:t>Add new node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endCxn id="7" idx="0"/>
          </p:cNvCxnSpPr>
          <p:nvPr/>
        </p:nvCxnSpPr>
        <p:spPr>
          <a:xfrm>
            <a:off x="6973824" y="1799717"/>
            <a:ext cx="1124712" cy="741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098536" y="3282696"/>
            <a:ext cx="0" cy="576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7"/>
          </p:cNvCxnSpPr>
          <p:nvPr/>
        </p:nvCxnSpPr>
        <p:spPr>
          <a:xfrm flipH="1">
            <a:off x="7007340" y="4594035"/>
            <a:ext cx="908316" cy="817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</p:cNvCxnSpPr>
          <p:nvPr/>
        </p:nvCxnSpPr>
        <p:spPr>
          <a:xfrm flipH="1" flipV="1">
            <a:off x="3520440" y="3886582"/>
            <a:ext cx="2820924" cy="1421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</p:cNvCxnSpPr>
          <p:nvPr/>
        </p:nvCxnSpPr>
        <p:spPr>
          <a:xfrm flipH="1" flipV="1">
            <a:off x="3121152" y="4026408"/>
            <a:ext cx="521208" cy="874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648712" y="2537968"/>
            <a:ext cx="472440" cy="842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884932" y="1891792"/>
            <a:ext cx="1883664" cy="713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S6</a:t>
            </a:r>
          </a:p>
          <a:p>
            <a:pPr algn="ctr"/>
            <a:r>
              <a:rPr lang="en-US" sz="1200" dirty="0"/>
              <a:t>connection between nodes b and d</a:t>
            </a:r>
          </a:p>
        </p:txBody>
      </p:sp>
      <p:cxnSp>
        <p:nvCxnSpPr>
          <p:cNvPr id="44" name="Straight Arrow Connector 43"/>
          <p:cNvCxnSpPr>
            <a:endCxn id="4" idx="2"/>
          </p:cNvCxnSpPr>
          <p:nvPr/>
        </p:nvCxnSpPr>
        <p:spPr>
          <a:xfrm flipV="1">
            <a:off x="3758184" y="1707642"/>
            <a:ext cx="1514856" cy="184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8" idx="2"/>
          </p:cNvCxnSpPr>
          <p:nvPr/>
        </p:nvCxnSpPr>
        <p:spPr>
          <a:xfrm flipH="1">
            <a:off x="4197096" y="4243197"/>
            <a:ext cx="2776728" cy="710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" idx="6"/>
            <a:endCxn id="4" idx="4"/>
          </p:cNvCxnSpPr>
          <p:nvPr/>
        </p:nvCxnSpPr>
        <p:spPr>
          <a:xfrm flipV="1">
            <a:off x="3642360" y="2064258"/>
            <a:ext cx="2481072" cy="1672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389888" y="6096"/>
            <a:ext cx="0" cy="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4" idx="0"/>
          </p:cNvCxnSpPr>
          <p:nvPr/>
        </p:nvCxnSpPr>
        <p:spPr>
          <a:xfrm>
            <a:off x="6044184" y="848043"/>
            <a:ext cx="79248" cy="502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083808" y="848043"/>
            <a:ext cx="155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 vector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8098536" y="3454880"/>
            <a:ext cx="1725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ML_training_done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516368" y="4862179"/>
            <a:ext cx="1051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77" name="TextBox 76"/>
          <p:cNvSpPr txBox="1"/>
          <p:nvPr/>
        </p:nvSpPr>
        <p:spPr>
          <a:xfrm>
            <a:off x="6083808" y="4109339"/>
            <a:ext cx="905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5399532" y="4976753"/>
            <a:ext cx="1216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Done</a:t>
            </a:r>
            <a:endParaRPr 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4702302" y="2898267"/>
            <a:ext cx="145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odd </a:t>
            </a:r>
            <a:r>
              <a:rPr lang="en-US" sz="1200" dirty="0" smtClean="0"/>
              <a:t>value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2064258" y="2605024"/>
            <a:ext cx="145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Even value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4760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S0: Idle state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Idle </a:t>
            </a:r>
            <a:r>
              <a:rPr lang="en-US" sz="1800" dirty="0" smtClean="0"/>
              <a:t>state : The </a:t>
            </a:r>
            <a:r>
              <a:rPr lang="en-US" sz="1800" dirty="0" smtClean="0"/>
              <a:t>FSM waits for each new input to arrive. When input arrives, transition to S1.</a:t>
            </a:r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Note: </a:t>
            </a:r>
            <a:r>
              <a:rPr lang="en-US" sz="1800" dirty="0" smtClean="0"/>
              <a:t>For </a:t>
            </a:r>
            <a:r>
              <a:rPr lang="en-US" sz="1800" dirty="0"/>
              <a:t>associative memory, new inputs arrive in pairs (</a:t>
            </a:r>
            <a:r>
              <a:rPr lang="en-US" sz="1800" dirty="0" err="1"/>
              <a:t>b,d</a:t>
            </a:r>
            <a:r>
              <a:rPr lang="en-US" sz="1800" dirty="0"/>
              <a:t>) sequentially</a:t>
            </a:r>
            <a:r>
              <a:rPr lang="en-US" sz="1800" dirty="0" smtClean="0"/>
              <a:t>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We need </a:t>
            </a:r>
            <a:r>
              <a:rPr lang="en-US" sz="1800" dirty="0" smtClean="0"/>
              <a:t>a global input counter accessible from all states to keep track of the number of inputs we have processed.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 smtClean="0"/>
              <a:t>even/odd values of this counter distinguish between b/d type nodes.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118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S1: </a:t>
            </a:r>
            <a:r>
              <a:rPr lang="en-US" dirty="0" smtClean="0"/>
              <a:t>Use </a:t>
            </a:r>
            <a:r>
              <a:rPr lang="en-US" dirty="0"/>
              <a:t>algorithm 1 to train the memory layer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This is the state where we use algorithm 1 to train the memory layer (ML).</a:t>
            </a:r>
          </a:p>
          <a:p>
            <a:pPr marL="0" indent="0">
              <a:buNone/>
            </a:pPr>
            <a:r>
              <a:rPr lang="en-US" sz="1800" dirty="0" smtClean="0"/>
              <a:t>Controller issues a signal to read the image pattern x from memory.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When </a:t>
            </a:r>
            <a:r>
              <a:rPr lang="en-US" sz="1800" dirty="0" smtClean="0"/>
              <a:t>the ML finishes training as per algorithm1 (i.e. the correct class for x is identified and a node identified within the class to represent x, weights adjusted etc.), it raises a “ML_training_done" indication.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This </a:t>
            </a:r>
            <a:r>
              <a:rPr lang="en-US" sz="1800" dirty="0" smtClean="0"/>
              <a:t>triggers the transition to S2.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Note</a:t>
            </a:r>
            <a:r>
              <a:rPr lang="en-US" sz="1800" dirty="0" smtClean="0"/>
              <a:t>: S1 will </a:t>
            </a:r>
            <a:r>
              <a:rPr lang="en-US" sz="1800" dirty="0" smtClean="0"/>
              <a:t>have </a:t>
            </a:r>
            <a:r>
              <a:rPr lang="en-US" sz="1800" dirty="0" smtClean="0"/>
              <a:t>to fork off to another state machine to finish algorithm 1.</a:t>
            </a:r>
          </a:p>
        </p:txBody>
      </p:sp>
    </p:spTree>
    <p:extLst>
      <p:ext uri="{BB962C8B-B14F-4D97-AF65-F5344CB8AC3E}">
        <p14:creationId xmlns:p14="http://schemas.microsoft.com/office/powerpoint/2010/main" val="41712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13" y="525034"/>
            <a:ext cx="10515600" cy="666422"/>
          </a:xfrm>
        </p:spPr>
        <p:txBody>
          <a:bodyPr>
            <a:normAutofit/>
          </a:bodyPr>
          <a:lstStyle/>
          <a:p>
            <a:r>
              <a:rPr lang="en-US" sz="2400" dirty="0"/>
              <a:t>S2: </a:t>
            </a:r>
            <a:r>
              <a:rPr lang="en-US" sz="2400" dirty="0" err="1" smtClean="0"/>
              <a:t>Cx</a:t>
            </a:r>
            <a:r>
              <a:rPr lang="en-US" sz="2400" dirty="0" smtClean="0"/>
              <a:t> </a:t>
            </a:r>
            <a:r>
              <a:rPr lang="en-US" sz="2400" dirty="0"/>
              <a:t>exists in the list of classes in the associative layer (AL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913" y="1293962"/>
            <a:ext cx="11120887" cy="4883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Check if class label cx exists in the list of classes in the associative layer (AL). Each class is represented by a single node in the AL.</a:t>
            </a:r>
          </a:p>
          <a:p>
            <a:pPr marL="0" indent="0">
              <a:buNone/>
            </a:pPr>
            <a:r>
              <a:rPr lang="en-US" sz="1800" dirty="0" smtClean="0"/>
              <a:t>If no node b exists in this list with a class label cx, then enter S3 and insert a new node b.</a:t>
            </a:r>
          </a:p>
          <a:p>
            <a:pPr marL="0" indent="0">
              <a:buNone/>
            </a:pPr>
            <a:r>
              <a:rPr lang="en-US" sz="1800" b="1" dirty="0" smtClean="0"/>
              <a:t>Implementation</a:t>
            </a:r>
            <a:r>
              <a:rPr lang="en-US" sz="1800" dirty="0" smtClean="0"/>
              <a:t>: Use a memory. Suppose, we expect a maximum of 10 classes. Use a 4 bit address as your class label. The content of this address should be a data structure </a:t>
            </a:r>
            <a:r>
              <a:rPr lang="en-US" sz="1800" dirty="0" smtClean="0"/>
              <a:t>which </a:t>
            </a:r>
            <a:r>
              <a:rPr lang="en-US" sz="1800" dirty="0" smtClean="0"/>
              <a:t>has a valid bit, indicating that the class exists in the AL. Add additional bits to the data structure to represent all the needed information. </a:t>
            </a:r>
          </a:p>
          <a:p>
            <a:pPr marL="0" indent="0">
              <a:buNone/>
            </a:pPr>
            <a:r>
              <a:rPr lang="en-US" sz="1800" dirty="0" smtClean="0"/>
              <a:t>Additional bits needed: Refer to Table 3 in the paper. Use only the first 4 elements of the table. </a:t>
            </a:r>
            <a:r>
              <a:rPr lang="en-US" sz="1800" dirty="0" err="1" smtClean="0"/>
              <a:t>RCi</a:t>
            </a:r>
            <a:r>
              <a:rPr lang="en-US" sz="1800" dirty="0" smtClean="0"/>
              <a:t> will be an array, because there can be multiple response classes for each class.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243641"/>
            <a:ext cx="5464172" cy="183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S2..(continued)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When a new class label is presented, we check the memory with the class label as address. Check if the valid bit for the data at this address == 1. Else, we need to add a new node. So, transition to S3.</a:t>
            </a:r>
          </a:p>
          <a:p>
            <a:pPr marL="0" indent="0">
              <a:buNone/>
            </a:pPr>
            <a:r>
              <a:rPr lang="en-US" sz="1800" dirty="0" smtClean="0"/>
              <a:t>If node exists in the AL, transition to state S4.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Eg</a:t>
            </a:r>
            <a:r>
              <a:rPr lang="en-US" sz="1800" dirty="0" smtClean="0"/>
              <a:t>:  </a:t>
            </a:r>
            <a:r>
              <a:rPr lang="en-US" sz="1800" dirty="0" err="1" smtClean="0"/>
              <a:t>addr</a:t>
            </a:r>
            <a:r>
              <a:rPr lang="en-US" sz="1800" dirty="0" smtClean="0"/>
              <a:t> = </a:t>
            </a:r>
            <a:r>
              <a:rPr lang="en-US" sz="1800" dirty="0" err="1" smtClean="0"/>
              <a:t>C</a:t>
            </a:r>
            <a:r>
              <a:rPr lang="en-US" sz="1800" baseline="-25000" dirty="0" err="1" smtClean="0"/>
              <a:t>x</a:t>
            </a:r>
            <a:endParaRPr lang="en-US" sz="1800" baseline="-25000" dirty="0" smtClean="0"/>
          </a:p>
          <a:p>
            <a:pPr marL="0" indent="0">
              <a:buNone/>
            </a:pPr>
            <a:r>
              <a:rPr lang="en-US" sz="1800" dirty="0" smtClean="0"/>
              <a:t>     if (memory[</a:t>
            </a:r>
            <a:r>
              <a:rPr lang="en-US" sz="1800" dirty="0" err="1" smtClean="0"/>
              <a:t>addr</a:t>
            </a:r>
            <a:r>
              <a:rPr lang="en-US" sz="1800" dirty="0"/>
              <a:t>].valid == </a:t>
            </a:r>
            <a:r>
              <a:rPr lang="en-US" sz="1800" dirty="0" smtClean="0"/>
              <a:t>1)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next_state</a:t>
            </a:r>
            <a:r>
              <a:rPr lang="en-US" sz="1800" dirty="0" smtClean="0"/>
              <a:t> = S4; //update an existing </a:t>
            </a:r>
            <a:r>
              <a:rPr lang="en-US" sz="1800" dirty="0" smtClean="0"/>
              <a:t>node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else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next_state</a:t>
            </a:r>
            <a:r>
              <a:rPr lang="en-US" sz="1800" dirty="0" smtClean="0"/>
              <a:t> = S3;  // add a new node                                             </a:t>
            </a:r>
          </a:p>
          <a:p>
            <a:pPr marL="0" indent="0">
              <a:buNone/>
            </a:pPr>
            <a:r>
              <a:rPr lang="en-US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0479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S3: Insert a new node into </a:t>
            </a:r>
            <a:r>
              <a:rPr lang="en-US" dirty="0" smtClean="0"/>
              <a:t>associative memory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Insert a new node into the memory described in S2.</a:t>
            </a:r>
          </a:p>
          <a:p>
            <a:pPr marL="0" indent="0">
              <a:buNone/>
            </a:pPr>
            <a:r>
              <a:rPr lang="en-US" sz="1800" dirty="0" smtClean="0"/>
              <a:t>Use the class label as your address and the node </a:t>
            </a:r>
            <a:r>
              <a:rPr lang="en-US" sz="1800" dirty="0" err="1" smtClean="0"/>
              <a:t>struct</a:t>
            </a:r>
            <a:r>
              <a:rPr lang="en-US" sz="1800" dirty="0" smtClean="0"/>
              <a:t> as the data for this address.</a:t>
            </a:r>
          </a:p>
          <a:p>
            <a:pPr marL="0" indent="0">
              <a:buNone/>
            </a:pPr>
            <a:r>
              <a:rPr lang="en-US" sz="1800" dirty="0" smtClean="0"/>
              <a:t>When done, transition to S5 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Addr</a:t>
            </a:r>
            <a:r>
              <a:rPr lang="en-US" sz="1800" dirty="0" smtClean="0"/>
              <a:t> = </a:t>
            </a:r>
            <a:r>
              <a:rPr lang="en-US" sz="1800" dirty="0" err="1" smtClean="0"/>
              <a:t>C</a:t>
            </a:r>
            <a:r>
              <a:rPr lang="en-US" sz="1800" baseline="-25000" dirty="0" err="1" smtClean="0"/>
              <a:t>x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memory[</a:t>
            </a:r>
            <a:r>
              <a:rPr lang="en-US" sz="1800" dirty="0" err="1"/>
              <a:t>addr</a:t>
            </a:r>
            <a:r>
              <a:rPr lang="en-US" sz="1800" dirty="0"/>
              <a:t>].valid </a:t>
            </a:r>
            <a:r>
              <a:rPr lang="en-US" sz="1800" dirty="0" smtClean="0"/>
              <a:t>= 1;</a:t>
            </a:r>
          </a:p>
          <a:p>
            <a:pPr marL="0" indent="0">
              <a:buNone/>
            </a:pPr>
            <a:r>
              <a:rPr lang="en-US" sz="1800" dirty="0"/>
              <a:t>memory[</a:t>
            </a:r>
            <a:r>
              <a:rPr lang="en-US" sz="1800" dirty="0" err="1"/>
              <a:t>addr</a:t>
            </a:r>
            <a:r>
              <a:rPr lang="en-US" sz="1800" dirty="0" smtClean="0"/>
              <a:t>].mi = 0;                             // Associative index </a:t>
            </a:r>
            <a:r>
              <a:rPr lang="en-US" sz="1800" dirty="0" err="1" smtClean="0"/>
              <a:t>m</a:t>
            </a:r>
            <a:r>
              <a:rPr lang="en-US" sz="1800" baseline="-25000" dirty="0" err="1" smtClean="0"/>
              <a:t>b</a:t>
            </a:r>
            <a:r>
              <a:rPr lang="en-US" sz="1800" baseline="-25000" dirty="0" smtClean="0"/>
              <a:t> </a:t>
            </a:r>
            <a:r>
              <a:rPr lang="en-US" sz="1800" dirty="0" smtClean="0"/>
              <a:t>(or m</a:t>
            </a:r>
            <a:r>
              <a:rPr lang="en-US" sz="1800" baseline="-25000" dirty="0" smtClean="0"/>
              <a:t>d</a:t>
            </a:r>
            <a:r>
              <a:rPr lang="en-US" sz="1800" dirty="0" smtClean="0"/>
              <a:t>) = 0.</a:t>
            </a:r>
            <a:endParaRPr lang="en-US" sz="1800" baseline="-25000" dirty="0" smtClean="0"/>
          </a:p>
          <a:p>
            <a:pPr marL="0" indent="0">
              <a:buNone/>
            </a:pPr>
            <a:r>
              <a:rPr lang="en-US" sz="1800" dirty="0"/>
              <a:t>memory[</a:t>
            </a:r>
            <a:r>
              <a:rPr lang="en-US" sz="1800" dirty="0" err="1"/>
              <a:t>addr</a:t>
            </a:r>
            <a:r>
              <a:rPr lang="en-US" sz="1800" dirty="0" smtClean="0"/>
              <a:t>].weight </a:t>
            </a:r>
            <a:r>
              <a:rPr lang="en-US" sz="1800" dirty="0"/>
              <a:t>= </a:t>
            </a:r>
            <a:r>
              <a:rPr lang="en-US" sz="1800" dirty="0" err="1" smtClean="0"/>
              <a:t>node_value</a:t>
            </a:r>
            <a:r>
              <a:rPr lang="en-US" sz="1800" dirty="0" smtClean="0"/>
              <a:t> ; 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4011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77732" cy="790815"/>
          </a:xfrm>
        </p:spPr>
        <p:txBody>
          <a:bodyPr/>
          <a:lstStyle/>
          <a:p>
            <a:r>
              <a:rPr lang="en-US" dirty="0"/>
              <a:t>S4: Update the contents of </a:t>
            </a:r>
            <a:r>
              <a:rPr lang="en-US" dirty="0" smtClean="0"/>
              <a:t>node in 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551" y="1414732"/>
            <a:ext cx="11043249" cy="529661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 smtClean="0"/>
              <a:t>Node exists in memory. i.e. memory[</a:t>
            </a:r>
            <a:r>
              <a:rPr lang="en-US" sz="1800" dirty="0" err="1" smtClean="0"/>
              <a:t>addr</a:t>
            </a:r>
            <a:r>
              <a:rPr lang="en-US" sz="1800" dirty="0" smtClean="0"/>
              <a:t>].valid == 1, where </a:t>
            </a:r>
            <a:r>
              <a:rPr lang="en-US" sz="1800" dirty="0" err="1" smtClean="0"/>
              <a:t>addr</a:t>
            </a:r>
            <a:r>
              <a:rPr lang="en-US" sz="1800" dirty="0" smtClean="0"/>
              <a:t> = class label.</a:t>
            </a:r>
          </a:p>
          <a:p>
            <a:pPr marL="0" indent="0">
              <a:buNone/>
            </a:pPr>
            <a:r>
              <a:rPr lang="en-US" sz="1800" dirty="0" smtClean="0"/>
              <a:t>Update the contents of this node.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Increment the associative index of the node only if it is a “b” type node and not a “d” type node.</a:t>
            </a:r>
          </a:p>
          <a:p>
            <a:pPr marL="0" indent="0">
              <a:buNone/>
            </a:pPr>
            <a:r>
              <a:rPr lang="en-US" sz="1800" dirty="0" smtClean="0"/>
              <a:t>This can be identified by looking at the current node count. If the node count is even, it is a “b” node.</a:t>
            </a:r>
          </a:p>
          <a:p>
            <a:pPr marL="0" indent="0">
              <a:buNone/>
            </a:pPr>
            <a:r>
              <a:rPr lang="en-US" sz="1800" dirty="0" smtClean="0"/>
              <a:t>memory[</a:t>
            </a:r>
            <a:r>
              <a:rPr lang="en-US" sz="1800" dirty="0" err="1" smtClean="0"/>
              <a:t>addr</a:t>
            </a:r>
            <a:r>
              <a:rPr lang="en-US" sz="1800" dirty="0" smtClean="0"/>
              <a:t>].mi = memory[</a:t>
            </a:r>
            <a:r>
              <a:rPr lang="en-US" sz="1800" dirty="0" err="1" smtClean="0"/>
              <a:t>addr</a:t>
            </a:r>
            <a:r>
              <a:rPr lang="en-US" sz="1800" dirty="0" smtClean="0"/>
              <a:t>].mi + 1   ; //incrementing associative index</a:t>
            </a:r>
          </a:p>
          <a:p>
            <a:pPr marL="0" indent="0">
              <a:buNone/>
            </a:pPr>
            <a:r>
              <a:rPr lang="en-US" sz="1800" dirty="0" smtClean="0"/>
              <a:t>memory[</a:t>
            </a:r>
            <a:r>
              <a:rPr lang="en-US" sz="1800" dirty="0" err="1" smtClean="0"/>
              <a:t>addr</a:t>
            </a:r>
            <a:r>
              <a:rPr lang="en-US" sz="1800" dirty="0" smtClean="0"/>
              <a:t>].RC array cannot be updated yet, because we don’t know the class label c</a:t>
            </a:r>
            <a:r>
              <a:rPr lang="en-US" sz="1800" baseline="-25000" dirty="0" smtClean="0"/>
              <a:t>y </a:t>
            </a:r>
            <a:r>
              <a:rPr lang="en-US" sz="1800" dirty="0" smtClean="0"/>
              <a:t>for the response node (d).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Look up the memory layer (ML) from algorithm 1 to find the subnetwork of c</a:t>
            </a:r>
            <a:r>
              <a:rPr lang="en-US" sz="1800" baseline="-25000" dirty="0" smtClean="0"/>
              <a:t>x</a:t>
            </a:r>
            <a:r>
              <a:rPr lang="en-US" sz="1800" dirty="0" smtClean="0"/>
              <a:t>. For each node in the subnetwork, extract the Mi (number of connections of each node or how many times it was the winner. Also denoted as M</a:t>
            </a:r>
            <a:r>
              <a:rPr lang="en-US" sz="1800" baseline="-25000" dirty="0" smtClean="0"/>
              <a:t>s1</a:t>
            </a:r>
            <a:r>
              <a:rPr lang="en-US" sz="1800" dirty="0" smtClean="0"/>
              <a:t> in algorithm 1). Find the node with the max Mi. Use the weight of this "frequent winner" node (lets call it </a:t>
            </a:r>
            <a:r>
              <a:rPr lang="en-US" sz="1800" b="1" dirty="0" smtClean="0"/>
              <a:t>Wi</a:t>
            </a:r>
            <a:r>
              <a:rPr lang="en-US" sz="1800" dirty="0" smtClean="0"/>
              <a:t>)as the weight of the node b representing the class in the AL.</a:t>
            </a:r>
          </a:p>
          <a:p>
            <a:pPr marL="0" indent="0">
              <a:buNone/>
            </a:pPr>
            <a:r>
              <a:rPr lang="en-US" sz="1800" dirty="0" smtClean="0"/>
              <a:t>memory[</a:t>
            </a:r>
            <a:r>
              <a:rPr lang="en-US" sz="1800" dirty="0" err="1" smtClean="0"/>
              <a:t>addr</a:t>
            </a:r>
            <a:r>
              <a:rPr lang="en-US" sz="1800" dirty="0" smtClean="0"/>
              <a:t>].Wi = </a:t>
            </a:r>
            <a:r>
              <a:rPr lang="en-US" sz="1800" b="1" dirty="0" smtClean="0"/>
              <a:t>Wi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	Store away the class label of b in a temporary storage, so that it can be used to make a connection with node d in </a:t>
            </a:r>
            <a:r>
              <a:rPr lang="en-US" sz="1800" dirty="0" smtClean="0"/>
              <a:t>S5.</a:t>
            </a:r>
          </a:p>
          <a:p>
            <a:pPr marL="0" indent="0">
              <a:buNone/>
            </a:pPr>
            <a:r>
              <a:rPr lang="en-US" sz="1800" dirty="0" err="1" smtClean="0"/>
              <a:t>Eg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r>
              <a:rPr lang="en-US" sz="1800" dirty="0" err="1"/>
              <a:t>Temp_b</a:t>
            </a:r>
            <a:r>
              <a:rPr lang="en-US" sz="1800" dirty="0"/>
              <a:t> = </a:t>
            </a:r>
            <a:r>
              <a:rPr lang="en-US" sz="1800" dirty="0" smtClean="0"/>
              <a:t>4’b1110;  // This </a:t>
            </a:r>
            <a:r>
              <a:rPr lang="en-US" sz="1800" dirty="0" err="1" smtClean="0"/>
              <a:t>temp_b</a:t>
            </a:r>
            <a:r>
              <a:rPr lang="en-US" sz="1800" dirty="0" smtClean="0"/>
              <a:t> gets updated every time we process a “b” type node.</a:t>
            </a:r>
          </a:p>
          <a:p>
            <a:pPr marL="0" indent="0">
              <a:buNone/>
            </a:pPr>
            <a:r>
              <a:rPr lang="en-US" sz="1800" dirty="0" smtClean="0"/>
              <a:t>Or</a:t>
            </a:r>
          </a:p>
          <a:p>
            <a:pPr marL="0" indent="0">
              <a:buNone/>
            </a:pPr>
            <a:r>
              <a:rPr lang="en-US" sz="1800" dirty="0" err="1" smtClean="0"/>
              <a:t>Temp_d</a:t>
            </a:r>
            <a:r>
              <a:rPr lang="en-US" sz="1800" dirty="0" smtClean="0"/>
              <a:t> = 4’b0100; </a:t>
            </a:r>
            <a:r>
              <a:rPr lang="en-US" sz="1800" dirty="0"/>
              <a:t>// This </a:t>
            </a:r>
            <a:r>
              <a:rPr lang="en-US" sz="1800" dirty="0" err="1" smtClean="0"/>
              <a:t>temp_d</a:t>
            </a:r>
            <a:r>
              <a:rPr lang="en-US" sz="1800" dirty="0" smtClean="0"/>
              <a:t> </a:t>
            </a:r>
            <a:r>
              <a:rPr lang="en-US" sz="1800" dirty="0"/>
              <a:t>gets updated every time we process a </a:t>
            </a:r>
            <a:r>
              <a:rPr lang="en-US" sz="1800" dirty="0" smtClean="0"/>
              <a:t>“d” </a:t>
            </a:r>
            <a:r>
              <a:rPr lang="en-US" sz="1800" dirty="0"/>
              <a:t>type node.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3353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275</TotalTime>
  <Words>1336</Words>
  <Application>Microsoft Office PowerPoint</Application>
  <PresentationFormat>Widescreen</PresentationFormat>
  <Paragraphs>154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Algorithm 2</vt:lpstr>
      <vt:lpstr>Flow Chart</vt:lpstr>
      <vt:lpstr>Finite State Machine</vt:lpstr>
      <vt:lpstr>S0: Idle state </vt:lpstr>
      <vt:lpstr>S1: Use algorithm 1 to train the memory layer </vt:lpstr>
      <vt:lpstr>S2: Cx exists in the list of classes in the associative layer (AL)</vt:lpstr>
      <vt:lpstr>S2..(continued)</vt:lpstr>
      <vt:lpstr>S3: Insert a new node into associative memory </vt:lpstr>
      <vt:lpstr>S4: Update the contents of node in AL</vt:lpstr>
      <vt:lpstr>S5 : increment global input counter</vt:lpstr>
      <vt:lpstr>S6 : Connection between nodes b and d</vt:lpstr>
      <vt:lpstr>S6..(continued)</vt:lpstr>
      <vt:lpstr>Modules implemented in Memristor</vt:lpstr>
      <vt:lpstr>Architecture</vt:lpstr>
      <vt:lpstr>Contribution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2</dc:title>
  <dc:creator>Barot, Hiral</dc:creator>
  <cp:lastModifiedBy>Barot, Hiral</cp:lastModifiedBy>
  <cp:revision>68</cp:revision>
  <dcterms:created xsi:type="dcterms:W3CDTF">2017-05-31T18:39:07Z</dcterms:created>
  <dcterms:modified xsi:type="dcterms:W3CDTF">2017-05-31T23:14:45Z</dcterms:modified>
</cp:coreProperties>
</file>