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sldIdLst>
    <p:sldId id="285" r:id="rId2"/>
    <p:sldId id="286" r:id="rId3"/>
    <p:sldId id="580" r:id="rId4"/>
    <p:sldId id="301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95" r:id="rId13"/>
    <p:sldId id="596" r:id="rId14"/>
    <p:sldId id="589" r:id="rId15"/>
    <p:sldId id="588" r:id="rId16"/>
    <p:sldId id="599" r:id="rId17"/>
    <p:sldId id="600" r:id="rId18"/>
    <p:sldId id="601" r:id="rId19"/>
    <p:sldId id="602" r:id="rId20"/>
    <p:sldId id="604" r:id="rId21"/>
    <p:sldId id="610" r:id="rId22"/>
    <p:sldId id="605" r:id="rId23"/>
    <p:sldId id="606" r:id="rId24"/>
    <p:sldId id="607" r:id="rId25"/>
    <p:sldId id="608" r:id="rId26"/>
    <p:sldId id="609" r:id="rId27"/>
    <p:sldId id="590" r:id="rId28"/>
    <p:sldId id="591" r:id="rId29"/>
    <p:sldId id="592" r:id="rId30"/>
    <p:sldId id="593" r:id="rId31"/>
    <p:sldId id="611" r:id="rId32"/>
    <p:sldId id="612" r:id="rId33"/>
    <p:sldId id="339" r:id="rId34"/>
    <p:sldId id="324" r:id="rId35"/>
    <p:sldId id="312" r:id="rId36"/>
    <p:sldId id="325" r:id="rId37"/>
    <p:sldId id="330" r:id="rId38"/>
    <p:sldId id="326" r:id="rId39"/>
    <p:sldId id="332" r:id="rId40"/>
    <p:sldId id="335" r:id="rId41"/>
    <p:sldId id="333" r:id="rId42"/>
    <p:sldId id="334" r:id="rId43"/>
    <p:sldId id="377" r:id="rId44"/>
    <p:sldId id="331" r:id="rId45"/>
    <p:sldId id="327" r:id="rId46"/>
    <p:sldId id="329" r:id="rId47"/>
    <p:sldId id="328" r:id="rId48"/>
    <p:sldId id="336" r:id="rId49"/>
    <p:sldId id="379" r:id="rId50"/>
    <p:sldId id="342" r:id="rId51"/>
    <p:sldId id="343" r:id="rId52"/>
    <p:sldId id="344" r:id="rId53"/>
    <p:sldId id="349" r:id="rId54"/>
    <p:sldId id="352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80" r:id="rId67"/>
    <p:sldId id="30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0000"/>
    <a:srgbClr val="FFFF00"/>
    <a:srgbClr val="CC33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1" autoAdjust="0"/>
    <p:restoredTop sz="97312" autoAdjust="0"/>
  </p:normalViewPr>
  <p:slideViewPr>
    <p:cSldViewPr>
      <p:cViewPr>
        <p:scale>
          <a:sx n="79" d="100"/>
          <a:sy n="79" d="100"/>
        </p:scale>
        <p:origin x="-120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9:02:33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10880,'-51'8'4032,"29"-8"-3136,1-5-320,17 13-385,4 3-3838,9 0-1505,7 5 2560,6 0 1312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9:02:33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10880,'-51'8'4032,"29"-8"-3136,1-5-320,17 13-385,4 3-3838,9 0-1505,7 5 2560,6 0 1312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9:02:33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10880,'-51'8'4032,"29"-8"-3136,1-5-320,17 13-385,4 3-3838,9 0-1505,7 5 2560,6 0 1312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9:02:33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10880,'-51'8'4032,"29"-8"-3136,1-5-320,17 13-385,4 3-3838,9 0-1505,7 5 2560,6 0 1312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04T09:02:33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1 10880,'-51'8'4032,"29"-8"-3136,1-5-320,17 13-385,4 3-3838,9 0-1505,7 5 2560,6 0 1312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F7893-6F5F-4BAF-906A-D771E908D1EC}" type="datetimeFigureOut">
              <a:rPr lang="en-IN" smtClean="0"/>
              <a:pPr/>
              <a:t>02-03-2021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ED471-9D7B-4627-9819-B4D420ADB4A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xmlns="" id="{89D3B301-1333-4CF5-96DF-5DBF9B649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xmlns="" id="{56DCF279-2206-4BC2-A057-0E70CE4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Header Placeholder 3">
            <a:extLst>
              <a:ext uri="{FF2B5EF4-FFF2-40B4-BE49-F238E27FC236}">
                <a16:creationId xmlns:a16="http://schemas.microsoft.com/office/drawing/2014/main" xmlns="" id="{7DDD7492-0AED-46A3-A1DF-9BEE7CED32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Times New Roman" panose="02020603050405020304" pitchFamily="18" charset="0"/>
              </a:rPr>
              <a:t>St. Francis Institute Of Technology</a:t>
            </a:r>
          </a:p>
        </p:txBody>
      </p:sp>
      <p:sp>
        <p:nvSpPr>
          <p:cNvPr id="5125" name="Footer Placeholder 4">
            <a:extLst>
              <a:ext uri="{FF2B5EF4-FFF2-40B4-BE49-F238E27FC236}">
                <a16:creationId xmlns:a16="http://schemas.microsoft.com/office/drawing/2014/main" xmlns="" id="{07B318E9-F4E3-4B55-915A-93A575C14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5126" name="Slide Number Placeholder 5">
            <a:extLst>
              <a:ext uri="{FF2B5EF4-FFF2-40B4-BE49-F238E27FC236}">
                <a16:creationId xmlns:a16="http://schemas.microsoft.com/office/drawing/2014/main" xmlns="" id="{4FE11521-5EF1-4EFA-BACF-17533313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3086251-9B8B-4800-944D-B4B154BA3E53}" type="slidenum">
              <a:rPr lang="en-IN" altLang="en-US" smtClean="0">
                <a:latin typeface="Times New Roman" panose="02020603050405020304" pitchFamily="18" charset="0"/>
              </a:rPr>
              <a:pPr/>
              <a:t>1</a:t>
            </a:fld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xmlns="" id="{95EAEE78-3203-4C1F-9542-FDEBA5BEC5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xmlns="" id="{882A90FE-089C-48EF-88FE-77BC472F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Header Placeholder 3">
            <a:extLst>
              <a:ext uri="{FF2B5EF4-FFF2-40B4-BE49-F238E27FC236}">
                <a16:creationId xmlns:a16="http://schemas.microsoft.com/office/drawing/2014/main" xmlns="" id="{9A56C88B-E5B1-458B-B098-34DFC1F1C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Times New Roman" panose="02020603050405020304" pitchFamily="18" charset="0"/>
              </a:rPr>
              <a:t>St. Francis Institute Of Technology</a:t>
            </a: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xmlns="" id="{E45075F9-6989-4E06-A7AC-A35A6C538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7174" name="Slide Number Placeholder 5">
            <a:extLst>
              <a:ext uri="{FF2B5EF4-FFF2-40B4-BE49-F238E27FC236}">
                <a16:creationId xmlns:a16="http://schemas.microsoft.com/office/drawing/2014/main" xmlns="" id="{C3CE8C0F-8FBD-4B20-9D03-3BD8073DD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9FB9E51-FE78-4753-B5D9-FA4F4ED1BF5F}" type="slidenum">
              <a:rPr lang="en-IN" altLang="en-US" smtClean="0">
                <a:latin typeface="Times New Roman" panose="02020603050405020304" pitchFamily="18" charset="0"/>
              </a:rPr>
              <a:pPr/>
              <a:t>2</a:t>
            </a:fld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xmlns="" id="{68D9F293-74EC-40D9-AC27-CBF2E9AC9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xmlns="" id="{9F0BAB3F-E742-42D1-ACE2-F1717524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220" name="Header Placeholder 3">
            <a:extLst>
              <a:ext uri="{FF2B5EF4-FFF2-40B4-BE49-F238E27FC236}">
                <a16:creationId xmlns:a16="http://schemas.microsoft.com/office/drawing/2014/main" xmlns="" id="{D573A4B9-D17C-4357-AF87-7F25FFEE2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Times New Roman" panose="02020603050405020304" pitchFamily="18" charset="0"/>
              </a:rPr>
              <a:t>St. Francis Institute Of Technology</a:t>
            </a:r>
          </a:p>
        </p:txBody>
      </p:sp>
      <p:sp>
        <p:nvSpPr>
          <p:cNvPr id="9221" name="Footer Placeholder 4">
            <a:extLst>
              <a:ext uri="{FF2B5EF4-FFF2-40B4-BE49-F238E27FC236}">
                <a16:creationId xmlns:a16="http://schemas.microsoft.com/office/drawing/2014/main" xmlns="" id="{7D200606-38B4-409D-80EE-A92B28A8B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9222" name="Slide Number Placeholder 5">
            <a:extLst>
              <a:ext uri="{FF2B5EF4-FFF2-40B4-BE49-F238E27FC236}">
                <a16:creationId xmlns:a16="http://schemas.microsoft.com/office/drawing/2014/main" xmlns="" id="{780C24D8-1C87-4BD0-8AD2-24C9F4C41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B2EFBC1-5C50-4F60-805A-94E05B0D8CBD}" type="slidenum">
              <a:rPr lang="en-IN" altLang="en-US" smtClean="0">
                <a:latin typeface="Times New Roman" panose="02020603050405020304" pitchFamily="18" charset="0"/>
              </a:rPr>
              <a:pPr/>
              <a:t>3</a:t>
            </a:fld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4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2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6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8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3">
            <a:extLst>
              <a:ext uri="{FF2B5EF4-FFF2-40B4-BE49-F238E27FC236}">
                <a16:creationId xmlns:a16="http://schemas.microsoft.com/office/drawing/2014/main" xmlns="" id="{931058BC-B138-47B0-A29B-3EEE3C4E7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3DA48AE8-6324-465A-A10D-8CE2FE80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773238"/>
            <a:ext cx="8496300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 b="1" dirty="0">
              <a:solidFill>
                <a:schemeClr val="tx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 b="1" dirty="0">
              <a:solidFill>
                <a:schemeClr val="tx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 b="1" dirty="0">
              <a:solidFill>
                <a:schemeClr val="tx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chemeClr val="tx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MICROPROCESSOR</a:t>
            </a:r>
            <a:br>
              <a:rPr lang="en-US" altLang="en-US" sz="3200" b="1" dirty="0">
                <a:solidFill>
                  <a:schemeClr val="tx2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US" altLang="en-US" sz="2000" b="1" dirty="0">
                <a:solidFill>
                  <a:schemeClr val="tx2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CSC 405</a:t>
            </a:r>
            <a:endParaRPr lang="en-US" altLang="en-US" sz="3200" b="1" dirty="0">
              <a:solidFill>
                <a:schemeClr val="tx2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549EDDD1-E12B-491F-8DFE-ACD8CC751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4070350"/>
            <a:ext cx="777557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sz="2400" b="1" dirty="0">
                <a:latin typeface="+mn-lt"/>
              </a:rPr>
              <a:t>Subject </a:t>
            </a:r>
            <a:r>
              <a:rPr lang="en-US" sz="2400" b="1" dirty="0" err="1">
                <a:latin typeface="+mn-lt"/>
              </a:rPr>
              <a:t>Incharge</a:t>
            </a:r>
            <a:endParaRPr lang="en-US" sz="2400" b="1" dirty="0">
              <a:latin typeface="+mn-lt"/>
            </a:endParaRPr>
          </a:p>
          <a:p>
            <a:pPr marL="609600" indent="-609600"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sz="2400" dirty="0">
                <a:latin typeface="+mn-lt"/>
              </a:rPr>
              <a:t>Dakshata Panchal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Assistant Professor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email: </a:t>
            </a:r>
            <a:r>
              <a:rPr lang="en-US" sz="2000" u="sng" dirty="0">
                <a:solidFill>
                  <a:srgbClr val="FF0000"/>
                </a:solidFill>
              </a:rPr>
              <a:t>d</a:t>
            </a:r>
            <a:r>
              <a:rPr lang="en-US" sz="2000" u="sng" dirty="0">
                <a:solidFill>
                  <a:srgbClr val="FF0000"/>
                </a:solidFill>
                <a:latin typeface="+mn-lt"/>
              </a:rPr>
              <a:t>akshatapanchal@sfit.ac.in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endParaRPr lang="en-US" sz="2000" dirty="0">
              <a:latin typeface="+mn-lt"/>
            </a:endParaRPr>
          </a:p>
        </p:txBody>
      </p:sp>
      <p:pic>
        <p:nvPicPr>
          <p:cNvPr id="4101" name="Picture 15">
            <a:extLst>
              <a:ext uri="{FF2B5EF4-FFF2-40B4-BE49-F238E27FC236}">
                <a16:creationId xmlns:a16="http://schemas.microsoft.com/office/drawing/2014/main" xmlns="" id="{D3FC1ABA-EC91-4AF9-AA25-925ECEF8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925763"/>
            <a:ext cx="9207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2" name="Group 10">
            <a:extLst>
              <a:ext uri="{FF2B5EF4-FFF2-40B4-BE49-F238E27FC236}">
                <a16:creationId xmlns:a16="http://schemas.microsoft.com/office/drawing/2014/main" xmlns="" id="{A39B9CD6-F7D3-42DA-85BF-8CB2ECFAC105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4104" name="Date Placeholder 3">
              <a:extLst>
                <a:ext uri="{FF2B5EF4-FFF2-40B4-BE49-F238E27FC236}">
                  <a16:creationId xmlns:a16="http://schemas.microsoft.com/office/drawing/2014/main" xmlns="" id="{FD0E9C64-F954-44DD-A550-7B2C7F683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29" y="6462861"/>
              <a:ext cx="3222625" cy="32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200" dirty="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St. Francis Institute of Technology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200" dirty="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Computer Engineering</a:t>
              </a:r>
            </a:p>
          </p:txBody>
        </p:sp>
        <p:sp>
          <p:nvSpPr>
            <p:cNvPr id="4105" name="Slide Number Placeholder 5">
              <a:extLst>
                <a:ext uri="{FF2B5EF4-FFF2-40B4-BE49-F238E27FC236}">
                  <a16:creationId xmlns:a16="http://schemas.microsoft.com/office/drawing/2014/main" xmlns="" id="{40ACD1E2-8E6E-4678-9C8F-7F20E8572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0457B5C7-E524-4DC3-A088-36E72EE07A91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06" name="Picture 15">
              <a:extLst>
                <a:ext uri="{FF2B5EF4-FFF2-40B4-BE49-F238E27FC236}">
                  <a16:creationId xmlns:a16="http://schemas.microsoft.com/office/drawing/2014/main" xmlns="" id="{0B012628-AC1F-4522-A230-5DB824762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" name="Date Placeholder 3">
              <a:extLst>
                <a:ext uri="{FF2B5EF4-FFF2-40B4-BE49-F238E27FC236}">
                  <a16:creationId xmlns:a16="http://schemas.microsoft.com/office/drawing/2014/main" xmlns="" id="{4A3DCF1F-6A1A-4366-80AD-B869F6D43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2088" y="6453336"/>
              <a:ext cx="2011362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200" dirty="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CSC 405:Microprocessor</a:t>
              </a:r>
            </a:p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IN" altLang="en-US" sz="1200" dirty="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Ms. Dakshata P.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45E8A42-F45C-41DA-A00F-076B4518025E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9" name="Group 9">
              <a:extLst>
                <a:ext uri="{FF2B5EF4-FFF2-40B4-BE49-F238E27FC236}">
                  <a16:creationId xmlns:a16="http://schemas.microsoft.com/office/drawing/2014/main" xmlns="" id="{A5D6B548-25DF-48F2-BD86-3EA3787DF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0D48B4C3-4184-446F-A2FB-39AD4F877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33ECF845-8F6F-4DF7-8348-490B5D3951F0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2. Register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10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49" y="1752600"/>
            <a:ext cx="80364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iri"/>
              </a:rPr>
              <a:t> </a:t>
            </a:r>
            <a:r>
              <a:rPr lang="en-IN" sz="3200" dirty="0">
                <a:latin typeface="Calibiri"/>
              </a:rPr>
              <a:t>In this mode, </a:t>
            </a:r>
            <a:r>
              <a:rPr lang="en-IN" sz="3200" u="sng" dirty="0">
                <a:latin typeface="Calibiri"/>
              </a:rPr>
              <a:t>Data is given by the Register.</a:t>
            </a:r>
          </a:p>
          <a:p>
            <a:r>
              <a:rPr lang="en-IN" sz="3200" dirty="0">
                <a:latin typeface="Calibiri"/>
              </a:rPr>
              <a:t>The operands on which instruction operate are stored in the specified registers</a:t>
            </a:r>
          </a:p>
          <a:p>
            <a:r>
              <a:rPr lang="en-IN" sz="3200" dirty="0">
                <a:latin typeface="Calibiri"/>
              </a:rPr>
              <a:t> For 16-bit operand – AX, BX, CX, DX, SI, DI, SP, BP</a:t>
            </a:r>
          </a:p>
          <a:p>
            <a:r>
              <a:rPr lang="en-IN" sz="3200" dirty="0">
                <a:latin typeface="Calibiri"/>
              </a:rPr>
              <a:t> For 8-bit operand  – AH,AL, BH,BL, CH,CL, DH,DL</a:t>
            </a:r>
          </a:p>
          <a:p>
            <a:r>
              <a:rPr lang="en-IN" sz="3200" dirty="0">
                <a:latin typeface="Calibiri"/>
              </a:rPr>
              <a:t> Example: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                 MOV AX, BX</a:t>
            </a:r>
          </a:p>
          <a:p>
            <a:pPr lvl="1">
              <a:buFont typeface="Arial" panose="020B0604020202020204" pitchFamily="34" charset="0"/>
              <a:buNone/>
            </a:pPr>
            <a:endParaRPr lang="en-US" sz="2800" b="1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38DECFF-8ED8-4325-BF05-E51AD20E0B40}"/>
              </a:ext>
            </a:extLst>
          </p:cNvPr>
          <p:cNvGrpSpPr/>
          <p:nvPr/>
        </p:nvGrpSpPr>
        <p:grpSpPr>
          <a:xfrm>
            <a:off x="1752600" y="5257800"/>
            <a:ext cx="5410200" cy="532746"/>
            <a:chOff x="1676400" y="5639454"/>
            <a:chExt cx="5410200" cy="5327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516C8B2E-784A-42DC-93FD-663BC7AF754C}"/>
                </a:ext>
              </a:extLst>
            </p:cNvPr>
            <p:cNvGrpSpPr/>
            <p:nvPr/>
          </p:nvGrpSpPr>
          <p:grpSpPr>
            <a:xfrm>
              <a:off x="2590800" y="5648980"/>
              <a:ext cx="3581400" cy="523220"/>
              <a:chOff x="3657600" y="5420380"/>
              <a:chExt cx="3581400" cy="523220"/>
            </a:xfrm>
            <a:solidFill>
              <a:srgbClr val="FFFF00"/>
            </a:solidFill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EFC277D9-F906-4D03-927B-1949BF4FA3E1}"/>
                  </a:ext>
                </a:extLst>
              </p:cNvPr>
              <p:cNvSpPr txBox="1"/>
              <p:nvPr/>
            </p:nvSpPr>
            <p:spPr>
              <a:xfrm>
                <a:off x="36576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iri"/>
                  </a:rPr>
                  <a:t>1234</a:t>
                </a:r>
                <a:endParaRPr lang="en-IN" sz="2800" dirty="0">
                  <a:latin typeface="Calibiri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5D892C38-BAD2-41EF-A5E9-AF05D22330CA}"/>
                  </a:ext>
                </a:extLst>
              </p:cNvPr>
              <p:cNvSpPr txBox="1"/>
              <p:nvPr/>
            </p:nvSpPr>
            <p:spPr>
              <a:xfrm>
                <a:off x="60960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dirty="0">
                    <a:latin typeface="Calibiri"/>
                  </a:rPr>
                  <a:t>1234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xmlns="" id="{FEB8E110-F278-4F47-8CCE-D99D2676ABC8}"/>
                  </a:ext>
                </a:extLst>
              </p:cNvPr>
              <p:cNvCxnSpPr>
                <a:stCxn id="23" idx="3"/>
                <a:endCxn id="24" idx="1"/>
              </p:cNvCxnSpPr>
              <p:nvPr/>
            </p:nvCxnSpPr>
            <p:spPr>
              <a:xfrm>
                <a:off x="4800600" y="5681990"/>
                <a:ext cx="12954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DB7E340-198A-4D1F-A47B-2C430ADA1D6B}"/>
                </a:ext>
              </a:extLst>
            </p:cNvPr>
            <p:cNvSpPr txBox="1"/>
            <p:nvPr/>
          </p:nvSpPr>
          <p:spPr>
            <a:xfrm>
              <a:off x="1676400" y="5639454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iri"/>
                </a:rPr>
                <a:t>BX</a:t>
              </a:r>
              <a:endParaRPr lang="en-IN" sz="2800" dirty="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1FB54A0-A6F4-4ED5-8CD9-43935CA3CD64}"/>
                </a:ext>
              </a:extLst>
            </p:cNvPr>
            <p:cNvSpPr txBox="1"/>
            <p:nvPr/>
          </p:nvSpPr>
          <p:spPr>
            <a:xfrm>
              <a:off x="5943600" y="5644217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iri"/>
                </a:rPr>
                <a:t>AX</a:t>
              </a:r>
              <a:endParaRPr lang="en-IN" sz="2800" dirty="0">
                <a:solidFill>
                  <a:schemeClr val="tx1"/>
                </a:solidFill>
                <a:latin typeface="Calibi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xmlns="" id="{B0E71EEC-1FF6-40CF-8F68-0578B1B41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645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3. Direct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11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50" y="17526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>
                <a:latin typeface="Calibiri"/>
              </a:rPr>
              <a:t>In this mode, </a:t>
            </a:r>
            <a:r>
              <a:rPr lang="en-IN" sz="3200" u="sng" dirty="0">
                <a:latin typeface="Calibiri"/>
              </a:rPr>
              <a:t>Address is given in the instruction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Example:	MOV AX, [1050H]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(or)		MOV AX, DATA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By default DS is segment address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let,		DS = 2000h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		EA = 2000*10 + 1050 = 21050</a:t>
            </a:r>
          </a:p>
          <a:p>
            <a:pPr lvl="1">
              <a:buFont typeface="Arial" panose="020B0604020202020204" pitchFamily="34" charset="0"/>
              <a:buNone/>
            </a:pPr>
            <a:endParaRPr lang="en-US" sz="2800" b="1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D0236EAB-4B91-4E1E-AA0A-8AEE4D579BD7}"/>
              </a:ext>
            </a:extLst>
          </p:cNvPr>
          <p:cNvGrpSpPr/>
          <p:nvPr/>
        </p:nvGrpSpPr>
        <p:grpSpPr>
          <a:xfrm>
            <a:off x="1295400" y="5029200"/>
            <a:ext cx="5791200" cy="1055966"/>
            <a:chOff x="1295400" y="5343526"/>
            <a:chExt cx="5791200" cy="105596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75705016-DC89-43C6-8093-49AF23ECEE4A}"/>
                </a:ext>
              </a:extLst>
            </p:cNvPr>
            <p:cNvGrpSpPr/>
            <p:nvPr/>
          </p:nvGrpSpPr>
          <p:grpSpPr>
            <a:xfrm>
              <a:off x="1295400" y="5343526"/>
              <a:ext cx="5791200" cy="1046440"/>
              <a:chOff x="1295400" y="5639454"/>
              <a:chExt cx="5791200" cy="1046440"/>
            </a:xfrm>
            <a:solidFill>
              <a:srgbClr val="FFFF00"/>
            </a:solidFill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04D00F65-D3D0-4436-9813-F0DA16D00BB9}"/>
                  </a:ext>
                </a:extLst>
              </p:cNvPr>
              <p:cNvGrpSpPr/>
              <p:nvPr/>
            </p:nvGrpSpPr>
            <p:grpSpPr>
              <a:xfrm>
                <a:off x="2590800" y="5648980"/>
                <a:ext cx="3581400" cy="1017539"/>
                <a:chOff x="3657600" y="5420380"/>
                <a:chExt cx="3581400" cy="1017539"/>
              </a:xfrm>
              <a:grpFill/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619A23DE-0DBC-477A-913B-56D240EC6FEE}"/>
                    </a:ext>
                  </a:extLst>
                </p:cNvPr>
                <p:cNvSpPr txBox="1"/>
                <p:nvPr/>
              </p:nvSpPr>
              <p:spPr>
                <a:xfrm>
                  <a:off x="3657600" y="5420380"/>
                  <a:ext cx="1143000" cy="5232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Calibiri"/>
                    </a:rPr>
                    <a:t>34</a:t>
                  </a:r>
                  <a:endParaRPr lang="en-IN" sz="2800" dirty="0">
                    <a:latin typeface="Calibiri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xmlns="" id="{7B732233-8F0B-40D3-B27E-5C129B05484F}"/>
                    </a:ext>
                  </a:extLst>
                </p:cNvPr>
                <p:cNvSpPr txBox="1"/>
                <p:nvPr/>
              </p:nvSpPr>
              <p:spPr>
                <a:xfrm>
                  <a:off x="6096000" y="5914699"/>
                  <a:ext cx="1143000" cy="5232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Calibiri"/>
                    </a:rPr>
                    <a:t>1234</a:t>
                  </a:r>
                  <a:endParaRPr lang="en-IN" sz="2800" dirty="0">
                    <a:latin typeface="Calibiri"/>
                  </a:endParaRP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xmlns="" id="{1D6D1F81-3491-43F0-8BA9-A1CF32BDA0AC}"/>
                    </a:ext>
                  </a:extLst>
                </p:cNvPr>
                <p:cNvCxnSpPr/>
                <p:nvPr/>
              </p:nvCxnSpPr>
              <p:spPr>
                <a:xfrm>
                  <a:off x="4800600" y="6176309"/>
                  <a:ext cx="1295400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A06F77E7-B0B4-41DD-882C-80F7D5ACD78B}"/>
                  </a:ext>
                </a:extLst>
              </p:cNvPr>
              <p:cNvSpPr txBox="1"/>
              <p:nvPr/>
            </p:nvSpPr>
            <p:spPr>
              <a:xfrm>
                <a:off x="1295400" y="5639454"/>
                <a:ext cx="12954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Calibiri"/>
                  </a:rPr>
                  <a:t>21050</a:t>
                </a:r>
                <a:endParaRPr lang="en-IN" sz="2800" dirty="0">
                  <a:solidFill>
                    <a:srgbClr val="FF0000"/>
                  </a:solidFill>
                  <a:latin typeface="Calibiri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F5EA6439-8E21-4CFE-B7A1-DD97DFFD798E}"/>
                  </a:ext>
                </a:extLst>
              </p:cNvPr>
              <p:cNvSpPr txBox="1"/>
              <p:nvPr/>
            </p:nvSpPr>
            <p:spPr>
              <a:xfrm>
                <a:off x="5943600" y="6162674"/>
                <a:ext cx="11430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Calibiri"/>
                  </a:rPr>
                  <a:t>AX</a:t>
                </a:r>
                <a:endParaRPr lang="en-IN" sz="2800" dirty="0">
                  <a:solidFill>
                    <a:schemeClr val="tx1"/>
                  </a:solidFill>
                  <a:latin typeface="Calibiri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964AF458-E8E4-431E-B043-7251E17EDF79}"/>
                </a:ext>
              </a:extLst>
            </p:cNvPr>
            <p:cNvSpPr txBox="1"/>
            <p:nvPr/>
          </p:nvSpPr>
          <p:spPr>
            <a:xfrm>
              <a:off x="2590800" y="5876272"/>
              <a:ext cx="1143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iri"/>
                </a:rPr>
                <a:t>12</a:t>
              </a:r>
              <a:endParaRPr lang="en-IN" sz="2800" dirty="0">
                <a:latin typeface="Calibi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6D142B4-9F7F-4529-9E1A-2F50794B5A4D}"/>
                </a:ext>
              </a:extLst>
            </p:cNvPr>
            <p:cNvSpPr txBox="1"/>
            <p:nvPr/>
          </p:nvSpPr>
          <p:spPr>
            <a:xfrm>
              <a:off x="1295400" y="5866746"/>
              <a:ext cx="12954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iri"/>
                </a:rPr>
                <a:t>21051</a:t>
              </a:r>
              <a:endParaRPr lang="en-IN" sz="2800" dirty="0">
                <a:solidFill>
                  <a:schemeClr val="tx1"/>
                </a:solidFill>
                <a:latin typeface="Calibiri"/>
              </a:endParaRPr>
            </a:p>
          </p:txBody>
        </p:sp>
      </p:grpSp>
      <p:sp>
        <p:nvSpPr>
          <p:cNvPr id="36" name="Date Placeholder 3">
            <a:extLst>
              <a:ext uri="{FF2B5EF4-FFF2-40B4-BE49-F238E27FC236}">
                <a16:creationId xmlns:a16="http://schemas.microsoft.com/office/drawing/2014/main" xmlns="" id="{5CBF0CD0-4E27-4D1A-B3FA-96E89D09C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3930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iri"/>
              </a:rPr>
              <a:t>Practice: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12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50" y="1752600"/>
            <a:ext cx="8134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	Assume with in data segment, </a:t>
            </a:r>
          </a:p>
          <a:p>
            <a:pPr marL="857250" lvl="1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Calibiri"/>
              </a:rPr>
              <a:t>Take the data of location 4000 into BL</a:t>
            </a:r>
          </a:p>
          <a:p>
            <a:pPr marL="857250" lvl="1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Calibiri"/>
              </a:rPr>
              <a:t>Take the data of location 5000 into CL</a:t>
            </a:r>
          </a:p>
          <a:p>
            <a:pPr marL="857250" lvl="1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Calibiri"/>
              </a:rPr>
              <a:t>Add Both BL and CL,  so that results comes in BL</a:t>
            </a:r>
          </a:p>
          <a:p>
            <a:pPr marL="857250" lvl="1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Calibiri"/>
              </a:rPr>
              <a:t>Then add number “40” into BL and results in BL</a:t>
            </a:r>
          </a:p>
          <a:p>
            <a:pPr marL="857250" lvl="1" indent="-5143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Calibiri"/>
              </a:rPr>
              <a:t> Finally store the result in location 6000</a:t>
            </a:r>
          </a:p>
          <a:p>
            <a:pPr marL="342900" lvl="1" indent="0">
              <a:buNone/>
            </a:pPr>
            <a:r>
              <a:rPr lang="en-US" sz="2800" dirty="0">
                <a:latin typeface="Calibiri"/>
              </a:rPr>
              <a:t>Write the instruction?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49282E36-87FD-4352-A861-0BEC4A4E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6483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iri"/>
              </a:rPr>
              <a:t>Practice: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13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50" y="1752600"/>
            <a:ext cx="8134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None/>
            </a:pPr>
            <a:r>
              <a:rPr lang="en-US" sz="2800" b="1" u="sng" dirty="0">
                <a:latin typeface="Calibiri"/>
              </a:rPr>
              <a:t>Answer: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    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MOV BL,[4000]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MOV CL,[5000]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ADD BL,CL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ADD BL,40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MOV [6000], BL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062D12C2-0287-4951-BD60-D165867D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2507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3200" b="1" dirty="0">
              <a:solidFill>
                <a:srgbClr val="CC3399"/>
              </a:solidFill>
              <a:latin typeface="Calibiri"/>
            </a:endParaRP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4. Indirect Addressing</a:t>
            </a:r>
            <a:r>
              <a:rPr lang="en-US" sz="3200" dirty="0">
                <a:latin typeface="Calibiri"/>
              </a:rPr>
              <a:t>: 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In this mode, </a:t>
            </a:r>
            <a:r>
              <a:rPr lang="en-US" sz="3200" u="sng" dirty="0">
                <a:latin typeface="Calibiri"/>
              </a:rPr>
              <a:t>Address is given in Register</a:t>
            </a:r>
          </a:p>
          <a:p>
            <a:pPr marL="0" indent="0">
              <a:buNone/>
              <a:defRPr/>
            </a:pPr>
            <a:r>
              <a:rPr lang="en-US" sz="2800" dirty="0">
                <a:latin typeface="Calibiri"/>
              </a:rPr>
              <a:t>Types of Indirect Addressing Mode:-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Register Indirect Addressing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Register Relative Addressing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Base Index Addressing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Base Relative Indexed Addressing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14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956332DB-CCB7-4165-ACCB-BD78BF18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6420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4(a): Register Indirect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15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50" y="17446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iri"/>
              </a:rPr>
              <a:t> Address given by the Register</a:t>
            </a:r>
          </a:p>
          <a:p>
            <a:r>
              <a:rPr lang="en-US" sz="3200" dirty="0">
                <a:latin typeface="Calibiri"/>
              </a:rPr>
              <a:t> Address of the data is present in one of the base or index registers – BX, BP, SI or DI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iri"/>
              </a:rPr>
              <a:t>	Offset is always 16-bits wide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Calibiri"/>
              </a:rPr>
              <a:t>	Data can be 8-bit or 16-bit</a:t>
            </a:r>
          </a:p>
          <a:p>
            <a:pPr marL="0" indent="0">
              <a:buNone/>
            </a:pPr>
            <a:r>
              <a:rPr lang="en-US" sz="3200" dirty="0">
                <a:latin typeface="Calibiri"/>
              </a:rPr>
              <a:t>Example:	MOV AL, [BX]</a:t>
            </a:r>
          </a:p>
          <a:p>
            <a:pPr marL="0" indent="0">
              <a:buNone/>
            </a:pPr>
            <a:r>
              <a:rPr lang="en-US" sz="3200" dirty="0">
                <a:latin typeface="Calibiri"/>
              </a:rPr>
              <a:t>		let BX = 1050 	&amp;	DS = 2000</a:t>
            </a:r>
          </a:p>
          <a:p>
            <a:pPr marL="0" indent="0">
              <a:buNone/>
            </a:pPr>
            <a:r>
              <a:rPr lang="en-US" sz="3200" dirty="0">
                <a:latin typeface="Calibiri"/>
              </a:rPr>
              <a:t>		then	 EA = 2000*10 + 1050 = </a:t>
            </a:r>
            <a:r>
              <a:rPr lang="en-US" sz="3200" b="1" dirty="0">
                <a:solidFill>
                  <a:srgbClr val="FF0000"/>
                </a:solidFill>
                <a:latin typeface="Calibiri"/>
              </a:rPr>
              <a:t>21050</a:t>
            </a:r>
          </a:p>
          <a:p>
            <a:pPr lvl="1">
              <a:buFont typeface="Arial" panose="020B0604020202020204" pitchFamily="34" charset="0"/>
              <a:buNone/>
            </a:pPr>
            <a:endParaRPr lang="en-US" sz="2800" b="1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A41291A-F239-445D-9D61-45B4AF545E6C}"/>
              </a:ext>
            </a:extLst>
          </p:cNvPr>
          <p:cNvGrpSpPr/>
          <p:nvPr/>
        </p:nvGrpSpPr>
        <p:grpSpPr>
          <a:xfrm>
            <a:off x="1752600" y="5181600"/>
            <a:ext cx="5638800" cy="532746"/>
            <a:chOff x="1447800" y="5639454"/>
            <a:chExt cx="5638800" cy="532746"/>
          </a:xfrm>
          <a:solidFill>
            <a:srgbClr val="FFFF00"/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061AAB83-2032-4C1C-AF80-97328E6EE279}"/>
                </a:ext>
              </a:extLst>
            </p:cNvPr>
            <p:cNvGrpSpPr/>
            <p:nvPr/>
          </p:nvGrpSpPr>
          <p:grpSpPr>
            <a:xfrm>
              <a:off x="2590800" y="5648980"/>
              <a:ext cx="3581400" cy="523220"/>
              <a:chOff x="3657600" y="5420380"/>
              <a:chExt cx="3581400" cy="523220"/>
            </a:xfrm>
            <a:grpFill/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DDF536C7-B89A-4FAA-925E-3D5A77084D63}"/>
                  </a:ext>
                </a:extLst>
              </p:cNvPr>
              <p:cNvSpPr txBox="1"/>
              <p:nvPr/>
            </p:nvSpPr>
            <p:spPr>
              <a:xfrm>
                <a:off x="36576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12</a:t>
                </a:r>
                <a:endParaRPr lang="en-IN" sz="28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62DB79AE-223F-4E4F-A24A-201D27BA2382}"/>
                  </a:ext>
                </a:extLst>
              </p:cNvPr>
              <p:cNvSpPr txBox="1"/>
              <p:nvPr/>
            </p:nvSpPr>
            <p:spPr>
              <a:xfrm>
                <a:off x="60960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12</a:t>
                </a:r>
                <a:endParaRPr lang="en-IN" sz="2800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xmlns="" id="{936CA9F6-F22B-4A23-BECA-EA74C5038059}"/>
                  </a:ext>
                </a:extLst>
              </p:cNvPr>
              <p:cNvCxnSpPr>
                <a:stCxn id="40" idx="3"/>
                <a:endCxn id="41" idx="1"/>
              </p:cNvCxnSpPr>
              <p:nvPr/>
            </p:nvCxnSpPr>
            <p:spPr>
              <a:xfrm>
                <a:off x="4800600" y="5681990"/>
                <a:ext cx="12954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48686D08-AB66-4F86-9FC8-F7A97008B538}"/>
                </a:ext>
              </a:extLst>
            </p:cNvPr>
            <p:cNvSpPr txBox="1"/>
            <p:nvPr/>
          </p:nvSpPr>
          <p:spPr>
            <a:xfrm>
              <a:off x="1447800" y="5639454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21050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8869AA8-3BDB-4D38-AB49-86E8717C87C6}"/>
                </a:ext>
              </a:extLst>
            </p:cNvPr>
            <p:cNvSpPr txBox="1"/>
            <p:nvPr/>
          </p:nvSpPr>
          <p:spPr>
            <a:xfrm>
              <a:off x="5943600" y="5644217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AL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Date Placeholder 3">
            <a:extLst>
              <a:ext uri="{FF2B5EF4-FFF2-40B4-BE49-F238E27FC236}">
                <a16:creationId xmlns:a16="http://schemas.microsoft.com/office/drawing/2014/main" xmlns="" id="{066CF933-B7AD-4362-ACBD-3C3EFE00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86931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4(a): Register Indirect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Suppose in the data segment there is some location, let's say 6000 and we want any register(let’s say CL )to contain the data from that location.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0070C0"/>
                </a:solidFill>
                <a:latin typeface="Calibiri"/>
              </a:rPr>
              <a:t>How can we write the instruction??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Use direct addressing mode  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			Or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Indirect addressing mode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16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F375EB6D-22BF-4F37-BA94-8D40692EF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8515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4(a): Register Indirect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Using direct addressing mode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MOV CL,[6000]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CL</a:t>
            </a:r>
            <a:r>
              <a:rPr lang="en-US" sz="3200" dirty="0">
                <a:latin typeface="Calibiri"/>
                <a:sym typeface="Wingdings" panose="05000000000000000000" pitchFamily="2" charset="2"/>
              </a:rPr>
              <a:t>DS :[6000]</a:t>
            </a:r>
            <a:r>
              <a:rPr lang="en-US" sz="3200" dirty="0">
                <a:latin typeface="Calibiri"/>
              </a:rPr>
              <a:t>  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			Or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Indirect addressing mode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MOV BX, 6000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MOV CL,[BX]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CL,</a:t>
            </a:r>
            <a:r>
              <a:rPr lang="en-US" sz="3200" dirty="0">
                <a:latin typeface="Calibiri"/>
                <a:sym typeface="Wingdings" panose="05000000000000000000" pitchFamily="2" charset="2"/>
              </a:rPr>
              <a:t>DS:[6000]</a:t>
            </a: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17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72A4E2-08B6-496A-8B08-9E836E20CBC6}"/>
              </a:ext>
            </a:extLst>
          </p:cNvPr>
          <p:cNvSpPr txBox="1"/>
          <p:nvPr/>
        </p:nvSpPr>
        <p:spPr>
          <a:xfrm>
            <a:off x="5943600" y="2884755"/>
            <a:ext cx="22860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iri"/>
              </a:rPr>
              <a:t>So What’s the difference??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70965AB4-F9D1-4B3A-A0EE-081ED5061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4450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To understand the difference </a:t>
            </a:r>
            <a:r>
              <a:rPr lang="en-US" sz="3200" b="1" dirty="0">
                <a:solidFill>
                  <a:srgbClr val="CC3399"/>
                </a:solidFill>
                <a:latin typeface="Calibiri"/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Answer few Question?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0070C0"/>
                </a:solidFill>
                <a:latin typeface="Calibiri"/>
              </a:rPr>
              <a:t>Get the data from location 6000 which addressing mode will you use?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Ans: Direct addressing mode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	MOV CL,[6000]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	CL</a:t>
            </a:r>
            <a:r>
              <a:rPr lang="en-US" sz="3200" dirty="0">
                <a:latin typeface="Calibiri"/>
                <a:sym typeface="Wingdings" panose="05000000000000000000" pitchFamily="2" charset="2"/>
              </a:rPr>
              <a:t>DS :[6000]</a:t>
            </a:r>
            <a:r>
              <a:rPr lang="en-US" sz="3200" dirty="0">
                <a:latin typeface="Calibiri"/>
              </a:rPr>
              <a:t> 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0070C0"/>
                </a:solidFill>
                <a:latin typeface="Calibiri"/>
              </a:rPr>
              <a:t>Now get the data of 100 locations starting from location 6000, so which addressing mode will you use?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18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E26E3C81-0F78-4EE1-8259-89410F3B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9734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Ans</a:t>
            </a:r>
            <a:r>
              <a:rPr lang="en-US" sz="3200" dirty="0">
                <a:solidFill>
                  <a:srgbClr val="FF0066"/>
                </a:solidFill>
                <a:latin typeface="Calibiri"/>
              </a:rPr>
              <a:t>: if you use Direct addressing mode, then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       100 times you need to write the same 		instruction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        MOV CL,[6000]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	MOV CL,[6001]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 	MOV CL,[6002]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FF0066"/>
                </a:solidFill>
                <a:latin typeface="Calibiri"/>
              </a:rPr>
              <a:t>	MOV CL,[6003] …. And so on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	Is it feasible????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alibiri"/>
              </a:rPr>
              <a:t>No!!!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 </a:t>
            </a: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19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9585B756-DEAB-4673-BED4-60701346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69918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3">
            <a:extLst>
              <a:ext uri="{FF2B5EF4-FFF2-40B4-BE49-F238E27FC236}">
                <a16:creationId xmlns:a16="http://schemas.microsoft.com/office/drawing/2014/main" xmlns="" id="{AE4CD3E9-59DE-4961-B087-8ECA7413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22">
            <a:extLst>
              <a:ext uri="{FF2B5EF4-FFF2-40B4-BE49-F238E27FC236}">
                <a16:creationId xmlns:a16="http://schemas.microsoft.com/office/drawing/2014/main" xmlns="" id="{8145AEC5-3FAB-4BA5-8807-EB4DD157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2662238"/>
            <a:ext cx="8309543" cy="184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IN" altLang="en-US" b="1" dirty="0" smtClean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CSC405  </a:t>
            </a:r>
            <a: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Microprocessor</a:t>
            </a:r>
            <a:br>
              <a:rPr lang="en-US" altLang="en-US" b="1" dirty="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</a:br>
            <a:r>
              <a:rPr lang="en-IN" altLang="en-US" sz="2600" b="1" dirty="0">
                <a:solidFill>
                  <a:srgbClr val="0070C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Module 2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>Instruction Set and Programming</a:t>
            </a:r>
            <a:br>
              <a:rPr lang="en-US" altLang="en-US" sz="2600" dirty="0"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en-IN" altLang="en-US" sz="26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148" name="Group 9">
            <a:extLst>
              <a:ext uri="{FF2B5EF4-FFF2-40B4-BE49-F238E27FC236}">
                <a16:creationId xmlns:a16="http://schemas.microsoft.com/office/drawing/2014/main" xmlns="" id="{6B5A8362-77B0-4485-8805-3685A5D4DBE3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6152" name="Slide Number Placeholder 5">
              <a:extLst>
                <a:ext uri="{FF2B5EF4-FFF2-40B4-BE49-F238E27FC236}">
                  <a16:creationId xmlns:a16="http://schemas.microsoft.com/office/drawing/2014/main" xmlns="" id="{31F6EC86-CB70-4BCB-AC2D-F209CEE6B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2B05A4E0-D7C2-4C2A-B683-FA0D84BB59EB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153" name="Picture 15">
              <a:extLst>
                <a:ext uri="{FF2B5EF4-FFF2-40B4-BE49-F238E27FC236}">
                  <a16:creationId xmlns:a16="http://schemas.microsoft.com/office/drawing/2014/main" xmlns="" id="{0A7414F6-E771-4FB6-B9A0-7320B6561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98C20824-9B56-4F3D-A4BB-7C62DAAC3CBF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55" name="Group 15">
              <a:extLst>
                <a:ext uri="{FF2B5EF4-FFF2-40B4-BE49-F238E27FC236}">
                  <a16:creationId xmlns:a16="http://schemas.microsoft.com/office/drawing/2014/main" xmlns="" id="{F91717AA-3C6E-4438-93EC-E603CFC154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BB83C155-E823-490A-9F74-2333693C5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3A25955F-C2ED-4583-91F6-30F739282FD7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6151" name="Date Placeholder 3">
            <a:extLst>
              <a:ext uri="{FF2B5EF4-FFF2-40B4-BE49-F238E27FC236}">
                <a16:creationId xmlns:a16="http://schemas.microsoft.com/office/drawing/2014/main" xmlns="" id="{C14D9646-B01C-45A6-9AD4-491D479F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0617A51E-2E54-4868-828E-6D22C8625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219200"/>
            <a:ext cx="7753350" cy="325754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>
                <a:solidFill>
                  <a:srgbClr val="FF0000"/>
                </a:solidFill>
                <a:latin typeface="Calibiri"/>
              </a:rPr>
              <a:t>Ans: 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But if we use indirect addressing mode, then		</a:t>
            </a:r>
            <a:r>
              <a:rPr lang="en-US" sz="3200" dirty="0">
                <a:latin typeface="Calibiri"/>
                <a:sym typeface="Wingdings" panose="05000000000000000000" pitchFamily="2" charset="2"/>
              </a:rPr>
              <a:t>MOV BX, 6000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rgbClr val="FF0066"/>
                </a:solidFill>
                <a:latin typeface="Calibiri"/>
                <a:sym typeface="Wingdings" panose="05000000000000000000" pitchFamily="2" charset="2"/>
              </a:rPr>
              <a:t>MOV CL, [BX]</a:t>
            </a:r>
            <a:endParaRPr lang="en-US" sz="3200" dirty="0">
              <a:latin typeface="Calibiri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rgbClr val="FF0066"/>
                </a:solidFill>
                <a:latin typeface="Calibiri"/>
                <a:sym typeface="Wingdings" panose="05000000000000000000" pitchFamily="2" charset="2"/>
              </a:rPr>
              <a:t>INC BX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       CLDS:[6000]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  <a:sym typeface="Wingdings" panose="05000000000000000000" pitchFamily="2" charset="2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20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48DF0DE2-32A4-4A46-BBBB-DF9B4713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8946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D92B65-7442-4769-86D6-F6206DA1BE68}"/>
              </a:ext>
            </a:extLst>
          </p:cNvPr>
          <p:cNvSpPr/>
          <p:nvPr/>
        </p:nvSpPr>
        <p:spPr>
          <a:xfrm>
            <a:off x="1219200" y="2590800"/>
            <a:ext cx="2895600" cy="121920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>
                <a:solidFill>
                  <a:srgbClr val="FF0000"/>
                </a:solidFill>
                <a:latin typeface="Calibiri"/>
              </a:rPr>
              <a:t>Ans: 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But if we use indirect addressing mode, then		</a:t>
            </a:r>
            <a:r>
              <a:rPr lang="en-US" sz="3200" dirty="0">
                <a:latin typeface="Calibiri"/>
                <a:sym typeface="Wingdings" panose="05000000000000000000" pitchFamily="2" charset="2"/>
              </a:rPr>
              <a:t>MOV BX, 6000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rgbClr val="FF0066"/>
                </a:solidFill>
                <a:latin typeface="Calibiri"/>
                <a:sym typeface="Wingdings" panose="05000000000000000000" pitchFamily="2" charset="2"/>
              </a:rPr>
              <a:t>MOV CL, [BX]          </a:t>
            </a:r>
            <a:r>
              <a:rPr lang="en-US" sz="3200" dirty="0">
                <a:latin typeface="Calibiri"/>
                <a:sym typeface="Wingdings" panose="05000000000000000000" pitchFamily="2" charset="2"/>
              </a:rPr>
              <a:t>Put this in a loop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rgbClr val="FF0066"/>
                </a:solidFill>
                <a:latin typeface="Calibiri"/>
                <a:sym typeface="Wingdings" panose="05000000000000000000" pitchFamily="2" charset="2"/>
              </a:rPr>
              <a:t>INC BX</a:t>
            </a: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       CLDS:[6000]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3200" dirty="0">
                <a:latin typeface="Calibiri"/>
                <a:sym typeface="Wingdings" panose="05000000000000000000" pitchFamily="2" charset="2"/>
              </a:rPr>
              <a:t>So </a:t>
            </a:r>
            <a:r>
              <a:rPr lang="en-US" sz="3200" dirty="0">
                <a:solidFill>
                  <a:srgbClr val="C00000"/>
                </a:solidFill>
                <a:latin typeface="Calibiri"/>
                <a:sym typeface="Wingdings" panose="05000000000000000000" pitchFamily="2" charset="2"/>
              </a:rPr>
              <a:t>whenever we want to work on a series of location, we use indirect addressing mode.</a:t>
            </a:r>
            <a:endParaRPr lang="en-US" sz="3200" dirty="0">
              <a:solidFill>
                <a:srgbClr val="C00000"/>
              </a:solidFill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21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57AA2414-79BA-4B84-BBC5-1AE2FFF9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2892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Ques.</a:t>
            </a:r>
            <a:r>
              <a:rPr lang="en-US" sz="3200" dirty="0">
                <a:latin typeface="Calibiri"/>
              </a:rPr>
              <a:t> Take the data from 2000 location to CL register  and store it at location 3000. Which addressing mode will you use to write an instruction.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Ans: 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  Direct Addressing Mode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  MOV CL, [2000]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  MOV [3000], CL</a:t>
            </a: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22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7A30614B-7BB1-488B-970A-E6EB1672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3156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Ques.</a:t>
            </a:r>
            <a:r>
              <a:rPr lang="en-US" sz="3200" dirty="0">
                <a:latin typeface="Calibiri"/>
              </a:rPr>
              <a:t> Write a program to transfer a block of data from location 2000 to 3000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Ans: 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  	MOV SI, 2000H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	</a:t>
            </a:r>
            <a:r>
              <a:rPr lang="en-IN" sz="3200" b="1" dirty="0">
                <a:solidFill>
                  <a:srgbClr val="FF0066"/>
                </a:solidFill>
                <a:latin typeface="Calibiri"/>
              </a:rPr>
              <a:t>MOV DI, 3000H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MOV CL, [SI]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MOV [DI], CL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INC SI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INC DI</a:t>
            </a:r>
            <a:endParaRPr lang="en-US" sz="3200" b="1" dirty="0">
              <a:solidFill>
                <a:srgbClr val="FF0066"/>
              </a:solidFill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23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F027467B-BC32-4434-BE57-C35FB0FD8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36050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Ques.</a:t>
            </a:r>
            <a:r>
              <a:rPr lang="en-US" sz="3200" dirty="0">
                <a:latin typeface="Calibiri"/>
              </a:rPr>
              <a:t> Block Inversion Program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Ans: 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  	MOV SI, 2000H</a:t>
            </a:r>
          </a:p>
          <a:p>
            <a:pPr marL="0" indent="0">
              <a:buNone/>
              <a:defRPr/>
            </a:pPr>
            <a:r>
              <a:rPr lang="en-US" sz="3200" b="1" dirty="0">
                <a:solidFill>
                  <a:srgbClr val="FF0066"/>
                </a:solidFill>
                <a:latin typeface="Calibiri"/>
              </a:rPr>
              <a:t>	</a:t>
            </a:r>
            <a:r>
              <a:rPr lang="en-IN" sz="3200" b="1" dirty="0">
                <a:solidFill>
                  <a:srgbClr val="FF0066"/>
                </a:solidFill>
                <a:latin typeface="Calibiri"/>
              </a:rPr>
              <a:t>MOV DI, 3000H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MOV CL, [SI]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MOV [DI], CL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INC SI</a:t>
            </a:r>
          </a:p>
          <a:p>
            <a:pPr marL="0" indent="0">
              <a:buNone/>
              <a:defRPr/>
            </a:pPr>
            <a:r>
              <a:rPr lang="en-IN" sz="3200" b="1" dirty="0">
                <a:solidFill>
                  <a:srgbClr val="FF0066"/>
                </a:solidFill>
                <a:latin typeface="Calibiri"/>
              </a:rPr>
              <a:t>	DEC DI</a:t>
            </a:r>
            <a:endParaRPr lang="en-US" sz="3200" b="1" dirty="0">
              <a:solidFill>
                <a:srgbClr val="FF0066"/>
              </a:solidFill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24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89A54CB8-A1F7-443C-B00C-91004F31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89839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IN" sz="3200" b="1" dirty="0">
                <a:latin typeface="Calibiri"/>
              </a:rPr>
              <a:t>But we need to follow some Rule:</a:t>
            </a:r>
          </a:p>
          <a:p>
            <a:pPr marL="0" indent="0">
              <a:buNone/>
              <a:defRPr/>
            </a:pPr>
            <a:r>
              <a:rPr lang="en-IN" sz="3200" b="1" u="sng" dirty="0">
                <a:solidFill>
                  <a:srgbClr val="FF0066"/>
                </a:solidFill>
                <a:latin typeface="Calibiri"/>
              </a:rPr>
              <a:t>Rule 1</a:t>
            </a:r>
            <a:r>
              <a:rPr lang="en-IN" sz="3200" b="1" dirty="0">
                <a:solidFill>
                  <a:srgbClr val="FF0066"/>
                </a:solidFill>
                <a:latin typeface="Calibiri"/>
              </a:rPr>
              <a:t>: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In indirect addressing mode, address must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be given by specific Register.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There are 4 general purpose register, AX, BX, CX, DX. 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Out of these </a:t>
            </a:r>
            <a:r>
              <a:rPr lang="en-IN" sz="3200" u="sng" dirty="0">
                <a:solidFill>
                  <a:srgbClr val="0070C0"/>
                </a:solidFill>
                <a:latin typeface="Calibiri"/>
              </a:rPr>
              <a:t>only </a:t>
            </a:r>
            <a:r>
              <a:rPr lang="en-IN" sz="3200" b="1" u="sng" dirty="0">
                <a:solidFill>
                  <a:srgbClr val="0070C0"/>
                </a:solidFill>
                <a:latin typeface="Calibiri"/>
              </a:rPr>
              <a:t>BX</a:t>
            </a:r>
            <a:r>
              <a:rPr lang="en-IN" sz="3200" u="sng" dirty="0">
                <a:solidFill>
                  <a:srgbClr val="0070C0"/>
                </a:solidFill>
                <a:latin typeface="Calibiri"/>
              </a:rPr>
              <a:t> register can be used to give the memory address and Only these offset Register can be used </a:t>
            </a:r>
            <a:r>
              <a:rPr lang="en-IN" sz="3200" b="1" u="sng" dirty="0">
                <a:solidFill>
                  <a:srgbClr val="0070C0"/>
                </a:solidFill>
                <a:latin typeface="Calibiri"/>
              </a:rPr>
              <a:t>BP,SI </a:t>
            </a:r>
            <a:r>
              <a:rPr lang="en-IN" sz="3200" u="sng" dirty="0">
                <a:solidFill>
                  <a:srgbClr val="0070C0"/>
                </a:solidFill>
                <a:latin typeface="Calibiri"/>
              </a:rPr>
              <a:t>and </a:t>
            </a:r>
            <a:r>
              <a:rPr lang="en-IN" sz="3200" b="1" u="sng" dirty="0">
                <a:solidFill>
                  <a:srgbClr val="0070C0"/>
                </a:solidFill>
                <a:latin typeface="Calibiri"/>
              </a:rPr>
              <a:t>DI</a:t>
            </a:r>
          </a:p>
          <a:p>
            <a:pPr marL="0" indent="0">
              <a:buNone/>
              <a:defRPr/>
            </a:pPr>
            <a:endParaRPr lang="en-US" sz="3200" b="1" dirty="0">
              <a:solidFill>
                <a:srgbClr val="FF0066"/>
              </a:solidFill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25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3AD00B5A-7BDF-4CF7-B765-BEDEA59AA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89723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IN" sz="3200" b="1" dirty="0">
                <a:latin typeface="Calibiri"/>
              </a:rPr>
              <a:t>But we need to follow some Rule:</a:t>
            </a:r>
          </a:p>
          <a:p>
            <a:pPr marL="0" indent="0">
              <a:buNone/>
              <a:defRPr/>
            </a:pPr>
            <a:r>
              <a:rPr lang="en-IN" sz="3200" b="1" u="sng" dirty="0">
                <a:solidFill>
                  <a:srgbClr val="FF0066"/>
                </a:solidFill>
                <a:latin typeface="Calibiri"/>
              </a:rPr>
              <a:t>Rule 2</a:t>
            </a:r>
            <a:r>
              <a:rPr lang="en-IN" sz="3200" b="1" dirty="0">
                <a:solidFill>
                  <a:srgbClr val="FF0066"/>
                </a:solidFill>
                <a:latin typeface="Calibiri"/>
              </a:rPr>
              <a:t>:</a:t>
            </a:r>
          </a:p>
          <a:p>
            <a:pPr>
              <a:defRPr/>
            </a:pPr>
            <a:r>
              <a:rPr lang="en-IN" sz="3200" dirty="0">
                <a:latin typeface="Calibiri"/>
              </a:rPr>
              <a:t>If you use BX, SI or DI it will be used in data segment</a:t>
            </a:r>
          </a:p>
          <a:p>
            <a:pPr>
              <a:defRPr/>
            </a:pPr>
            <a:r>
              <a:rPr lang="en-IN" sz="3200" dirty="0">
                <a:latin typeface="Calibiri"/>
              </a:rPr>
              <a:t>If you use BP, by default it will work on stack segment</a:t>
            </a:r>
          </a:p>
          <a:p>
            <a:pPr marL="0" indent="0">
              <a:buNone/>
              <a:defRPr/>
            </a:pPr>
            <a:endParaRPr lang="en-US" sz="3200" b="1" dirty="0">
              <a:solidFill>
                <a:srgbClr val="FF0066"/>
              </a:solidFill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26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7417F1DE-763D-401A-B9A2-55BD70DD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79252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4(b): Register Relative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27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50" y="17446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Calibiri"/>
              </a:rPr>
              <a:t> Effective Address is the sum of</a:t>
            </a:r>
          </a:p>
          <a:p>
            <a:pPr marL="342900" lvl="1" indent="0">
              <a:buNone/>
            </a:pPr>
            <a:r>
              <a:rPr lang="en-US" sz="2800" dirty="0">
                <a:latin typeface="Calibiri"/>
              </a:rPr>
              <a:t>16-bit offset given in a base register </a:t>
            </a:r>
            <a:r>
              <a:rPr lang="en-US" sz="2800" dirty="0">
                <a:solidFill>
                  <a:srgbClr val="FF0000"/>
                </a:solidFill>
                <a:latin typeface="Calibiri"/>
              </a:rPr>
              <a:t>(BX or BP)</a:t>
            </a:r>
          </a:p>
          <a:p>
            <a:pPr lvl="1">
              <a:buFont typeface="Symbol" panose="05050102010706020507" pitchFamily="18" charset="2"/>
              <a:buChar char=""/>
            </a:pPr>
            <a:r>
              <a:rPr lang="en-US" sz="2800" dirty="0">
                <a:latin typeface="Calibiri"/>
              </a:rPr>
              <a:t> 8 or 16-bit displacement (+ or – constant)</a:t>
            </a:r>
          </a:p>
          <a:p>
            <a:pPr lvl="1">
              <a:buFont typeface="Symbol" panose="05050102010706020507" pitchFamily="18" charset="2"/>
              <a:buChar char=""/>
            </a:pPr>
            <a:r>
              <a:rPr lang="en-US" sz="2800" dirty="0">
                <a:latin typeface="Calibiri"/>
              </a:rPr>
              <a:t> Segment Register </a:t>
            </a:r>
            <a:r>
              <a:rPr lang="en-US" sz="2800" dirty="0">
                <a:solidFill>
                  <a:srgbClr val="FF0000"/>
                </a:solidFill>
                <a:latin typeface="Calibiri"/>
              </a:rPr>
              <a:t>(DS or SS) </a:t>
            </a:r>
            <a:r>
              <a:rPr lang="en-US" sz="2800" dirty="0">
                <a:latin typeface="Calibiri"/>
              </a:rPr>
              <a:t>* 10</a:t>
            </a:r>
          </a:p>
          <a:p>
            <a:r>
              <a:rPr lang="en-US" sz="2800" dirty="0">
                <a:latin typeface="Calibiri"/>
              </a:rPr>
              <a:t>Example:		MOV AL, [BX+04]</a:t>
            </a:r>
          </a:p>
          <a:p>
            <a:pPr marL="0" indent="0">
              <a:buNone/>
            </a:pPr>
            <a:r>
              <a:rPr lang="en-US" sz="2800" dirty="0">
                <a:latin typeface="Calibiri"/>
              </a:rPr>
              <a:t>		let 		BX = 1050 	&amp;	DS = 2000</a:t>
            </a:r>
          </a:p>
          <a:p>
            <a:pPr marL="0" indent="0">
              <a:buNone/>
            </a:pPr>
            <a:r>
              <a:rPr lang="en-US" sz="2800" dirty="0">
                <a:latin typeface="Calibiri"/>
              </a:rPr>
              <a:t>		then		EA = 2000*10 + 1050 + 4 = </a:t>
            </a:r>
            <a:r>
              <a:rPr lang="en-US" sz="2800" dirty="0" smtClean="0">
                <a:latin typeface="Calibiri"/>
              </a:rPr>
              <a:t>										</a:t>
            </a:r>
            <a:r>
              <a:rPr lang="en-US" sz="2800" b="1" dirty="0" smtClean="0">
                <a:solidFill>
                  <a:srgbClr val="FF0000"/>
                </a:solidFill>
                <a:latin typeface="Calibiri"/>
              </a:rPr>
              <a:t>21054</a:t>
            </a:r>
            <a:endParaRPr lang="en-US" sz="2800" b="1" dirty="0">
              <a:solidFill>
                <a:srgbClr val="FF0000"/>
              </a:solidFill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b="1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sz="2800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4F627E3A-FEC9-4C85-9135-82A48C93E8EF}"/>
              </a:ext>
            </a:extLst>
          </p:cNvPr>
          <p:cNvGrpSpPr/>
          <p:nvPr/>
        </p:nvGrpSpPr>
        <p:grpSpPr>
          <a:xfrm>
            <a:off x="1524000" y="5334000"/>
            <a:ext cx="5867400" cy="532746"/>
            <a:chOff x="1447800" y="5639454"/>
            <a:chExt cx="5638800" cy="532746"/>
          </a:xfrm>
          <a:solidFill>
            <a:srgbClr val="FFFF00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B4FC1C32-BC63-4284-B660-D5EA78C4508A}"/>
                </a:ext>
              </a:extLst>
            </p:cNvPr>
            <p:cNvGrpSpPr/>
            <p:nvPr/>
          </p:nvGrpSpPr>
          <p:grpSpPr>
            <a:xfrm>
              <a:off x="2590800" y="5648980"/>
              <a:ext cx="3581400" cy="523220"/>
              <a:chOff x="3657600" y="5420380"/>
              <a:chExt cx="3581400" cy="523220"/>
            </a:xfrm>
            <a:grpFill/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71AA8AB-9447-43BE-B5FA-010C9CEF2ABE}"/>
                  </a:ext>
                </a:extLst>
              </p:cNvPr>
              <p:cNvSpPr txBox="1"/>
              <p:nvPr/>
            </p:nvSpPr>
            <p:spPr>
              <a:xfrm>
                <a:off x="36576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iri"/>
                  </a:rPr>
                  <a:t>90</a:t>
                </a:r>
                <a:endParaRPr lang="en-IN" sz="2800" dirty="0">
                  <a:latin typeface="Calibiri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A6F5435-F0F6-4E7A-9FE3-F4C9175A4BB5}"/>
                  </a:ext>
                </a:extLst>
              </p:cNvPr>
              <p:cNvSpPr txBox="1"/>
              <p:nvPr/>
            </p:nvSpPr>
            <p:spPr>
              <a:xfrm>
                <a:off x="60960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iri"/>
                  </a:rPr>
                  <a:t>90</a:t>
                </a:r>
                <a:endParaRPr lang="en-IN" sz="2800" dirty="0">
                  <a:latin typeface="Calibiri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E33AE47E-66B9-4DB7-BC58-EB6F5DAB5FF3}"/>
                  </a:ext>
                </a:extLst>
              </p:cNvPr>
              <p:cNvCxnSpPr>
                <a:stCxn id="27" idx="3"/>
                <a:endCxn id="28" idx="1"/>
              </p:cNvCxnSpPr>
              <p:nvPr/>
            </p:nvCxnSpPr>
            <p:spPr>
              <a:xfrm>
                <a:off x="4800600" y="5681990"/>
                <a:ext cx="12954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DEA34A-ABAF-4955-839D-A5B9CF01F9CC}"/>
                </a:ext>
              </a:extLst>
            </p:cNvPr>
            <p:cNvSpPr txBox="1"/>
            <p:nvPr/>
          </p:nvSpPr>
          <p:spPr>
            <a:xfrm>
              <a:off x="1447800" y="5639454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  <a:latin typeface="Calibiri"/>
                </a:rPr>
                <a:t>21054</a:t>
              </a:r>
              <a:endParaRPr lang="en-IN" sz="2800" dirty="0">
                <a:solidFill>
                  <a:srgbClr val="FF0000"/>
                </a:solidFill>
                <a:latin typeface="Calibi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B34EE105-1960-447C-AEE4-68475719FE7C}"/>
                </a:ext>
              </a:extLst>
            </p:cNvPr>
            <p:cNvSpPr txBox="1"/>
            <p:nvPr/>
          </p:nvSpPr>
          <p:spPr>
            <a:xfrm>
              <a:off x="5943600" y="5644217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iri"/>
                </a:rPr>
                <a:t>AL</a:t>
              </a:r>
              <a:endParaRPr lang="en-IN" sz="2800" dirty="0">
                <a:solidFill>
                  <a:schemeClr val="tx1"/>
                </a:solidFill>
                <a:latin typeface="Calibiri"/>
              </a:endParaRPr>
            </a:p>
          </p:txBody>
        </p:sp>
      </p:grp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4410BB14-5C1C-4B6D-B9AD-C037DC5B3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370797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7356"/>
            <a:ext cx="8458199" cy="424814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4(c): Base Indexed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r>
              <a:rPr lang="en-US" sz="3200" dirty="0">
                <a:solidFill>
                  <a:srgbClr val="0070C0"/>
                </a:solidFill>
                <a:latin typeface="Calibiri"/>
              </a:rPr>
              <a:t>Index addressing</a:t>
            </a:r>
            <a:r>
              <a:rPr lang="en-US" sz="3200" dirty="0">
                <a:latin typeface="Calibiri"/>
              </a:rPr>
              <a:t>:-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Used in arrays to access the nth element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Example: MOV AL, Array[3]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let 	Array = {10, 23, 08, 31}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if offset of Array = 1050 and DS = 2000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then EA = 2000*10 + 1050 + 3 = </a:t>
            </a:r>
            <a:r>
              <a:rPr lang="en-IN" sz="3200" dirty="0" smtClean="0">
                <a:latin typeface="Calibiri"/>
              </a:rPr>
              <a:t>21053</a:t>
            </a:r>
            <a:endParaRPr lang="en-IN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28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530FD84-8BD8-4550-9C59-2013F53D248F}"/>
              </a:ext>
            </a:extLst>
          </p:cNvPr>
          <p:cNvGrpSpPr/>
          <p:nvPr/>
        </p:nvGrpSpPr>
        <p:grpSpPr>
          <a:xfrm>
            <a:off x="1752600" y="5334000"/>
            <a:ext cx="5638800" cy="532746"/>
            <a:chOff x="1447800" y="5639454"/>
            <a:chExt cx="5638800" cy="532746"/>
          </a:xfrm>
          <a:solidFill>
            <a:srgbClr val="FFFF00"/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C43C739D-5898-49CB-8D55-57C6FBDC233B}"/>
                </a:ext>
              </a:extLst>
            </p:cNvPr>
            <p:cNvGrpSpPr/>
            <p:nvPr/>
          </p:nvGrpSpPr>
          <p:grpSpPr>
            <a:xfrm>
              <a:off x="2590800" y="5648980"/>
              <a:ext cx="3581400" cy="523220"/>
              <a:chOff x="3657600" y="5420380"/>
              <a:chExt cx="3581400" cy="523220"/>
            </a:xfrm>
            <a:grpFill/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504D300A-704D-4FC8-8C9A-F43F9B6FC35C}"/>
                  </a:ext>
                </a:extLst>
              </p:cNvPr>
              <p:cNvSpPr txBox="1"/>
              <p:nvPr/>
            </p:nvSpPr>
            <p:spPr>
              <a:xfrm>
                <a:off x="36576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31</a:t>
                </a:r>
                <a:endParaRPr lang="en-IN" sz="28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DB37EE3B-C4E6-41D0-9581-F9DEA04E2BE4}"/>
                  </a:ext>
                </a:extLst>
              </p:cNvPr>
              <p:cNvSpPr txBox="1"/>
              <p:nvPr/>
            </p:nvSpPr>
            <p:spPr>
              <a:xfrm>
                <a:off x="6096000" y="5420380"/>
                <a:ext cx="1143000" cy="5232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31</a:t>
                </a:r>
                <a:endParaRPr lang="en-IN" sz="2800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xmlns="" id="{FB625C99-C628-4324-BB4D-90CA9986FB0F}"/>
                  </a:ext>
                </a:extLst>
              </p:cNvPr>
              <p:cNvCxnSpPr>
                <a:stCxn id="34" idx="3"/>
                <a:endCxn id="35" idx="1"/>
              </p:cNvCxnSpPr>
              <p:nvPr/>
            </p:nvCxnSpPr>
            <p:spPr>
              <a:xfrm>
                <a:off x="4800600" y="5681990"/>
                <a:ext cx="12954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98C4C84-5C3A-49FE-84A9-4D7A02839275}"/>
                </a:ext>
              </a:extLst>
            </p:cNvPr>
            <p:cNvSpPr txBox="1"/>
            <p:nvPr/>
          </p:nvSpPr>
          <p:spPr>
            <a:xfrm>
              <a:off x="1447800" y="5639454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21053</a:t>
              </a:r>
              <a:endParaRPr lang="en-IN" sz="28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C291A31-260D-4D5B-A992-814D4DE72119}"/>
                </a:ext>
              </a:extLst>
            </p:cNvPr>
            <p:cNvSpPr txBox="1"/>
            <p:nvPr/>
          </p:nvSpPr>
          <p:spPr>
            <a:xfrm>
              <a:off x="5943600" y="5644217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AL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xmlns="" id="{F1929586-FFDE-4A02-8788-654B945F5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8622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3460"/>
            <a:ext cx="8458199" cy="424814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4(c): Base Indexed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Effective Address is the sum of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16-bit offset given in a base register </a:t>
            </a:r>
            <a:r>
              <a:rPr lang="en-IN" sz="3200" dirty="0">
                <a:solidFill>
                  <a:srgbClr val="FF0000"/>
                </a:solidFill>
                <a:latin typeface="Calibiri"/>
              </a:rPr>
              <a:t>(BX or BP)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 displacement in an index register </a:t>
            </a:r>
            <a:r>
              <a:rPr lang="en-IN" sz="3200" dirty="0">
                <a:solidFill>
                  <a:srgbClr val="FF0000"/>
                </a:solidFill>
                <a:latin typeface="Calibiri"/>
              </a:rPr>
              <a:t>(SI or DI)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 Segment Register (DS or SS) * 10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Example:		MOV AX, [</a:t>
            </a:r>
            <a:r>
              <a:rPr lang="en-IN" sz="3200" dirty="0">
                <a:solidFill>
                  <a:srgbClr val="0070C0"/>
                </a:solidFill>
                <a:latin typeface="Calibiri"/>
              </a:rPr>
              <a:t>BX</a:t>
            </a:r>
            <a:r>
              <a:rPr lang="en-IN" sz="3200" dirty="0">
                <a:latin typeface="Calibiri"/>
              </a:rPr>
              <a:t>+</a:t>
            </a:r>
            <a:r>
              <a:rPr lang="en-IN" sz="3200" dirty="0">
                <a:solidFill>
                  <a:srgbClr val="00B050"/>
                </a:solidFill>
                <a:latin typeface="Calibiri"/>
              </a:rPr>
              <a:t>SI</a:t>
            </a:r>
            <a:r>
              <a:rPr lang="en-IN" sz="3200" dirty="0">
                <a:latin typeface="Calibiri"/>
              </a:rPr>
              <a:t>]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let 		</a:t>
            </a:r>
            <a:r>
              <a:rPr lang="en-IN" sz="3200" dirty="0">
                <a:solidFill>
                  <a:srgbClr val="0070C0"/>
                </a:solidFill>
                <a:latin typeface="Calibiri"/>
              </a:rPr>
              <a:t>BX = 1050 </a:t>
            </a:r>
            <a:r>
              <a:rPr lang="en-IN" sz="3200" dirty="0">
                <a:latin typeface="Calibiri"/>
              </a:rPr>
              <a:t>	</a:t>
            </a:r>
            <a:r>
              <a:rPr lang="en-IN" sz="3200" dirty="0">
                <a:solidFill>
                  <a:srgbClr val="00B050"/>
                </a:solidFill>
                <a:latin typeface="Calibiri"/>
              </a:rPr>
              <a:t>SI = 4</a:t>
            </a:r>
            <a:r>
              <a:rPr lang="en-IN" sz="3200" dirty="0">
                <a:latin typeface="Calibiri"/>
              </a:rPr>
              <a:t>	&amp;	</a:t>
            </a:r>
            <a:r>
              <a:rPr lang="en-IN" sz="3200" dirty="0">
                <a:solidFill>
                  <a:srgbClr val="7030A0"/>
                </a:solidFill>
                <a:latin typeface="Calibiri"/>
              </a:rPr>
              <a:t>DS = 2000</a:t>
            </a:r>
          </a:p>
          <a:p>
            <a:pPr marL="0" indent="0">
              <a:buNone/>
              <a:defRPr/>
            </a:pPr>
            <a:r>
              <a:rPr lang="en-IN" sz="3200" dirty="0">
                <a:latin typeface="Calibiri"/>
              </a:rPr>
              <a:t>then		EA = </a:t>
            </a:r>
            <a:r>
              <a:rPr lang="en-IN" sz="3200" dirty="0">
                <a:solidFill>
                  <a:srgbClr val="7030A0"/>
                </a:solidFill>
                <a:latin typeface="Calibiri"/>
              </a:rPr>
              <a:t>2000</a:t>
            </a:r>
            <a:r>
              <a:rPr lang="en-IN" sz="3200" dirty="0">
                <a:latin typeface="Calibiri"/>
              </a:rPr>
              <a:t>*10 + </a:t>
            </a:r>
            <a:r>
              <a:rPr lang="en-IN" sz="3200" dirty="0">
                <a:solidFill>
                  <a:srgbClr val="0070C0"/>
                </a:solidFill>
                <a:latin typeface="Calibiri"/>
              </a:rPr>
              <a:t>1050</a:t>
            </a:r>
            <a:r>
              <a:rPr lang="en-IN" sz="3200" dirty="0">
                <a:latin typeface="Calibiri"/>
              </a:rPr>
              <a:t> + </a:t>
            </a:r>
            <a:r>
              <a:rPr lang="en-IN" sz="3200" dirty="0">
                <a:solidFill>
                  <a:srgbClr val="00B050"/>
                </a:solidFill>
                <a:latin typeface="Calibiri"/>
              </a:rPr>
              <a:t>4 </a:t>
            </a:r>
            <a:r>
              <a:rPr lang="en-IN" sz="3200" dirty="0">
                <a:latin typeface="Calibiri"/>
              </a:rPr>
              <a:t>= </a:t>
            </a:r>
            <a:r>
              <a:rPr lang="en-IN" sz="3200" dirty="0">
                <a:solidFill>
                  <a:srgbClr val="FF0000"/>
                </a:solidFill>
                <a:latin typeface="Calibiri"/>
              </a:rPr>
              <a:t>21054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29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CFCC0A84-BBF1-4643-951C-0F245CA97301}"/>
              </a:ext>
            </a:extLst>
          </p:cNvPr>
          <p:cNvGrpSpPr/>
          <p:nvPr/>
        </p:nvGrpSpPr>
        <p:grpSpPr>
          <a:xfrm>
            <a:off x="1447800" y="5268634"/>
            <a:ext cx="5638800" cy="1055966"/>
            <a:chOff x="1447800" y="5343526"/>
            <a:chExt cx="5638800" cy="105596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F7FA71B-F791-47F7-8530-0BCB1044D7F2}"/>
                </a:ext>
              </a:extLst>
            </p:cNvPr>
            <p:cNvGrpSpPr/>
            <p:nvPr/>
          </p:nvGrpSpPr>
          <p:grpSpPr>
            <a:xfrm>
              <a:off x="1447800" y="5343526"/>
              <a:ext cx="5638800" cy="1046440"/>
              <a:chOff x="1447800" y="5639454"/>
              <a:chExt cx="5638800" cy="1046440"/>
            </a:xfrm>
            <a:solidFill>
              <a:srgbClr val="FFFF00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xmlns="" id="{C96336AD-468B-45D7-B5F2-2044AE51B81A}"/>
                  </a:ext>
                </a:extLst>
              </p:cNvPr>
              <p:cNvGrpSpPr/>
              <p:nvPr/>
            </p:nvGrpSpPr>
            <p:grpSpPr>
              <a:xfrm>
                <a:off x="2590800" y="5648980"/>
                <a:ext cx="3581400" cy="1017539"/>
                <a:chOff x="3657600" y="5420380"/>
                <a:chExt cx="3581400" cy="1017539"/>
              </a:xfrm>
              <a:grpFill/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297B6FD3-CA34-4120-A15A-D23E9A74EB3E}"/>
                    </a:ext>
                  </a:extLst>
                </p:cNvPr>
                <p:cNvSpPr txBox="1"/>
                <p:nvPr/>
              </p:nvSpPr>
              <p:spPr>
                <a:xfrm>
                  <a:off x="3657600" y="5420380"/>
                  <a:ext cx="1143000" cy="5232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12</a:t>
                  </a:r>
                  <a:endParaRPr lang="en-IN" sz="28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xmlns="" id="{F1658984-2372-403D-8114-28CE45343993}"/>
                    </a:ext>
                  </a:extLst>
                </p:cNvPr>
                <p:cNvSpPr txBox="1"/>
                <p:nvPr/>
              </p:nvSpPr>
              <p:spPr>
                <a:xfrm>
                  <a:off x="6096000" y="5914699"/>
                  <a:ext cx="1143000" cy="5232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1234</a:t>
                  </a:r>
                  <a:endParaRPr lang="en-IN" sz="2800" dirty="0"/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xmlns="" id="{0CC7798F-D562-41DC-97E8-E75B783BE394}"/>
                    </a:ext>
                  </a:extLst>
                </p:cNvPr>
                <p:cNvCxnSpPr/>
                <p:nvPr/>
              </p:nvCxnSpPr>
              <p:spPr>
                <a:xfrm>
                  <a:off x="4800600" y="6176309"/>
                  <a:ext cx="1295400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547D00BB-3C24-43BD-9EB0-7111B9242BC8}"/>
                  </a:ext>
                </a:extLst>
              </p:cNvPr>
              <p:cNvSpPr txBox="1"/>
              <p:nvPr/>
            </p:nvSpPr>
            <p:spPr>
              <a:xfrm>
                <a:off x="1447800" y="5639454"/>
                <a:ext cx="11430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21054</a:t>
                </a:r>
                <a:endParaRPr lang="en-IN" sz="28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C5EA9861-C3CF-4D90-B9FA-C246D523482F}"/>
                  </a:ext>
                </a:extLst>
              </p:cNvPr>
              <p:cNvSpPr txBox="1"/>
              <p:nvPr/>
            </p:nvSpPr>
            <p:spPr>
              <a:xfrm>
                <a:off x="5943600" y="6162674"/>
                <a:ext cx="11430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AX</a:t>
                </a:r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409C8F2-5F5A-4B77-A89B-6BD4BE007E93}"/>
                </a:ext>
              </a:extLst>
            </p:cNvPr>
            <p:cNvSpPr txBox="1"/>
            <p:nvPr/>
          </p:nvSpPr>
          <p:spPr>
            <a:xfrm>
              <a:off x="2590800" y="5876272"/>
              <a:ext cx="1143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34</a:t>
              </a:r>
              <a:endParaRPr lang="en-IN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E968889-8701-41A3-9740-D2672E28AAAC}"/>
                </a:ext>
              </a:extLst>
            </p:cNvPr>
            <p:cNvSpPr txBox="1"/>
            <p:nvPr/>
          </p:nvSpPr>
          <p:spPr>
            <a:xfrm>
              <a:off x="1447800" y="5866746"/>
              <a:ext cx="11430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21055</a:t>
              </a:r>
              <a:endParaRPr lang="en-IN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Date Placeholder 3">
            <a:extLst>
              <a:ext uri="{FF2B5EF4-FFF2-40B4-BE49-F238E27FC236}">
                <a16:creationId xmlns:a16="http://schemas.microsoft.com/office/drawing/2014/main" xmlns="" id="{C2F505AC-8229-40D6-8F34-775DB725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38058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3">
            <a:extLst>
              <a:ext uri="{FF2B5EF4-FFF2-40B4-BE49-F238E27FC236}">
                <a16:creationId xmlns:a16="http://schemas.microsoft.com/office/drawing/2014/main" xmlns="" id="{B6436870-81A7-4A28-9E7E-225A3F70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60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22">
            <a:extLst>
              <a:ext uri="{FF2B5EF4-FFF2-40B4-BE49-F238E27FC236}">
                <a16:creationId xmlns:a16="http://schemas.microsoft.com/office/drawing/2014/main" xmlns="" id="{6629FCBF-0AA4-4A3F-A4C8-3CE6ADC8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01725"/>
            <a:ext cx="7732712" cy="537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  <a:hlinkClick r:id="rId3" action="ppaction://hlinksldjump"/>
              </a:rPr>
              <a:t>Addressing Modes</a:t>
            </a:r>
            <a:endParaRPr lang="en-US" altLang="en-US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</a:rPr>
              <a:t>Instruction set – Data Transfer Instructions, String Instructions, Logical Instructions, Arithmetic Instructions, Transfer of Control Instructions, Processor Control Instructions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</a:rPr>
              <a:t>Assembler Directives and Assembly Language Programming, Macros, Procedures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</a:rPr>
              <a:t>Mixed Language Programming with C Language and Assembly Language.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070C0"/>
                </a:solidFill>
              </a:rPr>
              <a:t>Programming based on DOS and BIOS Interrupts (INT 21H, INT 10H)</a:t>
            </a:r>
            <a:r>
              <a:rPr lang="en-US" altLang="en-US" sz="2600" dirty="0">
                <a:latin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altLang="en-US" sz="2600" dirty="0">
                <a:latin typeface="Verdana" panose="020B0604030504040204" pitchFamily="34" charset="0"/>
                <a:cs typeface="Arial" panose="020B0604020202020204" pitchFamily="34" charset="0"/>
              </a:rPr>
            </a:br>
            <a:endParaRPr lang="en-IN" altLang="en-US" sz="2600" dirty="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8196" name="Group 9">
            <a:extLst>
              <a:ext uri="{FF2B5EF4-FFF2-40B4-BE49-F238E27FC236}">
                <a16:creationId xmlns:a16="http://schemas.microsoft.com/office/drawing/2014/main" xmlns="" id="{97C82DF9-47FB-4B75-B352-FADFD516A694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8204" name="Slide Number Placeholder 5">
              <a:extLst>
                <a:ext uri="{FF2B5EF4-FFF2-40B4-BE49-F238E27FC236}">
                  <a16:creationId xmlns:a16="http://schemas.microsoft.com/office/drawing/2014/main" xmlns="" id="{EFB6D4A7-809B-40E2-AB32-1CD25FCF9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C063618F-6D68-4280-8EE1-0386D136B0CD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3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205" name="Picture 15">
              <a:extLst>
                <a:ext uri="{FF2B5EF4-FFF2-40B4-BE49-F238E27FC236}">
                  <a16:creationId xmlns:a16="http://schemas.microsoft.com/office/drawing/2014/main" xmlns="" id="{D6D75DD1-3550-4E9D-9036-FCC036A38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5510DA1-C6D7-4FA0-9485-22C613443E6B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07" name="Group 15">
              <a:extLst>
                <a:ext uri="{FF2B5EF4-FFF2-40B4-BE49-F238E27FC236}">
                  <a16:creationId xmlns:a16="http://schemas.microsoft.com/office/drawing/2014/main" xmlns="" id="{61CA22DB-9771-4385-8A7C-EAB45F5A4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99581CD8-CADB-4655-AB69-F76CA61CC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4B32E33C-B42E-45EE-BAA4-C168F025B54E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8197" name="Title 3">
            <a:extLst>
              <a:ext uri="{FF2B5EF4-FFF2-40B4-BE49-F238E27FC236}">
                <a16:creationId xmlns:a16="http://schemas.microsoft.com/office/drawing/2014/main" xmlns="" id="{89246BFD-0AFC-4C78-820A-1C0D15BB9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209550"/>
            <a:ext cx="7886700" cy="555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N" altLang="en-US" sz="3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Contents as per syllabus</a:t>
            </a:r>
          </a:p>
        </p:txBody>
      </p:sp>
      <p:sp>
        <p:nvSpPr>
          <p:cNvPr id="8200" name="Date Placeholder 3">
            <a:extLst>
              <a:ext uri="{FF2B5EF4-FFF2-40B4-BE49-F238E27FC236}">
                <a16:creationId xmlns:a16="http://schemas.microsoft.com/office/drawing/2014/main" xmlns="" id="{6F6E9F89-0279-43C1-9865-DE53C8DB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6453188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xmlns="" id="{8B7759DE-DC7D-406C-9C3A-4DA7F24D0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3460"/>
            <a:ext cx="8651875" cy="424814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4(d): Relative Base Indexed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Effective Address is the sum of 16-bit offset given in a base register (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BX or BP</a:t>
            </a:r>
            <a:r>
              <a:rPr lang="en-IN" sz="2800" dirty="0">
                <a:latin typeface="Calibiri"/>
              </a:rPr>
              <a:t>) 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+index register (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SI or DI</a:t>
            </a:r>
            <a:r>
              <a:rPr lang="en-IN" sz="2800" dirty="0">
                <a:latin typeface="Calibiri"/>
              </a:rPr>
              <a:t>)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+8 or 16-bit displacement (+ or – constant)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+Segment Register (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DS or SS</a:t>
            </a:r>
            <a:r>
              <a:rPr lang="en-IN" sz="2800" dirty="0">
                <a:latin typeface="Calibiri"/>
              </a:rPr>
              <a:t>) *10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Example:	MOV AX, [</a:t>
            </a:r>
            <a:r>
              <a:rPr lang="en-IN" sz="2800" dirty="0">
                <a:solidFill>
                  <a:srgbClr val="0070C0"/>
                </a:solidFill>
                <a:latin typeface="Calibiri"/>
              </a:rPr>
              <a:t>BX</a:t>
            </a:r>
            <a:r>
              <a:rPr lang="en-IN" sz="2800" dirty="0">
                <a:latin typeface="Calibiri"/>
              </a:rPr>
              <a:t>+</a:t>
            </a:r>
            <a:r>
              <a:rPr lang="en-IN" sz="2800" dirty="0">
                <a:solidFill>
                  <a:srgbClr val="00B050"/>
                </a:solidFill>
                <a:latin typeface="Calibiri"/>
              </a:rPr>
              <a:t>SI</a:t>
            </a:r>
            <a:r>
              <a:rPr lang="en-IN" sz="2800" dirty="0">
                <a:latin typeface="Calibiri"/>
              </a:rPr>
              <a:t>+20]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		let </a:t>
            </a:r>
            <a:r>
              <a:rPr lang="en-IN" sz="2800" dirty="0">
                <a:solidFill>
                  <a:srgbClr val="0070C0"/>
                </a:solidFill>
                <a:latin typeface="Calibiri"/>
              </a:rPr>
              <a:t>	BX </a:t>
            </a:r>
            <a:r>
              <a:rPr lang="en-IN" sz="2800" dirty="0">
                <a:latin typeface="Calibiri"/>
              </a:rPr>
              <a:t>= 1050 	</a:t>
            </a:r>
            <a:r>
              <a:rPr lang="en-IN" sz="2800" dirty="0">
                <a:solidFill>
                  <a:srgbClr val="00B050"/>
                </a:solidFill>
                <a:latin typeface="Calibiri"/>
              </a:rPr>
              <a:t>SI </a:t>
            </a:r>
            <a:r>
              <a:rPr lang="en-IN" sz="2800" dirty="0">
                <a:latin typeface="Calibiri"/>
              </a:rPr>
              <a:t>= 4	&amp;	</a:t>
            </a:r>
            <a:r>
              <a:rPr lang="en-IN" sz="2800" dirty="0">
                <a:solidFill>
                  <a:srgbClr val="7030A0"/>
                </a:solidFill>
                <a:latin typeface="Calibiri"/>
              </a:rPr>
              <a:t>DS = 2000</a:t>
            </a:r>
          </a:p>
          <a:p>
            <a:pPr marL="0" indent="0">
              <a:buNone/>
              <a:defRPr/>
            </a:pPr>
            <a:r>
              <a:rPr lang="en-IN" sz="2800" dirty="0">
                <a:latin typeface="Calibiri"/>
              </a:rPr>
              <a:t>	then EA = 2000*10 + </a:t>
            </a:r>
            <a:r>
              <a:rPr lang="en-IN" sz="2800" dirty="0">
                <a:solidFill>
                  <a:srgbClr val="0070C0"/>
                </a:solidFill>
                <a:latin typeface="Calibiri"/>
              </a:rPr>
              <a:t>1050</a:t>
            </a:r>
            <a:r>
              <a:rPr lang="en-IN" sz="2800" dirty="0">
                <a:latin typeface="Calibiri"/>
              </a:rPr>
              <a:t> + </a:t>
            </a:r>
            <a:r>
              <a:rPr lang="en-IN" sz="2800" dirty="0">
                <a:solidFill>
                  <a:srgbClr val="00B050"/>
                </a:solidFill>
                <a:latin typeface="Calibiri"/>
              </a:rPr>
              <a:t>4</a:t>
            </a:r>
            <a:r>
              <a:rPr lang="en-IN" sz="2800" dirty="0">
                <a:latin typeface="Calibiri"/>
              </a:rPr>
              <a:t> + 20 = 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21074</a:t>
            </a:r>
          </a:p>
          <a:p>
            <a:pPr marL="0" indent="0">
              <a:buNone/>
              <a:defRPr/>
            </a:pPr>
            <a:endParaRPr lang="en-IN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30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552CF379-887A-48C4-AEB6-4BA7B7BDD6BE}"/>
              </a:ext>
            </a:extLst>
          </p:cNvPr>
          <p:cNvGrpSpPr/>
          <p:nvPr/>
        </p:nvGrpSpPr>
        <p:grpSpPr>
          <a:xfrm>
            <a:off x="1676400" y="5334000"/>
            <a:ext cx="5715000" cy="1055966"/>
            <a:chOff x="1371600" y="5343526"/>
            <a:chExt cx="5715000" cy="10559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DA27B7D5-FFCE-481F-B222-378A527F884D}"/>
                </a:ext>
              </a:extLst>
            </p:cNvPr>
            <p:cNvGrpSpPr/>
            <p:nvPr/>
          </p:nvGrpSpPr>
          <p:grpSpPr>
            <a:xfrm>
              <a:off x="1371600" y="5343526"/>
              <a:ext cx="5715000" cy="1046440"/>
              <a:chOff x="1371600" y="5639454"/>
              <a:chExt cx="5715000" cy="1046440"/>
            </a:xfrm>
            <a:solidFill>
              <a:srgbClr val="FFFF00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F9BDE757-0C9C-4863-A376-48DA7539DF4D}"/>
                  </a:ext>
                </a:extLst>
              </p:cNvPr>
              <p:cNvGrpSpPr/>
              <p:nvPr/>
            </p:nvGrpSpPr>
            <p:grpSpPr>
              <a:xfrm>
                <a:off x="2590800" y="5648980"/>
                <a:ext cx="3581400" cy="1017539"/>
                <a:chOff x="3657600" y="5420380"/>
                <a:chExt cx="3581400" cy="1017539"/>
              </a:xfrm>
              <a:grpFill/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D41E1A59-2C15-4486-A92F-88FA683C4535}"/>
                    </a:ext>
                  </a:extLst>
                </p:cNvPr>
                <p:cNvSpPr txBox="1"/>
                <p:nvPr/>
              </p:nvSpPr>
              <p:spPr>
                <a:xfrm>
                  <a:off x="3657600" y="5420380"/>
                  <a:ext cx="1143000" cy="5232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Calibiri"/>
                    </a:rPr>
                    <a:t>12</a:t>
                  </a:r>
                  <a:endParaRPr lang="en-IN" sz="2800" dirty="0">
                    <a:latin typeface="Calibiri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945B82A1-731A-404C-B5E9-7EAD55B22E89}"/>
                    </a:ext>
                  </a:extLst>
                </p:cNvPr>
                <p:cNvSpPr txBox="1"/>
                <p:nvPr/>
              </p:nvSpPr>
              <p:spPr>
                <a:xfrm>
                  <a:off x="6096000" y="5914699"/>
                  <a:ext cx="1143000" cy="52322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Calibiri"/>
                    </a:rPr>
                    <a:t>1234</a:t>
                  </a:r>
                  <a:endParaRPr lang="en-IN" sz="2800" dirty="0">
                    <a:latin typeface="Calibiri"/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xmlns="" id="{B009964B-7859-440E-B4CD-4D86B7DC4C92}"/>
                    </a:ext>
                  </a:extLst>
                </p:cNvPr>
                <p:cNvCxnSpPr/>
                <p:nvPr/>
              </p:nvCxnSpPr>
              <p:spPr>
                <a:xfrm>
                  <a:off x="4800600" y="6176309"/>
                  <a:ext cx="1295400" cy="0"/>
                </a:xfrm>
                <a:prstGeom prst="straightConnector1">
                  <a:avLst/>
                </a:prstGeom>
                <a:grpFill/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97A077C3-574E-4FC8-9149-6CC050036EAD}"/>
                  </a:ext>
                </a:extLst>
              </p:cNvPr>
              <p:cNvSpPr txBox="1"/>
              <p:nvPr/>
            </p:nvSpPr>
            <p:spPr>
              <a:xfrm>
                <a:off x="1371600" y="5639454"/>
                <a:ext cx="12192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Calibiri"/>
                  </a:rPr>
                  <a:t>21074</a:t>
                </a:r>
                <a:endParaRPr lang="en-IN" sz="2800" dirty="0">
                  <a:solidFill>
                    <a:srgbClr val="FF0000"/>
                  </a:solidFill>
                  <a:latin typeface="Calibiri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C34A38C1-30AD-4952-8D4B-CA86B73EE00D}"/>
                  </a:ext>
                </a:extLst>
              </p:cNvPr>
              <p:cNvSpPr txBox="1"/>
              <p:nvPr/>
            </p:nvSpPr>
            <p:spPr>
              <a:xfrm>
                <a:off x="5943600" y="6162674"/>
                <a:ext cx="11430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  <a:latin typeface="Calibiri"/>
                  </a:rPr>
                  <a:t>AX</a:t>
                </a:r>
                <a:endParaRPr lang="en-IN" sz="2800" dirty="0">
                  <a:solidFill>
                    <a:schemeClr val="tx1"/>
                  </a:solidFill>
                  <a:latin typeface="Calibiri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02A7FDF-530A-47D1-92A3-120DFADD0784}"/>
                </a:ext>
              </a:extLst>
            </p:cNvPr>
            <p:cNvSpPr txBox="1"/>
            <p:nvPr/>
          </p:nvSpPr>
          <p:spPr>
            <a:xfrm>
              <a:off x="2590800" y="5876272"/>
              <a:ext cx="1143000" cy="5232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iri"/>
                </a:rPr>
                <a:t>34</a:t>
              </a:r>
              <a:endParaRPr lang="en-IN" sz="2800" dirty="0">
                <a:latin typeface="Calibi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7A372F7-5B9C-4D4F-A80B-E26B0A76EA54}"/>
                </a:ext>
              </a:extLst>
            </p:cNvPr>
            <p:cNvSpPr txBox="1"/>
            <p:nvPr/>
          </p:nvSpPr>
          <p:spPr>
            <a:xfrm>
              <a:off x="1371600" y="5866746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iri"/>
                </a:rPr>
                <a:t>21075</a:t>
              </a:r>
              <a:endParaRPr lang="en-IN" sz="2800" dirty="0">
                <a:solidFill>
                  <a:schemeClr val="tx1"/>
                </a:solidFill>
                <a:latin typeface="Calibiri"/>
              </a:endParaRPr>
            </a:p>
          </p:txBody>
        </p:sp>
      </p:grpSp>
      <p:sp>
        <p:nvSpPr>
          <p:cNvPr id="37" name="Date Placeholder 3">
            <a:extLst>
              <a:ext uri="{FF2B5EF4-FFF2-40B4-BE49-F238E27FC236}">
                <a16:creationId xmlns:a16="http://schemas.microsoft.com/office/drawing/2014/main" xmlns="" id="{745869E7-F829-4AE9-81DD-36C05C086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9068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70" y="1126589"/>
            <a:ext cx="7842885" cy="511008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5. Implied/ Implicit Addressing</a:t>
            </a:r>
            <a:r>
              <a:rPr lang="en-US" sz="3200" dirty="0">
                <a:latin typeface="Calibiri"/>
              </a:rPr>
              <a:t>: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No operands are used to execute these instructions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Example: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NOP :	No Operation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CLC :	Clear Carry Flag (CF = 0)</a:t>
            </a:r>
          </a:p>
          <a:p>
            <a:pPr marL="0" indent="0">
              <a:buNone/>
            </a:pPr>
            <a:r>
              <a:rPr lang="en-IN" sz="3200" dirty="0">
                <a:latin typeface="Calibiri"/>
              </a:rPr>
              <a:t>	START:	Execution Starts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31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90DB851A-D3B8-45E5-A868-D32971710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6060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32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A3B413-3C32-4012-B546-5FA7E09183B1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14090CA-5C63-4FB7-9431-52903C21FEDD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84582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Calibiri"/>
              </a:rPr>
              <a:t>Processors execute a machine code.</a:t>
            </a:r>
          </a:p>
          <a:p>
            <a:r>
              <a:rPr lang="en-US" sz="2800" b="1" dirty="0">
                <a:latin typeface="Calibiri"/>
              </a:rPr>
              <a:t>MACHINE CODE</a:t>
            </a:r>
            <a:r>
              <a:rPr lang="en-US" sz="2800" dirty="0">
                <a:latin typeface="Calibiri"/>
              </a:rPr>
              <a:t>: The sequence of numbers that flip the switches in the computer on and off to perform a certain job of work - such as addition of numbers, branching, multiplication, etc. </a:t>
            </a:r>
          </a:p>
          <a:p>
            <a:r>
              <a:rPr lang="en-US" sz="2800" dirty="0">
                <a:latin typeface="Calibiri"/>
              </a:rPr>
              <a:t>Machine specific and well documented by the implementers of the processor.</a:t>
            </a:r>
          </a:p>
          <a:p>
            <a:r>
              <a:rPr lang="en-US" sz="2800" b="1" dirty="0">
                <a:latin typeface="Calibiri"/>
              </a:rPr>
              <a:t>OPCODE</a:t>
            </a:r>
            <a:r>
              <a:rPr lang="en-US" sz="2800" dirty="0">
                <a:latin typeface="Calibiri"/>
              </a:rPr>
              <a:t>: It is a number interpreted by your machine(virtual or silicon) that represents the operation to perform.</a:t>
            </a:r>
          </a:p>
          <a:p>
            <a:pPr lvl="1"/>
            <a:r>
              <a:rPr lang="en-US" sz="2400" dirty="0">
                <a:latin typeface="Calibiri"/>
              </a:rPr>
              <a:t>E.g.,	</a:t>
            </a:r>
            <a:r>
              <a:rPr lang="en-US" sz="2400" b="1" dirty="0">
                <a:solidFill>
                  <a:srgbClr val="00B050"/>
                </a:solidFill>
                <a:latin typeface="Calibiri"/>
              </a:rPr>
              <a:t>MOV 	BX,</a:t>
            </a:r>
            <a:r>
              <a:rPr lang="en-US" sz="2400" dirty="0">
                <a:latin typeface="Calibiri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alibiri"/>
              </a:rPr>
              <a:t>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400" dirty="0">
                <a:latin typeface="Calibiri"/>
              </a:rPr>
              <a:t>		 </a:t>
            </a:r>
            <a:r>
              <a:rPr lang="en-US" sz="2400" dirty="0">
                <a:solidFill>
                  <a:srgbClr val="00B050"/>
                </a:solidFill>
                <a:latin typeface="Calibiri"/>
              </a:rPr>
              <a:t>47H 	</a:t>
            </a:r>
            <a:r>
              <a:rPr lang="en-US" sz="2400" dirty="0">
                <a:solidFill>
                  <a:srgbClr val="FF0000"/>
                </a:solidFill>
                <a:latin typeface="Calibiri"/>
              </a:rPr>
              <a:t>[1050]</a:t>
            </a:r>
            <a:r>
              <a:rPr lang="en-US" sz="2400" dirty="0">
                <a:latin typeface="Calibiri"/>
              </a:rPr>
              <a:t>     (47H is opcode for MOV into </a:t>
            </a:r>
            <a:r>
              <a:rPr lang="en-US" sz="2400" dirty="0" smtClean="0">
                <a:latin typeface="Calibiri"/>
              </a:rPr>
              <a:t>BX, 16-bits </a:t>
            </a:r>
            <a:r>
              <a:rPr lang="en-US" sz="2400" dirty="0">
                <a:latin typeface="Calibiri"/>
              </a:rPr>
              <a:t>of memory)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xmlns="" id="{8C3C85B3-BFAD-4351-B9A7-0A2B704FA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841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Opcode</a:t>
            </a:r>
            <a:r>
              <a:rPr lang="en-US" sz="4400" dirty="0">
                <a:solidFill>
                  <a:srgbClr val="C00000"/>
                </a:solidFill>
              </a:rPr>
              <a:t> &amp; Operands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sz="3200" b="1" dirty="0"/>
              <a:t>OPCODE</a:t>
            </a:r>
            <a:r>
              <a:rPr lang="en-US" sz="3200" dirty="0"/>
              <a:t> is short for 'Operation Code'.</a:t>
            </a:r>
          </a:p>
          <a:p>
            <a:r>
              <a:rPr lang="en-US" sz="3200" dirty="0"/>
              <a:t>An </a:t>
            </a:r>
            <a:r>
              <a:rPr lang="en-US" sz="3200" dirty="0" err="1"/>
              <a:t>opcode</a:t>
            </a:r>
            <a:r>
              <a:rPr lang="en-US" sz="3200" dirty="0"/>
              <a:t> is a single instruction that can be executed by the CPU.</a:t>
            </a:r>
          </a:p>
          <a:p>
            <a:r>
              <a:rPr lang="en-US" sz="3200" dirty="0"/>
              <a:t>In machine language it is a binary or hexadecimal value such as 'B6' loaded into the instruction register.</a:t>
            </a:r>
          </a:p>
          <a:p>
            <a:r>
              <a:rPr lang="en-US" sz="3200" dirty="0"/>
              <a:t>In assembly language mnemonic form of an opcode is a command such as MOV or ADD or JMP</a:t>
            </a:r>
          </a:p>
          <a:p>
            <a:r>
              <a:rPr lang="en-US" sz="3200" b="1" dirty="0"/>
              <a:t>OPERAND </a:t>
            </a:r>
            <a:r>
              <a:rPr lang="en-US" sz="3200" dirty="0"/>
              <a:t>is the data on which the operation is performed</a:t>
            </a:r>
          </a:p>
        </p:txBody>
      </p:sp>
    </p:spTree>
    <p:extLst>
      <p:ext uri="{BB962C8B-B14F-4D97-AF65-F5344CB8AC3E}">
        <p14:creationId xmlns:p14="http://schemas.microsoft.com/office/powerpoint/2010/main" val="30360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Instruction Format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dirty="0"/>
              <a:t>General format of an assembly language instruction :</a:t>
            </a:r>
          </a:p>
          <a:p>
            <a:pPr>
              <a:buNone/>
            </a:pPr>
            <a:r>
              <a:rPr lang="en-US" sz="2800" b="1" dirty="0">
                <a:solidFill>
                  <a:srgbClr val="FFFF00"/>
                </a:solidFill>
              </a:rPr>
              <a:t>	</a:t>
            </a:r>
          </a:p>
          <a:p>
            <a:pPr>
              <a:buNone/>
            </a:pPr>
            <a:r>
              <a:rPr lang="en-US" sz="2800" b="1" dirty="0">
                <a:solidFill>
                  <a:srgbClr val="7030A0"/>
                </a:solidFill>
              </a:rPr>
              <a:t>Label:    </a:t>
            </a:r>
            <a:r>
              <a:rPr lang="en-US" sz="2800" b="1" dirty="0">
                <a:solidFill>
                  <a:srgbClr val="00B050"/>
                </a:solidFill>
              </a:rPr>
              <a:t>Mnemonic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  Operand, Operand	</a:t>
            </a:r>
            <a:r>
              <a:rPr lang="en-US" sz="2800" b="1" dirty="0">
                <a:solidFill>
                  <a:schemeClr val="accent1"/>
                </a:solidFill>
              </a:rPr>
              <a:t>;Comment</a:t>
            </a:r>
          </a:p>
          <a:p>
            <a:endParaRPr lang="en-US" sz="2800" dirty="0"/>
          </a:p>
          <a:p>
            <a:r>
              <a:rPr lang="en-US" sz="2800" dirty="0"/>
              <a:t>Every instruction starts on a new line</a:t>
            </a:r>
          </a:p>
          <a:p>
            <a:r>
              <a:rPr lang="en-US" sz="2800" dirty="0"/>
              <a:t>Labels must be followed by colon (:) (It is an identifier)</a:t>
            </a:r>
          </a:p>
          <a:p>
            <a:r>
              <a:rPr lang="en-US" sz="2800" dirty="0"/>
              <a:t>Instructions operate on implicit (zero), one, two, or three operands</a:t>
            </a:r>
          </a:p>
          <a:p>
            <a:r>
              <a:rPr lang="en-US" sz="2800" dirty="0"/>
              <a:t>Multiple operands must be separated by a comma</a:t>
            </a:r>
          </a:p>
          <a:p>
            <a:r>
              <a:rPr lang="en-US" sz="2800" dirty="0"/>
              <a:t>Comment is ignored by assembler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b="1" dirty="0">
                <a:solidFill>
                  <a:srgbClr val="C00000"/>
                </a:solidFill>
              </a:rPr>
              <a:t>8086 Instruction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Instructions in 8086 are classified into the following 8 functional groups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/>
              <a:t>Data Transfer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Arithmetic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Bit Manipulation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Branch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String Operation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>
                <a:highlight>
                  <a:srgbClr val="FFFF00"/>
                </a:highlight>
              </a:rPr>
              <a:t>Processor Control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/>
              <a:t>Iteration Control Instructions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/>
              <a:t>Interrupt Instructions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1. Data Transfer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MOV 		: R/M/D </a:t>
            </a:r>
            <a:r>
              <a:rPr lang="en-US" sz="3200" dirty="0">
                <a:sym typeface="Wingdings" panose="05000000000000000000" pitchFamily="2" charset="2"/>
              </a:rPr>
              <a:t> R/M</a:t>
            </a:r>
            <a:endParaRPr lang="en-US" sz="3200" dirty="0"/>
          </a:p>
          <a:p>
            <a:r>
              <a:rPr lang="en-US" sz="3200" dirty="0"/>
              <a:t>XCHG		: R/ M </a:t>
            </a:r>
            <a:r>
              <a:rPr lang="en-US" sz="3200" dirty="0">
                <a:sym typeface="Wingdings" panose="05000000000000000000" pitchFamily="2" charset="2"/>
              </a:rPr>
              <a:t> R/M</a:t>
            </a:r>
            <a:endParaRPr lang="en-US" sz="3200" dirty="0"/>
          </a:p>
          <a:p>
            <a:r>
              <a:rPr lang="en-US" sz="3200" dirty="0"/>
              <a:t>LEA		: EA of operand </a:t>
            </a:r>
            <a:r>
              <a:rPr lang="en-US" sz="3200" dirty="0">
                <a:sym typeface="Wingdings" panose="05000000000000000000" pitchFamily="2" charset="2"/>
              </a:rPr>
              <a:t> R</a:t>
            </a:r>
            <a:endParaRPr lang="en-US" sz="3200" dirty="0"/>
          </a:p>
          <a:p>
            <a:r>
              <a:rPr lang="en-US" sz="3200" dirty="0"/>
              <a:t>PUSH/POP	: Stack manipulation</a:t>
            </a:r>
          </a:p>
          <a:p>
            <a:r>
              <a:rPr lang="en-US" sz="3200" dirty="0"/>
              <a:t>PUSHA/POPA	: Copy all registers </a:t>
            </a:r>
            <a:r>
              <a:rPr lang="en-US" sz="3200" dirty="0">
                <a:sym typeface="Wingdings" panose="05000000000000000000" pitchFamily="2" charset="2"/>
              </a:rPr>
              <a:t> Stack</a:t>
            </a:r>
            <a:endParaRPr lang="en-US" sz="3200" dirty="0"/>
          </a:p>
          <a:p>
            <a:r>
              <a:rPr lang="en-US" sz="3200" dirty="0"/>
              <a:t>PUSHF/POPF	: Flag register </a:t>
            </a:r>
            <a:r>
              <a:rPr lang="en-US" sz="3200" dirty="0">
                <a:sym typeface="Wingdings" panose="05000000000000000000" pitchFamily="2" charset="2"/>
              </a:rPr>
              <a:t> Stack</a:t>
            </a:r>
            <a:endParaRPr lang="en-US" sz="3200" dirty="0"/>
          </a:p>
          <a:p>
            <a:r>
              <a:rPr lang="en-US" sz="3200" dirty="0"/>
              <a:t>IN/ OUT		: R </a:t>
            </a:r>
            <a:r>
              <a:rPr lang="en-US" sz="3200" dirty="0">
                <a:sym typeface="Wingdings" panose="05000000000000000000" pitchFamily="2" charset="2"/>
              </a:rPr>
              <a:t> port</a:t>
            </a:r>
            <a:endParaRPr lang="en-US" sz="32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Data Transfer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82467"/>
              </p:ext>
            </p:extLst>
          </p:nvPr>
        </p:nvGraphicFramePr>
        <p:xfrm>
          <a:off x="380998" y="1981200"/>
          <a:ext cx="8512179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5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4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Syntax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Example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Move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MOV	destination,</a:t>
                      </a:r>
                      <a:r>
                        <a:rPr lang="en-US" sz="2400" baseline="0" dirty="0"/>
                        <a:t>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MOV	AX, BX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Exchange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XCHG	destination,</a:t>
                      </a:r>
                      <a:r>
                        <a:rPr lang="en-US" sz="2400" baseline="0" dirty="0"/>
                        <a:t>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XCHG	BL, AH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Load</a:t>
                      </a:r>
                      <a:r>
                        <a:rPr lang="en-US" sz="2800" baseline="0" dirty="0"/>
                        <a:t> Effective Address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LEA	reg16, source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LEA	BX,</a:t>
                      </a:r>
                      <a:r>
                        <a:rPr lang="en-US" sz="2800" baseline="0" dirty="0"/>
                        <a:t> AMOUNT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Push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PUSH	source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PUSH	DX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Pop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POP	destination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POP	AX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4188" y="3011579"/>
            <a:ext cx="8305800" cy="250530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Push decrements SP by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/>
              <a:t>	</a:t>
            </a:r>
            <a:r>
              <a:rPr lang="en-US" sz="2400" dirty="0"/>
              <a:t>PUSH DX	: SP←SP-2; Contents of DX copied onto stack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Pop increments SP by 2</a:t>
            </a:r>
          </a:p>
          <a:p>
            <a:pPr marL="342900" indent="-342900">
              <a:spcBef>
                <a:spcPct val="20000"/>
              </a:spcBef>
            </a:pPr>
            <a:r>
              <a:rPr lang="en-US" sz="4000" dirty="0"/>
              <a:t>	</a:t>
            </a:r>
            <a:r>
              <a:rPr lang="en-US" sz="2400" dirty="0"/>
              <a:t>POP AX		SP←SP+2; copy stack top contents to AX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2. Arithmetic and Logical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Add or Subtract (ADD / SUB)</a:t>
            </a:r>
          </a:p>
          <a:p>
            <a:r>
              <a:rPr lang="en-US" sz="2800" dirty="0"/>
              <a:t>Add/Subtract with Carry/Borrow (ADC / SBB)</a:t>
            </a:r>
          </a:p>
          <a:p>
            <a:r>
              <a:rPr lang="en-US" sz="2800" dirty="0"/>
              <a:t>Increment / Decrement (INC / DEC)</a:t>
            </a:r>
          </a:p>
          <a:p>
            <a:r>
              <a:rPr lang="en-US" sz="2800" dirty="0"/>
              <a:t>Compare / Negate (CMP / NEG)</a:t>
            </a:r>
          </a:p>
          <a:p>
            <a:r>
              <a:rPr lang="en-US" sz="2800" dirty="0"/>
              <a:t>ASCII adjust (AAA/ AAS/ AAM/ AAD)</a:t>
            </a:r>
          </a:p>
          <a:p>
            <a:r>
              <a:rPr lang="en-US" sz="2800" dirty="0"/>
              <a:t>Decimal Adjust (DAA/DAS)</a:t>
            </a:r>
          </a:p>
          <a:p>
            <a:r>
              <a:rPr lang="en-US" sz="2800" dirty="0"/>
              <a:t>Multiplication/Division (MUL/ IMUL/ DIV/ IDIV)</a:t>
            </a:r>
          </a:p>
          <a:p>
            <a:r>
              <a:rPr lang="en-US" sz="2800" dirty="0"/>
              <a:t>Logical (AND/ OR/ XOR/ NOT)</a:t>
            </a:r>
          </a:p>
          <a:p>
            <a:r>
              <a:rPr lang="en-US" sz="2800" dirty="0"/>
              <a:t>Convert (CBW/ CWD)</a:t>
            </a:r>
            <a:endParaRPr lang="en-IN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Arithmetic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482603"/>
              </p:ext>
            </p:extLst>
          </p:nvPr>
        </p:nvGraphicFramePr>
        <p:xfrm>
          <a:off x="380999" y="1371600"/>
          <a:ext cx="851217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5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4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 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/ Subtract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ADD/SUB</a:t>
                      </a:r>
                      <a:r>
                        <a:rPr lang="en-US" sz="2400" baseline="0" dirty="0"/>
                        <a:t>  destination,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ADD/SUB</a:t>
                      </a:r>
                      <a:r>
                        <a:rPr lang="en-US" sz="2400" baseline="0" dirty="0"/>
                        <a:t>  BX, AX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 with Carry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ADC	</a:t>
                      </a:r>
                      <a:r>
                        <a:rPr lang="en-US" sz="2400" baseline="0" dirty="0"/>
                        <a:t>destination,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ADC	AH, 09H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Subtract with Borrow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SBB	</a:t>
                      </a:r>
                      <a:r>
                        <a:rPr lang="en-US" sz="2400" baseline="0" dirty="0"/>
                        <a:t>destination,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SBB	AH, 09H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Increment</a:t>
                      </a:r>
                      <a:r>
                        <a:rPr lang="en-US" sz="2400" baseline="0" dirty="0"/>
                        <a:t> / decrement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INC/DEC	destination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INC/DEC	CL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Compare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CMP	destination,</a:t>
                      </a:r>
                      <a:r>
                        <a:rPr lang="en-US" sz="2400" baseline="0" dirty="0"/>
                        <a:t>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CMP	AH,</a:t>
                      </a:r>
                      <a:r>
                        <a:rPr lang="en-US" sz="2400" baseline="0" dirty="0"/>
                        <a:t> BL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Negate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NEG	destination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NEG	BX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Content Placeholder 4"/>
          <p:cNvSpPr txBox="1">
            <a:spLocks/>
          </p:cNvSpPr>
          <p:nvPr/>
        </p:nvSpPr>
        <p:spPr>
          <a:xfrm>
            <a:off x="522288" y="2133600"/>
            <a:ext cx="8229600" cy="35052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NEG: Negate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changes sign of operand (2’s complement)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/>
              <a:t>CMP: Compare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─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If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 (dest &gt; src)</a:t>
            </a:r>
            <a:r>
              <a:rPr lang="en-IN" sz="2800" noProof="0" dirty="0"/>
              <a:t>	: 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</a:rPr>
              <a:t>CF=0, ZF=0, SF=0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─"/>
            </a:pPr>
            <a:r>
              <a:rPr lang="en-US" sz="2800" dirty="0"/>
              <a:t>If (dest &lt; src)</a:t>
            </a:r>
            <a:r>
              <a:rPr kumimoji="0" lang="en-US" sz="2800" b="0" i="0" u="none" strike="noStrike" kern="1200" cap="none" spc="0" normalizeH="0" dirty="0">
                <a:ln>
                  <a:noFill/>
                </a:ln>
                <a:effectLst/>
                <a:uLnTx/>
                <a:uFillTx/>
              </a:rPr>
              <a:t>	: CF=1, ZF=0, SF=1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─"/>
            </a:pPr>
            <a:r>
              <a:rPr lang="en-US" sz="2800" dirty="0"/>
              <a:t>If (dest = src)</a:t>
            </a:r>
            <a:r>
              <a:rPr kumimoji="0" lang="en-US" sz="2800" b="0" i="0" u="none" strike="noStrike" kern="1200" cap="none" spc="0" normalizeH="0" dirty="0">
                <a:ln>
                  <a:noFill/>
                </a:ln>
                <a:effectLst/>
                <a:uLnTx/>
                <a:uFillTx/>
              </a:rPr>
              <a:t>	: CF=0, ZF=1; SF=0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313"/>
            <a:ext cx="7886700" cy="4351337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The different ways in which a processor can access the operands of an instruction are called </a:t>
            </a:r>
            <a:r>
              <a:rPr lang="en-IN" sz="2800" b="1" u="sng" dirty="0">
                <a:solidFill>
                  <a:schemeClr val="accent1">
                    <a:lumMod val="75000"/>
                  </a:schemeClr>
                </a:solidFill>
                <a:latin typeface="Calibiri"/>
              </a:rPr>
              <a:t>Addressing Modes.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Operands can be located anywhere</a:t>
            </a:r>
          </a:p>
          <a:p>
            <a:pPr lvl="1">
              <a:defRPr/>
            </a:pPr>
            <a:r>
              <a:rPr lang="en-IN" sz="2400" dirty="0">
                <a:solidFill>
                  <a:srgbClr val="C00000"/>
                </a:solidFill>
                <a:latin typeface="Calibiri"/>
              </a:rPr>
              <a:t>Memory locations</a:t>
            </a:r>
          </a:p>
          <a:p>
            <a:pPr lvl="1">
              <a:defRPr/>
            </a:pPr>
            <a:r>
              <a:rPr lang="en-IN" sz="2400" dirty="0">
                <a:solidFill>
                  <a:srgbClr val="C00000"/>
                </a:solidFill>
                <a:latin typeface="Calibiri"/>
              </a:rPr>
              <a:t>Registers</a:t>
            </a:r>
          </a:p>
          <a:p>
            <a:pPr lvl="1">
              <a:defRPr/>
            </a:pPr>
            <a:r>
              <a:rPr lang="en-IN" sz="2400" dirty="0">
                <a:solidFill>
                  <a:srgbClr val="C00000"/>
                </a:solidFill>
                <a:latin typeface="Calibiri"/>
              </a:rPr>
              <a:t>I/O ports</a:t>
            </a:r>
          </a:p>
          <a:p>
            <a:pPr lvl="1">
              <a:defRPr/>
            </a:pPr>
            <a:r>
              <a:rPr lang="en-IN" sz="2400" dirty="0">
                <a:solidFill>
                  <a:srgbClr val="C00000"/>
                </a:solidFill>
                <a:latin typeface="Calibiri"/>
              </a:rPr>
              <a:t>Present in the instruction itself.</a:t>
            </a:r>
          </a:p>
          <a:p>
            <a:pPr>
              <a:buFont typeface="Arial" charset="0"/>
              <a:buChar char="•"/>
              <a:defRPr/>
            </a:pPr>
            <a:endParaRPr lang="en-US" sz="28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4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7B75B3-0208-4595-82BE-E0AB6C158447}"/>
                  </a:ext>
                </a:extLst>
              </p14:cNvPr>
              <p14:cNvContentPartPr/>
              <p14:nvPr/>
            </p14:nvContentPartPr>
            <p14:xfrm>
              <a:off x="4762731" y="6113829"/>
              <a:ext cx="36000" cy="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7B75B3-0208-4595-82BE-E0AB6C158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549" y="6095829"/>
                <a:ext cx="72000" cy="594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FF4DF1-50A2-4AE8-9F4C-EEF0BC4C2B42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5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164329D6-2D07-4356-A5EF-C31833C62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Arithmetic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52907"/>
              </p:ext>
            </p:extLst>
          </p:nvPr>
        </p:nvGraphicFramePr>
        <p:xfrm>
          <a:off x="381000" y="2057400"/>
          <a:ext cx="8512179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5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4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Syntax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Example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Multiply (unsigned)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	source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MUL	BX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Divide (unsigned)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DIV	source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DIV	CX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Integer Multiply (signed)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IMUL	source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IMUL	CL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Integer</a:t>
                      </a:r>
                      <a:r>
                        <a:rPr lang="en-US" sz="2800" baseline="0" dirty="0"/>
                        <a:t> Divide </a:t>
                      </a:r>
                      <a:r>
                        <a:rPr lang="en-US" sz="2800" dirty="0"/>
                        <a:t>(signed)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IDIV	source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IDIV	CL</a:t>
                      </a:r>
                      <a:endParaRPr lang="en-IN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4189" y="3276600"/>
            <a:ext cx="8305800" cy="22097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Accumulator is default operand in multiply and divide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MUL BX → DX:AX = AX*BX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MUL BH → AX = AL*BH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DIV BX → AX = Quotient; DX = Remainder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DIV BL → AL = Quotient; AH = Remainder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04" y="228600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Arithmetic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325753"/>
              </p:ext>
            </p:extLst>
          </p:nvPr>
        </p:nvGraphicFramePr>
        <p:xfrm>
          <a:off x="380998" y="1549400"/>
          <a:ext cx="792334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606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8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81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Instruction 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Syntax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Before 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After</a:t>
                      </a:r>
                      <a:endParaRPr lang="en-I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ASCII adjust</a:t>
                      </a:r>
                      <a:r>
                        <a:rPr lang="en-US" sz="2000" baseline="0" dirty="0"/>
                        <a:t> for Addition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AAA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AH=00H, AL=0BH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AH=01H,</a:t>
                      </a:r>
                      <a:r>
                        <a:rPr lang="en-US" sz="2000" baseline="0" dirty="0"/>
                        <a:t> AL=01H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r>
                        <a:rPr lang="en-US" sz="2000" baseline="0" dirty="0"/>
                        <a:t> adjust for Subtraction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AAS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AH=02H, AL=0BH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AH=01H, AL=05H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ASCII adjust</a:t>
                      </a:r>
                      <a:r>
                        <a:rPr lang="en-US" sz="2000" baseline="0" dirty="0"/>
                        <a:t> for Multiplication</a:t>
                      </a:r>
                      <a:endParaRPr lang="en-IN" sz="20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AH=00H,</a:t>
                      </a:r>
                      <a:r>
                        <a:rPr lang="en-US" sz="2000" baseline="0" dirty="0"/>
                        <a:t> AL=30H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AH=04H, AL=08H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r>
                        <a:rPr lang="en-US" sz="2000" baseline="0" dirty="0"/>
                        <a:t> adjust for Division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AAD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AH=03H, AL=09H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AH=00H,</a:t>
                      </a:r>
                      <a:r>
                        <a:rPr lang="en-US" sz="2000" baseline="0" dirty="0"/>
                        <a:t> AL=39H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Decimal adjust</a:t>
                      </a:r>
                      <a:r>
                        <a:rPr lang="en-US" sz="2000" baseline="0" dirty="0"/>
                        <a:t> for Addition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DAA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AL=6BH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AL=71H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Decimal</a:t>
                      </a:r>
                      <a:r>
                        <a:rPr lang="en-US" sz="2000" baseline="0" dirty="0"/>
                        <a:t> adjust for Subtraction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DAS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AL=2EH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AL=28H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9770" y="2727960"/>
            <a:ext cx="8305800" cy="19811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AAA and AAS check only lower nibble of AL. DAA and DAS check lower and higher nibble of AL.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AAM : AL = AL/10, AH = AL mod 10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AAD : AL = AH*10+AL, AH=00H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3. Bit manipulation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874370"/>
              </p:ext>
            </p:extLst>
          </p:nvPr>
        </p:nvGraphicFramePr>
        <p:xfrm>
          <a:off x="430210" y="1690689"/>
          <a:ext cx="851217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0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5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74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 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Logical AND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	destination,</a:t>
                      </a:r>
                      <a:r>
                        <a:rPr lang="en-US" sz="2400" baseline="0" dirty="0"/>
                        <a:t>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 AX,</a:t>
                      </a:r>
                      <a:r>
                        <a:rPr lang="en-US" sz="2400" baseline="0" dirty="0"/>
                        <a:t> F000H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Logical 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	destination,</a:t>
                      </a:r>
                      <a:r>
                        <a:rPr lang="en-US" sz="2400" baseline="0" dirty="0"/>
                        <a:t>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OR	BX,</a:t>
                      </a:r>
                      <a:r>
                        <a:rPr lang="en-US" sz="2400" baseline="0" dirty="0"/>
                        <a:t> AX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Logical Exclusive</a:t>
                      </a:r>
                      <a:r>
                        <a:rPr lang="en-US" sz="2400" baseline="0" dirty="0"/>
                        <a:t> 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XOR	destination,</a:t>
                      </a:r>
                      <a:r>
                        <a:rPr lang="en-US" sz="2400" baseline="0" dirty="0"/>
                        <a:t> source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XOR	AH, CH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Logical NOT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	destination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NOT	AL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3200401"/>
            <a:ext cx="8305800" cy="9143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NOT inverts each bit in destination (1’s complement)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Bit manipulation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30762"/>
              </p:ext>
            </p:extLst>
          </p:nvPr>
        </p:nvGraphicFramePr>
        <p:xfrm>
          <a:off x="628650" y="1825625"/>
          <a:ext cx="78867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736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60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Syntax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Example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Before </a:t>
                      </a:r>
                      <a:endParaRPr lang="en-IN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After</a:t>
                      </a:r>
                      <a:endParaRPr lang="en-IN" sz="2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Convert Byte to Word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CBW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AH=??, AL=10011011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AH=11111111,</a:t>
                      </a:r>
                      <a:r>
                        <a:rPr lang="en-US" sz="2800" baseline="0" dirty="0"/>
                        <a:t> </a:t>
                      </a:r>
                    </a:p>
                    <a:p>
                      <a:endParaRPr lang="en-US" sz="2800" baseline="0" dirty="0"/>
                    </a:p>
                    <a:p>
                      <a:r>
                        <a:rPr lang="en-US" sz="2800" baseline="0" dirty="0"/>
                        <a:t>AL=10011011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Convert Word</a:t>
                      </a:r>
                      <a:r>
                        <a:rPr lang="en-US" sz="2800" baseline="0" dirty="0"/>
                        <a:t> to D Word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CWD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DX=??</a:t>
                      </a:r>
                    </a:p>
                    <a:p>
                      <a:r>
                        <a:rPr lang="en-US" sz="2800" dirty="0"/>
                        <a:t>AX=10101101 10010001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DX=11111111 11111111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AX=10101101 10010001</a:t>
                      </a:r>
                      <a:endParaRPr lang="en-IN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643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Bit manipulation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9244"/>
              </p:ext>
            </p:extLst>
          </p:nvPr>
        </p:nvGraphicFramePr>
        <p:xfrm>
          <a:off x="381001" y="1371601"/>
          <a:ext cx="8512178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38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17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Instruction 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Syntax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Example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Shift Logical</a:t>
                      </a:r>
                      <a:r>
                        <a:rPr lang="en-US" sz="2200" baseline="0" dirty="0"/>
                        <a:t> Left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SHL	destination,</a:t>
                      </a:r>
                      <a:r>
                        <a:rPr lang="en-US" sz="2200" baseline="0" dirty="0"/>
                        <a:t> source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SHL	BL, 1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Shift Logical Right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SHR	destination,</a:t>
                      </a:r>
                      <a:r>
                        <a:rPr lang="en-US" sz="2200" baseline="0" dirty="0"/>
                        <a:t> source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SHR	BL, 1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Shift Arith</a:t>
                      </a:r>
                      <a:r>
                        <a:rPr lang="en-US" sz="2200" baseline="0" dirty="0"/>
                        <a:t>metic Left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SAL	destination, count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SAL	AL, 2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Shift Arithmetic</a:t>
                      </a:r>
                      <a:r>
                        <a:rPr lang="en-US" sz="2200" baseline="0" dirty="0"/>
                        <a:t> Right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SAR	destination, count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SAR	AL, 2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Rotate Left/Right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ROL/ROR	</a:t>
                      </a:r>
                      <a:r>
                        <a:rPr lang="en-US" sz="2200" baseline="0" dirty="0"/>
                        <a:t> destination, count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ROL/ROR  AX, 2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Rotate through</a:t>
                      </a:r>
                      <a:r>
                        <a:rPr lang="en-US" sz="2200" baseline="0" dirty="0"/>
                        <a:t> carry Left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RCL	</a:t>
                      </a:r>
                      <a:r>
                        <a:rPr lang="en-US" sz="2200" baseline="0" dirty="0"/>
                        <a:t>destination, count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RCL	CL, 4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r>
                        <a:rPr lang="en-US" sz="2200" dirty="0"/>
                        <a:t>Rotate through</a:t>
                      </a:r>
                      <a:r>
                        <a:rPr lang="en-US" sz="2200" baseline="0" dirty="0"/>
                        <a:t> carry Right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RCR	</a:t>
                      </a:r>
                      <a:r>
                        <a:rPr lang="en-US" sz="2200" baseline="0" dirty="0"/>
                        <a:t>destination, count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RCR	CL, 4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557963"/>
            <a:ext cx="8305800" cy="166814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SAL is same as SHL, LSB becomes 0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In SHR, MSB is padded with 0. In SAR, MSB is padded with previous MSB bit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4. Branch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76"/>
            <a:ext cx="82296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CALL	:	Call a subroutine</a:t>
            </a:r>
          </a:p>
          <a:p>
            <a:r>
              <a:rPr lang="en-US" sz="3200" dirty="0"/>
              <a:t>RET	:	Return to main procedure</a:t>
            </a:r>
          </a:p>
          <a:p>
            <a:r>
              <a:rPr lang="en-US" sz="3200" dirty="0"/>
              <a:t>JMP	:	Provide an address of the next 				instruction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Unconditional Jump (JMP)</a:t>
            </a:r>
          </a:p>
          <a:p>
            <a:pPr lvl="2"/>
            <a:r>
              <a:rPr lang="en-US" sz="2600" dirty="0"/>
              <a:t>Always jumps to specified address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900" dirty="0"/>
              <a:t>Conditional Jump (JZ, JNC...)</a:t>
            </a:r>
          </a:p>
          <a:p>
            <a:pPr lvl="2"/>
            <a:r>
              <a:rPr lang="en-US" sz="2600" dirty="0"/>
              <a:t>Checks the status of certain flag bits (depending on the condition) and jumps only if condition is satisfied.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5. String Operation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sz="3200" dirty="0"/>
              <a:t>Load </a:t>
            </a:r>
          </a:p>
          <a:p>
            <a:pPr lvl="1"/>
            <a:r>
              <a:rPr lang="en-US" sz="2800" dirty="0"/>
              <a:t>string/ string byte/ string word (LODS/LODSB/LODSW)</a:t>
            </a:r>
          </a:p>
          <a:p>
            <a:r>
              <a:rPr lang="en-US" sz="3200" dirty="0"/>
              <a:t>Store</a:t>
            </a:r>
          </a:p>
          <a:p>
            <a:pPr lvl="1"/>
            <a:r>
              <a:rPr lang="en-US" sz="2800" dirty="0"/>
              <a:t>string/ string byte/ string word (STOS/STOSB/STOSW)</a:t>
            </a:r>
          </a:p>
          <a:p>
            <a:r>
              <a:rPr lang="en-US" sz="3200" dirty="0"/>
              <a:t>Compare</a:t>
            </a:r>
          </a:p>
          <a:p>
            <a:pPr lvl="1"/>
            <a:r>
              <a:rPr lang="en-US" sz="2800" dirty="0"/>
              <a:t>string/ string byte/ string word (CMPS/CMPSB/CMPSW)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6. Processor Control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STC	: 	Set CF = 1</a:t>
            </a:r>
          </a:p>
          <a:p>
            <a:r>
              <a:rPr lang="en-IN" sz="3200" dirty="0"/>
              <a:t>CLC	:	Clear CF = 0</a:t>
            </a:r>
          </a:p>
          <a:p>
            <a:r>
              <a:rPr lang="en-IN" sz="3200" dirty="0"/>
              <a:t>CMC	:	Complement CF</a:t>
            </a:r>
          </a:p>
          <a:p>
            <a:r>
              <a:rPr lang="en-IN" sz="3200" dirty="0"/>
              <a:t>STD	:	Set DF = 1</a:t>
            </a:r>
          </a:p>
          <a:p>
            <a:r>
              <a:rPr lang="en-IN" sz="3200" dirty="0"/>
              <a:t>CLD	:	Clear DF = 0</a:t>
            </a:r>
          </a:p>
          <a:p>
            <a:r>
              <a:rPr lang="en-IN" sz="3200" dirty="0"/>
              <a:t>STI	:	Set IF = 1</a:t>
            </a:r>
          </a:p>
          <a:p>
            <a:r>
              <a:rPr lang="en-IN" sz="3200" dirty="0"/>
              <a:t>CLI	:	Clear IF =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400" dirty="0">
                <a:solidFill>
                  <a:srgbClr val="C00000"/>
                </a:solidFill>
                <a:latin typeface="+mj-lt"/>
              </a:rPr>
              <a:t>7. iteration Control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0862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LOOP: Jump back to address until CX = 0</a:t>
            </a:r>
          </a:p>
          <a:p>
            <a:endParaRPr lang="en-US" sz="3200" dirty="0"/>
          </a:p>
          <a:p>
            <a:r>
              <a:rPr lang="en-US" sz="3200" dirty="0"/>
              <a:t>LOOPE/ LOOPZ: Jump back to address until 		ZF = 1 and CF = 0</a:t>
            </a:r>
          </a:p>
          <a:p>
            <a:endParaRPr lang="en-US" sz="3200" dirty="0"/>
          </a:p>
          <a:p>
            <a:r>
              <a:rPr lang="en-US" sz="3200" dirty="0"/>
              <a:t>LOOPNE/ LOOPNZ: 	Jump back to address until 	ZF = 0 and CX = 0</a:t>
            </a:r>
          </a:p>
          <a:p>
            <a:endParaRPr lang="en-US" sz="3200" dirty="0"/>
          </a:p>
          <a:p>
            <a:r>
              <a:rPr lang="en-US" sz="3200" dirty="0"/>
              <a:t>JCXZ	:	Jump to address if CX = 0</a:t>
            </a:r>
          </a:p>
        </p:txBody>
      </p:sp>
    </p:spTree>
    <p:extLst>
      <p:ext uri="{BB962C8B-B14F-4D97-AF65-F5344CB8AC3E}">
        <p14:creationId xmlns:p14="http://schemas.microsoft.com/office/powerpoint/2010/main" val="1126599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8. Interrupt Instructions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	:	Interrupt execution by calling a 				stored program</a:t>
            </a:r>
          </a:p>
          <a:p>
            <a:r>
              <a:rPr lang="en-US" sz="3200" dirty="0"/>
              <a:t>INTO	:	Execute interrupt program if </a:t>
            </a:r>
          </a:p>
          <a:p>
            <a:pPr marL="0" indent="0">
              <a:buNone/>
            </a:pPr>
            <a:r>
              <a:rPr lang="en-US" sz="3200" dirty="0"/>
              <a:t>				</a:t>
            </a:r>
            <a:r>
              <a:rPr lang="en-US" sz="2900" dirty="0"/>
              <a:t>OF = 1</a:t>
            </a:r>
          </a:p>
          <a:p>
            <a:r>
              <a:rPr lang="en-US" sz="3200" dirty="0"/>
              <a:t>IRET	:	Return from Interrupt to main 				program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746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313"/>
            <a:ext cx="8134350" cy="4351337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A command given by the user to perform a certain task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It is written in a specific format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	</a:t>
            </a:r>
            <a:r>
              <a:rPr lang="en-IN" sz="2800" dirty="0">
                <a:solidFill>
                  <a:srgbClr val="00B050"/>
                </a:solidFill>
                <a:latin typeface="Calibiri"/>
              </a:rPr>
              <a:t>Opcode</a:t>
            </a:r>
            <a:r>
              <a:rPr lang="en-IN" sz="2800" dirty="0">
                <a:latin typeface="Calibiri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Operand field(s)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Opcode is a unique hexadecimal encoding of the given instruction.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Opcode depends on the operation as well as the operand fields.</a:t>
            </a:r>
          </a:p>
          <a:p>
            <a:pPr>
              <a:buFont typeface="Arial" charset="0"/>
              <a:buChar char="•"/>
              <a:defRPr/>
            </a:pPr>
            <a:endParaRPr lang="en-US" sz="28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5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7B75B3-0208-4595-82BE-E0AB6C158447}"/>
                  </a:ext>
                </a:extLst>
              </p14:cNvPr>
              <p14:cNvContentPartPr/>
              <p14:nvPr/>
            </p14:nvContentPartPr>
            <p14:xfrm>
              <a:off x="4762731" y="6113829"/>
              <a:ext cx="36000" cy="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7B75B3-0208-4595-82BE-E0AB6C158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549" y="6095829"/>
                <a:ext cx="72000" cy="59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FA01C05-97E0-49B5-A23C-99AE622449D6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5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72F5D398-1C58-488D-AF38-B1C97EC86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18456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III. Assembly Language Programming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31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Declaring 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 Byte – DB</a:t>
            </a:r>
          </a:p>
          <a:p>
            <a:pPr marL="457200" lvl="1" indent="0">
              <a:buNone/>
            </a:pPr>
            <a:r>
              <a:rPr lang="en-US" sz="2800" dirty="0"/>
              <a:t>	SUM DB 0</a:t>
            </a:r>
          </a:p>
          <a:p>
            <a:r>
              <a:rPr lang="en-US" sz="3200" dirty="0"/>
              <a:t>Define Word – DW</a:t>
            </a:r>
          </a:p>
          <a:p>
            <a:r>
              <a:rPr lang="en-US" sz="3200" dirty="0"/>
              <a:t>Define Double Word – DD</a:t>
            </a:r>
          </a:p>
          <a:p>
            <a:r>
              <a:rPr lang="en-US" sz="3200" dirty="0"/>
              <a:t>Define Quad Word – DQ</a:t>
            </a:r>
          </a:p>
          <a:p>
            <a:r>
              <a:rPr lang="en-US" sz="3200" dirty="0"/>
              <a:t>Define Ten Bytes – DT</a:t>
            </a:r>
          </a:p>
          <a:p>
            <a:r>
              <a:rPr lang="en-US" sz="3200" dirty="0"/>
              <a:t>Arrays – DUP(size)</a:t>
            </a:r>
          </a:p>
          <a:p>
            <a:pPr marL="457200" lvl="1" indent="0">
              <a:buNone/>
            </a:pPr>
            <a:r>
              <a:rPr lang="en-US" sz="2800" dirty="0"/>
              <a:t>	LIST DB DUP(20)</a:t>
            </a:r>
          </a:p>
        </p:txBody>
      </p:sp>
    </p:spTree>
    <p:extLst>
      <p:ext uri="{BB962C8B-B14F-4D97-AF65-F5344CB8AC3E}">
        <p14:creationId xmlns:p14="http://schemas.microsoft.com/office/powerpoint/2010/main" val="3517365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Program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SEGMENT</a:t>
            </a:r>
          </a:p>
          <a:p>
            <a:r>
              <a:rPr lang="en-US" sz="3200" dirty="0"/>
              <a:t>ENDS</a:t>
            </a:r>
          </a:p>
          <a:p>
            <a:r>
              <a:rPr lang="en-US" sz="3200" dirty="0"/>
              <a:t>ASSUME</a:t>
            </a:r>
          </a:p>
          <a:p>
            <a:r>
              <a:rPr lang="en-US" sz="3200" dirty="0"/>
              <a:t>OFFSET</a:t>
            </a:r>
          </a:p>
          <a:p>
            <a:r>
              <a:rPr lang="en-US" sz="3200" dirty="0"/>
              <a:t>END</a:t>
            </a:r>
          </a:p>
          <a:p>
            <a:r>
              <a:rPr lang="en-US" sz="3200" dirty="0"/>
              <a:t>PROC</a:t>
            </a:r>
          </a:p>
          <a:p>
            <a:r>
              <a:rPr lang="en-US" sz="3200" dirty="0"/>
              <a:t>ENDP</a:t>
            </a:r>
          </a:p>
        </p:txBody>
      </p:sp>
    </p:spTree>
    <p:extLst>
      <p:ext uri="{BB962C8B-B14F-4D97-AF65-F5344CB8AC3E}">
        <p14:creationId xmlns:p14="http://schemas.microsoft.com/office/powerpoint/2010/main" val="4223062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DOS System Call:</a:t>
            </a: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INT 21H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Chararcter</a:t>
            </a:r>
            <a:r>
              <a:rPr lang="en-US" sz="2400" dirty="0">
                <a:solidFill>
                  <a:srgbClr val="FF0000"/>
                </a:solidFill>
              </a:rPr>
              <a:t> I/O</a:t>
            </a:r>
          </a:p>
          <a:p>
            <a:r>
              <a:rPr lang="en-US" sz="2400" dirty="0"/>
              <a:t>File Operations</a:t>
            </a:r>
          </a:p>
          <a:p>
            <a:r>
              <a:rPr lang="en-US" sz="2400" dirty="0"/>
              <a:t>Record Operations</a:t>
            </a:r>
          </a:p>
          <a:p>
            <a:r>
              <a:rPr lang="en-US" sz="2400" dirty="0"/>
              <a:t>Directory Operations</a:t>
            </a:r>
          </a:p>
          <a:p>
            <a:r>
              <a:rPr lang="en-US" sz="2400" dirty="0"/>
              <a:t>Disk Management</a:t>
            </a:r>
          </a:p>
          <a:p>
            <a:r>
              <a:rPr lang="en-US" sz="2400" dirty="0"/>
              <a:t>Process Management</a:t>
            </a:r>
          </a:p>
          <a:p>
            <a:r>
              <a:rPr lang="en-US" sz="2400" dirty="0"/>
              <a:t>Memory Management</a:t>
            </a:r>
          </a:p>
          <a:p>
            <a:r>
              <a:rPr lang="en-US" sz="2400" dirty="0"/>
              <a:t>Network Functions</a:t>
            </a:r>
          </a:p>
          <a:p>
            <a:r>
              <a:rPr lang="en-US" sz="2400" dirty="0"/>
              <a:t>Time and Date Functions </a:t>
            </a:r>
          </a:p>
          <a:p>
            <a:r>
              <a:rPr lang="en-US" sz="2400" dirty="0"/>
              <a:t>Miscellaneous System Functions</a:t>
            </a:r>
          </a:p>
          <a:p>
            <a:r>
              <a:rPr lang="en-US" sz="2400" dirty="0"/>
              <a:t>Reserved Functions</a:t>
            </a:r>
          </a:p>
        </p:txBody>
      </p:sp>
    </p:spTree>
    <p:extLst>
      <p:ext uri="{BB962C8B-B14F-4D97-AF65-F5344CB8AC3E}">
        <p14:creationId xmlns:p14="http://schemas.microsoft.com/office/powerpoint/2010/main" val="1852126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IV. Mixed Language Programming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282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Mixed Language Program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be used with C/C++</a:t>
            </a:r>
          </a:p>
          <a:p>
            <a:r>
              <a:rPr lang="en-US" sz="3200" dirty="0"/>
              <a:t>Called inline assembler. Used to insert short, limited assembly language code</a:t>
            </a:r>
          </a:p>
          <a:p>
            <a:r>
              <a:rPr lang="en-US" sz="3200" dirty="0"/>
              <a:t>Need to use an </a:t>
            </a:r>
            <a:r>
              <a:rPr lang="en-US" sz="3200" b="1" dirty="0" err="1"/>
              <a:t>asm</a:t>
            </a:r>
            <a:r>
              <a:rPr lang="en-US" sz="3200" b="1" dirty="0"/>
              <a:t> </a:t>
            </a:r>
            <a:r>
              <a:rPr lang="en-US" sz="3200" dirty="0"/>
              <a:t>block </a:t>
            </a:r>
            <a:r>
              <a:rPr lang="en-IN" sz="3200" dirty="0"/>
              <a:t>inside main function</a:t>
            </a:r>
          </a:p>
          <a:p>
            <a:r>
              <a:rPr lang="en-US" sz="3200" dirty="0"/>
              <a:t>No need to use data definition directives</a:t>
            </a:r>
          </a:p>
        </p:txBody>
      </p:sp>
    </p:spTree>
    <p:extLst>
      <p:ext uri="{BB962C8B-B14F-4D97-AF65-F5344CB8AC3E}">
        <p14:creationId xmlns:p14="http://schemas.microsoft.com/office/powerpoint/2010/main" val="15897345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2000" dirty="0"/>
              <a:t>data segment</a:t>
            </a:r>
          </a:p>
          <a:p>
            <a:pPr lvl="2">
              <a:buNone/>
            </a:pPr>
            <a:r>
              <a:rPr lang="en-US" sz="2000" dirty="0"/>
              <a:t>	..........</a:t>
            </a:r>
          </a:p>
          <a:p>
            <a:pPr lvl="2">
              <a:buNone/>
            </a:pPr>
            <a:r>
              <a:rPr lang="en-US" sz="2000" dirty="0"/>
              <a:t>data ends</a:t>
            </a:r>
          </a:p>
          <a:p>
            <a:pPr lvl="2">
              <a:buNone/>
            </a:pPr>
            <a:r>
              <a:rPr lang="en-US" sz="2000" dirty="0"/>
              <a:t>code segment</a:t>
            </a:r>
          </a:p>
          <a:p>
            <a:pPr lvl="2">
              <a:buNone/>
            </a:pPr>
            <a:r>
              <a:rPr lang="en-US" sz="2000" dirty="0"/>
              <a:t>assume </a:t>
            </a:r>
            <a:r>
              <a:rPr lang="en-US" sz="2000" dirty="0" err="1"/>
              <a:t>cs:code,ds:data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start:</a:t>
            </a:r>
          </a:p>
          <a:p>
            <a:pPr lvl="2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ax,data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	</a:t>
            </a:r>
            <a:r>
              <a:rPr lang="en-US" sz="2000" dirty="0" err="1"/>
              <a:t>mov</a:t>
            </a:r>
            <a:r>
              <a:rPr lang="en-US" sz="2000" dirty="0"/>
              <a:t> </a:t>
            </a:r>
            <a:r>
              <a:rPr lang="en-US" sz="2000" dirty="0" err="1"/>
              <a:t>ds,ax</a:t>
            </a:r>
            <a:endParaRPr lang="en-US" sz="2000" dirty="0"/>
          </a:p>
          <a:p>
            <a:pPr lvl="2">
              <a:buNone/>
            </a:pPr>
            <a:r>
              <a:rPr lang="en-US" sz="2000" dirty="0"/>
              <a:t>		/*</a:t>
            </a:r>
          </a:p>
          <a:p>
            <a:pPr lvl="2">
              <a:buNone/>
            </a:pPr>
            <a:endParaRPr lang="en-US" sz="2000" dirty="0"/>
          </a:p>
          <a:p>
            <a:pPr lvl="2">
              <a:buNone/>
            </a:pPr>
            <a:r>
              <a:rPr lang="en-US" sz="2000" dirty="0"/>
              <a:t>		instructions</a:t>
            </a:r>
          </a:p>
          <a:p>
            <a:pPr lvl="2">
              <a:buNone/>
            </a:pPr>
            <a:endParaRPr lang="en-US" sz="2000" dirty="0"/>
          </a:p>
          <a:p>
            <a:pPr lvl="2">
              <a:buNone/>
            </a:pPr>
            <a:r>
              <a:rPr lang="en-US" sz="2000" dirty="0"/>
              <a:t>		*/</a:t>
            </a:r>
          </a:p>
          <a:p>
            <a:pPr lvl="2">
              <a:buNone/>
            </a:pPr>
            <a:r>
              <a:rPr lang="en-US" sz="2000" dirty="0"/>
              <a:t>code ends</a:t>
            </a:r>
          </a:p>
          <a:p>
            <a:pPr lvl="2">
              <a:buNone/>
            </a:pPr>
            <a:r>
              <a:rPr lang="en-US" sz="2000" dirty="0"/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3930097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C/C++ program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/>
          </a:bodyPr>
          <a:lstStyle/>
          <a:p>
            <a:pPr lvl="2">
              <a:buNone/>
            </a:pPr>
            <a:r>
              <a:rPr lang="en-US" sz="2400" dirty="0"/>
              <a:t>void main()</a:t>
            </a:r>
          </a:p>
          <a:p>
            <a:pPr lvl="2">
              <a:buNone/>
            </a:pPr>
            <a:r>
              <a:rPr lang="en-US" sz="2400" dirty="0"/>
              <a:t>{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a,b</a:t>
            </a:r>
            <a:r>
              <a:rPr lang="en-US" sz="2400" dirty="0"/>
              <a:t>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c=0;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clrscr</a:t>
            </a:r>
            <a:r>
              <a:rPr lang="en-US" sz="2400" dirty="0"/>
              <a:t>();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1st no : ");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d",&amp;a</a:t>
            </a:r>
            <a:r>
              <a:rPr lang="en-US" sz="2400" dirty="0"/>
              <a:t>);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("Enter 2nd no : ");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scanf</a:t>
            </a:r>
            <a:r>
              <a:rPr lang="en-US" sz="2400" dirty="0"/>
              <a:t>("%</a:t>
            </a:r>
            <a:r>
              <a:rPr lang="en-US" sz="2400" dirty="0" err="1"/>
              <a:t>d",&amp;b</a:t>
            </a:r>
            <a:r>
              <a:rPr lang="en-US" sz="2400" dirty="0"/>
              <a:t>);</a:t>
            </a:r>
          </a:p>
          <a:p>
            <a:pPr lvl="2">
              <a:buNone/>
            </a:pPr>
            <a:r>
              <a:rPr lang="en-US" sz="2400" dirty="0"/>
              <a:t>	c = a + b;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printf</a:t>
            </a:r>
            <a:r>
              <a:rPr lang="en-US" sz="2400" dirty="0"/>
              <a:t>("Sum  = %</a:t>
            </a:r>
            <a:r>
              <a:rPr lang="en-US" sz="2400" dirty="0" err="1"/>
              <a:t>d",c</a:t>
            </a:r>
            <a:r>
              <a:rPr lang="en-US" sz="2400" dirty="0"/>
              <a:t>);</a:t>
            </a:r>
          </a:p>
          <a:p>
            <a:pPr lvl="2">
              <a:buNone/>
            </a:pPr>
            <a:r>
              <a:rPr lang="en-US" sz="2400" dirty="0"/>
              <a:t>	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pPr lvl="2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06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28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Example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 numCol="2">
            <a:noAutofit/>
          </a:bodyPr>
          <a:lstStyle/>
          <a:p>
            <a:pPr lvl="2">
              <a:buNone/>
            </a:pPr>
            <a:r>
              <a:rPr lang="en-US" sz="2800" dirty="0"/>
              <a:t>void main()</a:t>
            </a:r>
          </a:p>
          <a:p>
            <a:pPr lvl="2">
              <a:buNone/>
            </a:pPr>
            <a:r>
              <a:rPr lang="en-US" sz="2800" dirty="0"/>
              <a:t>{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a,b</a:t>
            </a:r>
            <a:r>
              <a:rPr lang="en-US" sz="2800" dirty="0"/>
              <a:t>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int</a:t>
            </a:r>
            <a:r>
              <a:rPr lang="en-US" sz="2800" dirty="0"/>
              <a:t> c=0;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clrscr</a:t>
            </a:r>
            <a:r>
              <a:rPr lang="en-US" sz="2800" dirty="0"/>
              <a:t>();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("Enter 1st no : ");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d",&amp;a</a:t>
            </a:r>
            <a:r>
              <a:rPr lang="en-US" sz="2800" dirty="0"/>
              <a:t>);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("Enter 2nd no : ");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scanf</a:t>
            </a:r>
            <a:r>
              <a:rPr lang="en-US" sz="2800" dirty="0"/>
              <a:t>("%</a:t>
            </a:r>
            <a:r>
              <a:rPr lang="en-US" sz="2800" dirty="0" err="1"/>
              <a:t>d",&amp;b</a:t>
            </a:r>
            <a:r>
              <a:rPr lang="en-US" sz="2800" dirty="0"/>
              <a:t>);</a:t>
            </a:r>
          </a:p>
          <a:p>
            <a:pPr lvl="2">
              <a:buNone/>
            </a:pPr>
            <a:r>
              <a:rPr lang="en-US" sz="2800" dirty="0"/>
              <a:t>	</a:t>
            </a:r>
          </a:p>
          <a:p>
            <a:pPr lvl="2">
              <a:buNone/>
            </a:pPr>
            <a:r>
              <a:rPr lang="en-US" sz="2800" dirty="0" err="1"/>
              <a:t>asm</a:t>
            </a:r>
            <a:r>
              <a:rPr lang="en-US" sz="2800" dirty="0"/>
              <a:t>{</a:t>
            </a:r>
          </a:p>
          <a:p>
            <a:pPr lvl="3">
              <a:buNone/>
            </a:pPr>
            <a:r>
              <a:rPr lang="en-US" sz="2400" dirty="0"/>
              <a:t>	</a:t>
            </a:r>
            <a:r>
              <a:rPr lang="en-US" sz="4400" b="1" dirty="0" err="1"/>
              <a:t>mov</a:t>
            </a:r>
            <a:r>
              <a:rPr lang="en-US" sz="4400" b="1" dirty="0"/>
              <a:t> </a:t>
            </a:r>
            <a:r>
              <a:rPr lang="en-US" sz="4400" b="1" dirty="0" err="1"/>
              <a:t>ax,a</a:t>
            </a:r>
            <a:endParaRPr lang="en-US" sz="4400" b="1" dirty="0"/>
          </a:p>
          <a:p>
            <a:pPr lvl="3">
              <a:buNone/>
            </a:pPr>
            <a:r>
              <a:rPr lang="en-US" sz="4400" b="1" dirty="0"/>
              <a:t>	</a:t>
            </a:r>
            <a:r>
              <a:rPr lang="en-US" sz="4400" b="1" dirty="0" err="1"/>
              <a:t>mov</a:t>
            </a:r>
            <a:r>
              <a:rPr lang="en-US" sz="4400" b="1" dirty="0"/>
              <a:t> </a:t>
            </a:r>
            <a:r>
              <a:rPr lang="en-US" sz="4400" b="1" dirty="0" err="1"/>
              <a:t>bx,b</a:t>
            </a:r>
            <a:endParaRPr lang="en-US" sz="4400" b="1" dirty="0"/>
          </a:p>
          <a:p>
            <a:pPr lvl="3">
              <a:buNone/>
            </a:pPr>
            <a:r>
              <a:rPr lang="en-US" sz="4400" b="1" dirty="0"/>
              <a:t>	add </a:t>
            </a:r>
            <a:r>
              <a:rPr lang="en-US" sz="4400" b="1" dirty="0" err="1"/>
              <a:t>ax,bx</a:t>
            </a:r>
            <a:endParaRPr lang="en-US" sz="4400" b="1" dirty="0"/>
          </a:p>
          <a:p>
            <a:pPr lvl="3">
              <a:buNone/>
            </a:pPr>
            <a:r>
              <a:rPr lang="en-US" sz="4400" b="1" dirty="0"/>
              <a:t>	</a:t>
            </a:r>
            <a:r>
              <a:rPr lang="en-US" sz="4400" b="1" dirty="0" err="1"/>
              <a:t>mov</a:t>
            </a:r>
            <a:r>
              <a:rPr lang="en-US" sz="4400" b="1" dirty="0"/>
              <a:t> </a:t>
            </a:r>
            <a:r>
              <a:rPr lang="en-US" sz="4400" b="1" dirty="0" err="1"/>
              <a:t>c,ax</a:t>
            </a:r>
            <a:endParaRPr lang="en-US" sz="4400" b="1" dirty="0"/>
          </a:p>
          <a:p>
            <a:pPr lvl="2">
              <a:buNone/>
            </a:pPr>
            <a:r>
              <a:rPr lang="en-US" sz="2800" dirty="0"/>
              <a:t>	}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("Sum  = %</a:t>
            </a:r>
            <a:r>
              <a:rPr lang="en-US" sz="2800" dirty="0" err="1"/>
              <a:t>d",c</a:t>
            </a:r>
            <a:r>
              <a:rPr lang="en-US" sz="2800" dirty="0"/>
              <a:t>);</a:t>
            </a:r>
          </a:p>
          <a:p>
            <a:pPr lvl="2">
              <a:buNone/>
            </a:pPr>
            <a:r>
              <a:rPr lang="en-US" sz="2800" dirty="0"/>
              <a:t>	</a:t>
            </a:r>
            <a:r>
              <a:rPr lang="en-US" sz="2800" dirty="0" err="1"/>
              <a:t>getch</a:t>
            </a:r>
            <a:r>
              <a:rPr lang="en-US" sz="2800" dirty="0"/>
              <a:t>();</a:t>
            </a:r>
          </a:p>
          <a:p>
            <a:pPr lvl="2">
              <a:buNone/>
            </a:pPr>
            <a:r>
              <a:rPr lang="en-US" sz="28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244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Assembly program -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Addition of 2 </a:t>
            </a:r>
            <a:r>
              <a:rPr lang="en-US" dirty="0" err="1">
                <a:solidFill>
                  <a:srgbClr val="C00000"/>
                </a:solidFill>
              </a:rPr>
              <a:t>nos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313"/>
            <a:ext cx="8134350" cy="4351337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Generally all instructions have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	Operation (</a:t>
            </a:r>
            <a:r>
              <a:rPr lang="en-IN" sz="2800" dirty="0">
                <a:solidFill>
                  <a:srgbClr val="0070C0"/>
                </a:solidFill>
                <a:latin typeface="Calibiri"/>
              </a:rPr>
              <a:t>mnemonic</a:t>
            </a:r>
            <a:r>
              <a:rPr lang="en-IN" sz="2800" dirty="0">
                <a:latin typeface="Calibiri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	Destination (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operand</a:t>
            </a:r>
            <a:r>
              <a:rPr lang="en-IN" sz="2800" dirty="0">
                <a:latin typeface="Calibiri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	Source (</a:t>
            </a:r>
            <a:r>
              <a:rPr lang="en-IN" sz="2800" dirty="0">
                <a:solidFill>
                  <a:srgbClr val="00B050"/>
                </a:solidFill>
                <a:latin typeface="Calibiri"/>
              </a:rPr>
              <a:t>operand</a:t>
            </a:r>
            <a:r>
              <a:rPr lang="en-IN" sz="2800" dirty="0">
                <a:latin typeface="Calibiri"/>
              </a:rPr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solidFill>
                  <a:srgbClr val="0070C0"/>
                </a:solidFill>
                <a:latin typeface="Calibiri"/>
              </a:rPr>
              <a:t>Mnemonic</a:t>
            </a:r>
            <a:r>
              <a:rPr lang="en-IN" sz="2800" dirty="0">
                <a:latin typeface="Calibiri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Calibiri"/>
              </a:rPr>
              <a:t>Destination</a:t>
            </a:r>
            <a:r>
              <a:rPr lang="en-IN" sz="2800" dirty="0">
                <a:latin typeface="Calibiri"/>
              </a:rPr>
              <a:t>, </a:t>
            </a:r>
            <a:r>
              <a:rPr lang="en-IN" sz="2800" dirty="0">
                <a:solidFill>
                  <a:srgbClr val="00B050"/>
                </a:solidFill>
                <a:latin typeface="Calibiri"/>
              </a:rPr>
              <a:t>Source</a:t>
            </a:r>
          </a:p>
          <a:p>
            <a:pPr marL="0" indent="0">
              <a:buFont typeface="Arial" charset="0"/>
              <a:buNone/>
              <a:defRPr/>
            </a:pPr>
            <a:endParaRPr lang="en-IN" sz="2800" dirty="0">
              <a:latin typeface="Calibiri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sz="2800" dirty="0">
                <a:latin typeface="Calibiri"/>
              </a:rPr>
              <a:t>Some instructions may have only destination, while some may have more than one source, or more than one destination. (details later)</a:t>
            </a:r>
          </a:p>
          <a:p>
            <a:pPr>
              <a:buFont typeface="Arial" charset="0"/>
              <a:buChar char="•"/>
              <a:defRPr/>
            </a:pPr>
            <a:endParaRPr lang="en-US" sz="28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6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7B75B3-0208-4595-82BE-E0AB6C158447}"/>
                  </a:ext>
                </a:extLst>
              </p14:cNvPr>
              <p14:cNvContentPartPr/>
              <p14:nvPr/>
            </p14:nvContentPartPr>
            <p14:xfrm>
              <a:off x="4762731" y="6113829"/>
              <a:ext cx="36000" cy="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7B75B3-0208-4595-82BE-E0AB6C158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549" y="6095829"/>
                <a:ext cx="72000" cy="59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1635A4-3A7A-49F0-B060-1CFA011C17E8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5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68079366-B3DE-4D40-A57F-FAF721A79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9134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Programming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STEP 1: Define variables (numbers, strings, arrays, etc.)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data segment</a:t>
            </a:r>
          </a:p>
          <a:p>
            <a:pPr>
              <a:buNone/>
            </a:pPr>
            <a:r>
              <a:rPr lang="en-US" sz="2800" dirty="0"/>
              <a:t>		msg1 db 10,13, “Enter 1</a:t>
            </a:r>
            <a:r>
              <a:rPr lang="en-US" sz="2800" baseline="30000" dirty="0"/>
              <a:t>st</a:t>
            </a:r>
            <a:r>
              <a:rPr lang="en-US" sz="2800" dirty="0"/>
              <a:t> no : ”</a:t>
            </a:r>
          </a:p>
          <a:p>
            <a:pPr>
              <a:buNone/>
            </a:pPr>
            <a:r>
              <a:rPr lang="en-US" sz="2800" dirty="0"/>
              <a:t>		msg2 db 10,13, “Enter 2</a:t>
            </a:r>
            <a:r>
              <a:rPr lang="en-US" sz="2800" baseline="30000" dirty="0"/>
              <a:t>nd</a:t>
            </a:r>
            <a:r>
              <a:rPr lang="en-US" sz="2800" dirty="0"/>
              <a:t> no : ”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msgres</a:t>
            </a:r>
            <a:r>
              <a:rPr lang="en-US" sz="2800" dirty="0"/>
              <a:t> db 10,13, “result : ”</a:t>
            </a:r>
          </a:p>
          <a:p>
            <a:pPr>
              <a:buNone/>
            </a:pPr>
            <a:r>
              <a:rPr lang="en-US" sz="2800" dirty="0"/>
              <a:t>data ends</a:t>
            </a:r>
          </a:p>
          <a:p>
            <a:pPr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090123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Programming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STEP 2: Define code segment, move data into </a:t>
            </a:r>
            <a:r>
              <a:rPr lang="en-US" sz="2800" dirty="0" err="1"/>
              <a:t>ds</a:t>
            </a: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code segment</a:t>
            </a:r>
          </a:p>
          <a:p>
            <a:pPr>
              <a:buNone/>
            </a:pPr>
            <a:r>
              <a:rPr lang="en-US" sz="2800" dirty="0"/>
              <a:t>		assume </a:t>
            </a:r>
            <a:r>
              <a:rPr lang="en-US" sz="2800" dirty="0" err="1"/>
              <a:t>cs:code</a:t>
            </a:r>
            <a:r>
              <a:rPr lang="en-US" sz="2800" dirty="0"/>
              <a:t>, </a:t>
            </a:r>
            <a:r>
              <a:rPr lang="en-US" sz="2800" dirty="0" err="1"/>
              <a:t>ds:data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start:</a:t>
            </a:r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ax,data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ds,ax</a:t>
            </a:r>
            <a:endParaRPr lang="en-US" sz="2800" dirty="0"/>
          </a:p>
          <a:p>
            <a:pPr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06676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Programming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STEP 3: Take input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ax,data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ds,ax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; display msg1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dx,offset</a:t>
            </a:r>
            <a:r>
              <a:rPr lang="en-US" sz="2800" dirty="0"/>
              <a:t> msg1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ah,09h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21h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2209800"/>
            <a:ext cx="434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; Take 1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 input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ah,01h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</a:rPr>
              <a:t>	;convert </a:t>
            </a:r>
            <a:r>
              <a:rPr lang="en-US" sz="3200" dirty="0" err="1">
                <a:solidFill>
                  <a:schemeClr val="bg1"/>
                </a:solidFill>
              </a:rPr>
              <a:t>ascii</a:t>
            </a:r>
            <a:r>
              <a:rPr lang="en-US" sz="3200" dirty="0">
                <a:solidFill>
                  <a:schemeClr val="bg1"/>
                </a:solidFill>
              </a:rPr>
              <a:t> to decimal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</a:rPr>
              <a:t>		sub al,30h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</a:rPr>
              <a:t>		</a:t>
            </a:r>
            <a:r>
              <a:rPr lang="en-US" sz="3200" dirty="0" err="1">
                <a:solidFill>
                  <a:schemeClr val="bg1"/>
                </a:solidFill>
              </a:rPr>
              <a:t>mov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bl,al</a:t>
            </a:r>
            <a:endParaRPr lang="en-US" sz="3200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; repeat for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2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Programming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STEP 4: add and store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ah, 00h</a:t>
            </a:r>
          </a:p>
          <a:p>
            <a:pPr>
              <a:buNone/>
            </a:pPr>
            <a:r>
              <a:rPr lang="en-US" sz="2800" dirty="0"/>
              <a:t>		add al, </a:t>
            </a:r>
            <a:r>
              <a:rPr lang="en-US" sz="2800" dirty="0" err="1"/>
              <a:t>bl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aaa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cx,ax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; convert decimal to </a:t>
            </a:r>
            <a:r>
              <a:rPr lang="en-US" sz="2800" dirty="0" err="1"/>
              <a:t>ascii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add cx,3030h</a:t>
            </a:r>
          </a:p>
        </p:txBody>
      </p:sp>
    </p:spTree>
    <p:extLst>
      <p:ext uri="{BB962C8B-B14F-4D97-AF65-F5344CB8AC3E}">
        <p14:creationId xmlns:p14="http://schemas.microsoft.com/office/powerpoint/2010/main" val="360115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Programming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STEP 5: display result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ah, 09h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dx</a:t>
            </a:r>
            <a:r>
              <a:rPr lang="en-US" sz="2800" dirty="0"/>
              <a:t>, offset </a:t>
            </a:r>
            <a:r>
              <a:rPr lang="en-US" sz="2800" dirty="0" err="1"/>
              <a:t>msgres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21h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dl,ch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ah,02h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21h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</a:t>
            </a:r>
            <a:r>
              <a:rPr lang="en-US" sz="2800" dirty="0" err="1"/>
              <a:t>dl,cl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ah,02h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21h		</a:t>
            </a:r>
          </a:p>
        </p:txBody>
      </p:sp>
    </p:spTree>
    <p:extLst>
      <p:ext uri="{BB962C8B-B14F-4D97-AF65-F5344CB8AC3E}">
        <p14:creationId xmlns:p14="http://schemas.microsoft.com/office/powerpoint/2010/main" val="4213763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Assembly Programming</a:t>
            </a:r>
            <a:endParaRPr lang="en-IN" sz="4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STEP 6: Terminate program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ah, 4ch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mov</a:t>
            </a:r>
            <a:r>
              <a:rPr lang="en-US" sz="2800" dirty="0"/>
              <a:t> al, 00h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/>
              <a:t>int</a:t>
            </a:r>
            <a:r>
              <a:rPr lang="en-US" sz="2800" dirty="0"/>
              <a:t> 21h</a:t>
            </a:r>
          </a:p>
          <a:p>
            <a:pPr>
              <a:buNone/>
            </a:pPr>
            <a:r>
              <a:rPr lang="en-US" sz="2800" dirty="0"/>
              <a:t>code ends</a:t>
            </a:r>
          </a:p>
          <a:p>
            <a:pPr>
              <a:buNone/>
            </a:pPr>
            <a:r>
              <a:rPr lang="en-US" sz="2800" dirty="0"/>
              <a:t>end start 		</a:t>
            </a:r>
          </a:p>
        </p:txBody>
      </p:sp>
    </p:spTree>
    <p:extLst>
      <p:ext uri="{BB962C8B-B14F-4D97-AF65-F5344CB8AC3E}">
        <p14:creationId xmlns:p14="http://schemas.microsoft.com/office/powerpoint/2010/main" val="4280427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13" y="1675227"/>
            <a:ext cx="7881973" cy="4394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dirty="0">
                <a:solidFill>
                  <a:schemeClr val="bg1"/>
                </a:solidFill>
              </a:rPr>
              <a:t>Questions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9097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533400" y="914400"/>
            <a:ext cx="8153400" cy="1447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THE END!</a:t>
            </a:r>
            <a:endParaRPr kumimoji="0" lang="en-IN" sz="9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https://pearlsofprofundity.files.wordpress.com/2013/01/thumbs-up-smiley-face.jpg?w=535&amp;h=3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590800"/>
            <a:ext cx="3590926" cy="2181404"/>
          </a:xfrm>
          <a:prstGeom prst="rect">
            <a:avLst/>
          </a:prstGeom>
          <a:noFill/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2590800" y="5029200"/>
            <a:ext cx="4191000" cy="990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Have a nice day!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313"/>
            <a:ext cx="8134350" cy="435133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IN" sz="2800" dirty="0">
                <a:solidFill>
                  <a:srgbClr val="FF0000"/>
                </a:solidFill>
                <a:latin typeface="Calibiri"/>
              </a:rPr>
              <a:t>Source</a:t>
            </a:r>
            <a:r>
              <a:rPr lang="en-IN" sz="2800" dirty="0">
                <a:latin typeface="Calibiri"/>
              </a:rPr>
              <a:t> of data can be:</a:t>
            </a:r>
          </a:p>
          <a:p>
            <a:pPr lvl="1">
              <a:buFont typeface="Arial" charset="0"/>
              <a:buChar char="•"/>
              <a:defRPr/>
            </a:pPr>
            <a:r>
              <a:rPr lang="en-IN" sz="2500" dirty="0">
                <a:latin typeface="Calibiri"/>
              </a:rPr>
              <a:t>Immediate data (available on the instruction)</a:t>
            </a:r>
          </a:p>
          <a:p>
            <a:pPr lvl="1">
              <a:buFont typeface="Arial" charset="0"/>
              <a:buChar char="•"/>
              <a:defRPr/>
            </a:pPr>
            <a:r>
              <a:rPr lang="en-IN" sz="2500" dirty="0">
                <a:latin typeface="Calibiri"/>
              </a:rPr>
              <a:t>A register</a:t>
            </a:r>
          </a:p>
          <a:p>
            <a:pPr lvl="1">
              <a:buFont typeface="Arial" charset="0"/>
              <a:buChar char="•"/>
              <a:defRPr/>
            </a:pPr>
            <a:r>
              <a:rPr lang="en-IN" sz="2500" dirty="0">
                <a:latin typeface="Calibiri"/>
              </a:rPr>
              <a:t>Specified address (memory or I/O)</a:t>
            </a:r>
          </a:p>
          <a:p>
            <a:pPr>
              <a:buFont typeface="Arial" charset="0"/>
              <a:buChar char="•"/>
              <a:defRPr/>
            </a:pPr>
            <a:endParaRPr lang="en-IN" sz="2800" dirty="0">
              <a:latin typeface="Calibiri"/>
            </a:endParaRPr>
          </a:p>
          <a:p>
            <a:pPr>
              <a:buFont typeface="Arial" charset="0"/>
              <a:buChar char="•"/>
              <a:defRPr/>
            </a:pPr>
            <a:r>
              <a:rPr lang="en-IN" sz="2800" dirty="0">
                <a:solidFill>
                  <a:srgbClr val="00B050"/>
                </a:solidFill>
                <a:latin typeface="Calibiri"/>
              </a:rPr>
              <a:t>Destination</a:t>
            </a:r>
            <a:r>
              <a:rPr lang="en-IN" sz="2800" dirty="0">
                <a:latin typeface="Calibiri"/>
              </a:rPr>
              <a:t> can be:</a:t>
            </a:r>
          </a:p>
          <a:p>
            <a:pPr lvl="1">
              <a:buFont typeface="Arial" charset="0"/>
              <a:buChar char="•"/>
              <a:defRPr/>
            </a:pPr>
            <a:r>
              <a:rPr lang="en-IN" sz="2500" dirty="0">
                <a:latin typeface="Calibiri"/>
              </a:rPr>
              <a:t>A register</a:t>
            </a:r>
          </a:p>
          <a:p>
            <a:pPr lvl="1">
              <a:buFont typeface="Arial" charset="0"/>
              <a:buChar char="•"/>
              <a:defRPr/>
            </a:pPr>
            <a:r>
              <a:rPr lang="en-IN" sz="2500" dirty="0">
                <a:latin typeface="Calibiri"/>
              </a:rPr>
              <a:t>Specified address (memory or I/O)</a:t>
            </a:r>
          </a:p>
          <a:p>
            <a:pPr>
              <a:buFont typeface="Arial" charset="0"/>
              <a:buChar char="•"/>
              <a:defRPr/>
            </a:pPr>
            <a:endParaRPr lang="en-US" sz="28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7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7B75B3-0208-4595-82BE-E0AB6C158447}"/>
                  </a:ext>
                </a:extLst>
              </p14:cNvPr>
              <p14:cNvContentPartPr/>
              <p14:nvPr/>
            </p14:nvContentPartPr>
            <p14:xfrm>
              <a:off x="4762731" y="6113829"/>
              <a:ext cx="36000" cy="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7B75B3-0208-4595-82BE-E0AB6C158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549" y="6095829"/>
                <a:ext cx="72000" cy="59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EA60E31-DDA5-4B94-A187-E1373B1A6E7A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5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2F56263C-EC9B-4BDF-9FEF-7C2BB4814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52430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3200" dirty="0">
                <a:latin typeface="Calibiri"/>
              </a:rPr>
              <a:t>There are 5 fundamental addressing modes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>
                <a:latin typeface="Calibiri"/>
              </a:rPr>
              <a:t>Immediate addressing Mode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>
                <a:latin typeface="Calibiri"/>
              </a:rPr>
              <a:t>Register Addressing Mode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>
                <a:latin typeface="Calibiri"/>
              </a:rPr>
              <a:t>Direct Addressing Mode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>
                <a:latin typeface="Calibiri"/>
              </a:rPr>
              <a:t>Indirect Addressing Mode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Register Indirect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Register Relative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Base Index</a:t>
            </a:r>
          </a:p>
          <a:p>
            <a:pPr marL="857250" lvl="1" indent="-514350">
              <a:buFont typeface="+mj-lt"/>
              <a:buAutoNum type="arabicPeriod"/>
              <a:defRPr/>
            </a:pPr>
            <a:r>
              <a:rPr lang="en-US" sz="2800" dirty="0">
                <a:latin typeface="Calibiri"/>
              </a:rPr>
              <a:t>Base Relative Indexed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3200" dirty="0">
                <a:latin typeface="Calibiri"/>
              </a:rPr>
              <a:t>Implied Addressing Mode</a:t>
            </a: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8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087B75B3-0208-4595-82BE-E0AB6C158447}"/>
                  </a:ext>
                </a:extLst>
              </p14:cNvPr>
              <p14:cNvContentPartPr/>
              <p14:nvPr/>
            </p14:nvContentPartPr>
            <p14:xfrm>
              <a:off x="4762731" y="6113829"/>
              <a:ext cx="36000" cy="23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7B75B3-0208-4595-82BE-E0AB6C1584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549" y="6095829"/>
                <a:ext cx="72000" cy="59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E8CF0B-B221-4443-873C-2689575F1CA2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5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xmlns="" id="{20C7E6FA-AFCC-442D-A19C-432A6C9A2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28943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0CC12F-6865-4AD6-89D4-28A47D28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8634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  <a:p>
            <a:pPr marL="0" indent="0">
              <a:buNone/>
              <a:defRPr/>
            </a:pPr>
            <a:endParaRPr lang="en-US" sz="3200" dirty="0">
              <a:latin typeface="Calibiri"/>
            </a:endParaRPr>
          </a:p>
        </p:txBody>
      </p:sp>
      <p:grpSp>
        <p:nvGrpSpPr>
          <p:cNvPr id="10243" name="Group 9">
            <a:extLst>
              <a:ext uri="{FF2B5EF4-FFF2-40B4-BE49-F238E27FC236}">
                <a16:creationId xmlns:a16="http://schemas.microsoft.com/office/drawing/2014/main" xmlns="" id="{0D10EBE3-02E7-45BA-BF11-5F36BFE06E22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836613"/>
            <a:ext cx="9112250" cy="6011862"/>
            <a:chOff x="-3400" y="836712"/>
            <a:chExt cx="9111904" cy="6011912"/>
          </a:xfrm>
        </p:grpSpPr>
        <p:sp>
          <p:nvSpPr>
            <p:cNvPr id="10249" name="Slide Number Placeholder 5">
              <a:extLst>
                <a:ext uri="{FF2B5EF4-FFF2-40B4-BE49-F238E27FC236}">
                  <a16:creationId xmlns:a16="http://schemas.microsoft.com/office/drawing/2014/main" xmlns="" id="{ACB90DD4-B386-493E-8072-38D288650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5" y="6534299"/>
              <a:ext cx="3714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fld id="{AE040BC4-AFCA-4B92-9BEE-93B4D48ACB82}" type="slidenum">
                <a:rPr lang="en-IN" altLang="en-US" sz="1200">
                  <a:solidFill>
                    <a:srgbClr val="8989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t>9</a:t>
              </a:fld>
              <a:endPara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0" name="Picture 15">
              <a:extLst>
                <a:ext uri="{FF2B5EF4-FFF2-40B4-BE49-F238E27FC236}">
                  <a16:creationId xmlns:a16="http://schemas.microsoft.com/office/drawing/2014/main" xmlns="" id="{CD3BCAAD-452A-4B7A-AD71-67712ADA8D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6453336"/>
              <a:ext cx="371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5C8E88-559B-4AD8-B303-A343CEBA0677}"/>
                </a:ext>
              </a:extLst>
            </p:cNvPr>
            <p:cNvCxnSpPr>
              <a:cxnSpLocks/>
            </p:cNvCxnSpPr>
            <p:nvPr/>
          </p:nvCxnSpPr>
          <p:spPr>
            <a:xfrm>
              <a:off x="-225" y="6381895"/>
              <a:ext cx="91087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2" name="Group 15">
              <a:extLst>
                <a:ext uri="{FF2B5EF4-FFF2-40B4-BE49-F238E27FC236}">
                  <a16:creationId xmlns:a16="http://schemas.microsoft.com/office/drawing/2014/main" xmlns="" id="{308F9D4E-D60F-43C9-8C6E-D49DF53C9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400" y="836712"/>
              <a:ext cx="9111904" cy="84458"/>
              <a:chOff x="-3400" y="836712"/>
              <a:chExt cx="9111904" cy="8445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613CD351-045E-4F23-9C09-8FB8516AF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5" y="836712"/>
                <a:ext cx="910872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61CA076-003F-4DC6-B811-34204CE49756}"/>
                  </a:ext>
                </a:extLst>
              </p:cNvPr>
              <p:cNvSpPr/>
              <p:nvPr/>
            </p:nvSpPr>
            <p:spPr>
              <a:xfrm>
                <a:off x="-3400" y="836712"/>
                <a:ext cx="4575001" cy="841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/>
              </a:p>
            </p:txBody>
          </p:sp>
        </p:grpSp>
      </p:grpSp>
      <p:sp>
        <p:nvSpPr>
          <p:cNvPr id="10244" name="Date Placeholder 3">
            <a:extLst>
              <a:ext uri="{FF2B5EF4-FFF2-40B4-BE49-F238E27FC236}">
                <a16:creationId xmlns:a16="http://schemas.microsoft.com/office/drawing/2014/main" xmlns="" id="{1B40E287-A95E-420C-828B-31AD92F0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6462713"/>
            <a:ext cx="32226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St. Francis Institute of Technology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10246" name="Title 3">
            <a:extLst>
              <a:ext uri="{FF2B5EF4-FFF2-40B4-BE49-F238E27FC236}">
                <a16:creationId xmlns:a16="http://schemas.microsoft.com/office/drawing/2014/main" xmlns="" id="{FD4E4DF2-71B2-4C73-907B-EB5E1108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78867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Addressing Modes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38B64C7A-A330-478B-9255-CAB53AAA400F}"/>
              </a:ext>
            </a:extLst>
          </p:cNvPr>
          <p:cNvSpPr txBox="1">
            <a:spLocks/>
          </p:cNvSpPr>
          <p:nvPr/>
        </p:nvSpPr>
        <p:spPr>
          <a:xfrm>
            <a:off x="628650" y="12954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CC3399"/>
                </a:solidFill>
                <a:latin typeface="Calibiri"/>
              </a:rPr>
              <a:t>1. Immediate addressing Mode</a:t>
            </a:r>
            <a:r>
              <a:rPr lang="en-US" sz="3200" dirty="0">
                <a:latin typeface="Calibiri"/>
              </a:rPr>
              <a:t>:</a:t>
            </a:r>
          </a:p>
          <a:p>
            <a:r>
              <a:rPr lang="en-US" sz="3200" dirty="0">
                <a:latin typeface="Calibiri"/>
              </a:rPr>
              <a:t> In this mode, </a:t>
            </a:r>
            <a:r>
              <a:rPr lang="en-US" sz="3200" u="sng" dirty="0">
                <a:latin typeface="Calibiri"/>
              </a:rPr>
              <a:t>data is given in the instruction</a:t>
            </a:r>
          </a:p>
          <a:p>
            <a:r>
              <a:rPr lang="en-US" sz="3200" dirty="0">
                <a:latin typeface="Calibiri"/>
              </a:rPr>
              <a:t> Doesn’t involve computation of address</a:t>
            </a:r>
          </a:p>
          <a:p>
            <a:r>
              <a:rPr lang="en-US" sz="3200" dirty="0">
                <a:latin typeface="Calibiri"/>
              </a:rPr>
              <a:t> Example: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			</a:t>
            </a:r>
            <a:r>
              <a:rPr lang="en-US" sz="2800" b="1" dirty="0">
                <a:latin typeface="Calibiri"/>
              </a:rPr>
              <a:t>MOV AX, 0170h	</a:t>
            </a:r>
          </a:p>
          <a:p>
            <a:pPr lvl="1">
              <a:buFont typeface="Arial" panose="020B0604020202020204" pitchFamily="34" charset="0"/>
              <a:buNone/>
            </a:pPr>
            <a:endParaRPr lang="en-US" sz="2800" dirty="0">
              <a:latin typeface="Calibiri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en-US" sz="2800" dirty="0">
                <a:latin typeface="Calibiri"/>
              </a:rPr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3D4AAD3-7CAB-4DE7-A803-57A2F9EC561B}"/>
              </a:ext>
            </a:extLst>
          </p:cNvPr>
          <p:cNvGrpSpPr/>
          <p:nvPr/>
        </p:nvGrpSpPr>
        <p:grpSpPr>
          <a:xfrm>
            <a:off x="2605596" y="4419600"/>
            <a:ext cx="4328604" cy="523220"/>
            <a:chOff x="3381828" y="4372428"/>
            <a:chExt cx="4328604" cy="523220"/>
          </a:xfrm>
          <a:solidFill>
            <a:srgbClr val="FFFF00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EC4A0805-D0C9-41C6-A75E-E993443899D8}"/>
                </a:ext>
              </a:extLst>
            </p:cNvPr>
            <p:cNvSpPr txBox="1"/>
            <p:nvPr/>
          </p:nvSpPr>
          <p:spPr>
            <a:xfrm>
              <a:off x="3381828" y="4372428"/>
              <a:ext cx="579005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iri"/>
                </a:rPr>
                <a:t>AX</a:t>
              </a:r>
              <a:endParaRPr lang="en-IN" sz="2800" dirty="0">
                <a:latin typeface="Calibi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3258C5C-2823-4F08-B5BA-46D48B534A9C}"/>
                </a:ext>
              </a:extLst>
            </p:cNvPr>
            <p:cNvSpPr txBox="1"/>
            <p:nvPr/>
          </p:nvSpPr>
          <p:spPr>
            <a:xfrm>
              <a:off x="3960833" y="4372428"/>
              <a:ext cx="3749599" cy="5232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iri"/>
                </a:rPr>
                <a:t>0000 0001 0111 0000</a:t>
              </a:r>
              <a:endParaRPr lang="en-IN" sz="2800" dirty="0">
                <a:latin typeface="Calibi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44D760-54EE-48E4-9A4F-08AF60D4FD4F}"/>
              </a:ext>
            </a:extLst>
          </p:cNvPr>
          <p:cNvSpPr txBox="1"/>
          <p:nvPr/>
        </p:nvSpPr>
        <p:spPr>
          <a:xfrm>
            <a:off x="8382000" y="5928282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  <a:latin typeface="Calibiri"/>
                <a:hlinkClick r:id="rId3" action="ppaction://hlinksldjump" tooltip="back to content"/>
              </a:rPr>
              <a:t>Back</a:t>
            </a:r>
            <a:endParaRPr lang="en-IN" dirty="0">
              <a:solidFill>
                <a:schemeClr val="accent1"/>
              </a:solidFill>
              <a:latin typeface="Calibiri"/>
            </a:endParaRP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xmlns="" id="{1E8A063E-5493-4677-A012-CF131EE1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62" y="6453190"/>
            <a:ext cx="2011438" cy="35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 405:Microprocessor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2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Dakshata P.</a:t>
            </a:r>
          </a:p>
        </p:txBody>
      </p:sp>
    </p:spTree>
    <p:extLst>
      <p:ext uri="{BB962C8B-B14F-4D97-AF65-F5344CB8AC3E}">
        <p14:creationId xmlns:p14="http://schemas.microsoft.com/office/powerpoint/2010/main" val="90347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pperplate Gothic Bold"/>
        <a:ea typeface=""/>
        <a:cs typeface=""/>
      </a:majorFont>
      <a:minorFont>
        <a:latin typeface="Baskerville Old Fa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4382</TotalTime>
  <Words>2499</Words>
  <Application>Microsoft Office PowerPoint</Application>
  <PresentationFormat>On-screen Show (4:3)</PresentationFormat>
  <Paragraphs>899</Paragraphs>
  <Slides>67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PowerPoint Presentation</vt:lpstr>
      <vt:lpstr>Contents as per syllabus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Opcode &amp; Operands</vt:lpstr>
      <vt:lpstr>Instruction Format</vt:lpstr>
      <vt:lpstr>8086 Instruction Set</vt:lpstr>
      <vt:lpstr>1. Data Transfer</vt:lpstr>
      <vt:lpstr>Data Transfer Instructions</vt:lpstr>
      <vt:lpstr>2. Arithmetic and Logical Instructions</vt:lpstr>
      <vt:lpstr>Arithmetic Instructions</vt:lpstr>
      <vt:lpstr>Arithmetic Instructions</vt:lpstr>
      <vt:lpstr>Arithmetic Instructions</vt:lpstr>
      <vt:lpstr>3. Bit manipulation Instructions</vt:lpstr>
      <vt:lpstr>Bit manipulation</vt:lpstr>
      <vt:lpstr>Bit manipulation</vt:lpstr>
      <vt:lpstr>4. Branch Instructions</vt:lpstr>
      <vt:lpstr>5. String Operation Instructions</vt:lpstr>
      <vt:lpstr>6. Processor Control Instructions</vt:lpstr>
      <vt:lpstr>7. iteration Control Instructions</vt:lpstr>
      <vt:lpstr>8. Interrupt Instructions</vt:lpstr>
      <vt:lpstr>III. Assembly Language Programming</vt:lpstr>
      <vt:lpstr>Declaring Variables</vt:lpstr>
      <vt:lpstr>Program Directives</vt:lpstr>
      <vt:lpstr>DOS System Call: INT 21H</vt:lpstr>
      <vt:lpstr>IV. Mixed Language Programming</vt:lpstr>
      <vt:lpstr>Mixed Language Program</vt:lpstr>
      <vt:lpstr>Assembly Program</vt:lpstr>
      <vt:lpstr>C/C++ program</vt:lpstr>
      <vt:lpstr>Example</vt:lpstr>
      <vt:lpstr>Assembly program - Examples</vt:lpstr>
      <vt:lpstr>Assembly Programming</vt:lpstr>
      <vt:lpstr>Assembly Programming</vt:lpstr>
      <vt:lpstr>Assembly Programming</vt:lpstr>
      <vt:lpstr>Assembly Programming</vt:lpstr>
      <vt:lpstr>Assembly Programming</vt:lpstr>
      <vt:lpstr>Assembly Programming</vt:lpstr>
      <vt:lpstr>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instruction set, addressing modes</dc:title>
  <dc:creator>N2</dc:creator>
  <cp:lastModifiedBy>PC-21</cp:lastModifiedBy>
  <cp:revision>217</cp:revision>
  <dcterms:created xsi:type="dcterms:W3CDTF">2006-08-16T00:00:00Z</dcterms:created>
  <dcterms:modified xsi:type="dcterms:W3CDTF">2021-03-01T19:42:44Z</dcterms:modified>
</cp:coreProperties>
</file>