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43.xml"/>
  <Override ContentType="application/vnd.openxmlformats-officedocument.presentationml.slide+xml" PartName="/ppt/slides/slide18.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4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2.xml"/>
  <Override ContentType="application/vnd.openxmlformats-officedocument.presentationml.slide+xml" PartName="/ppt/slides/slide14.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Lst>
  <p:sldSz cy="6858000" cx="9144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3" Type="http://schemas.openxmlformats.org/officeDocument/2006/relationships/slide" Target="slides/slide59.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3/17/2023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7" name="TextBox 6"/>
          <p:cNvSpPr txBox="1"/>
          <p:nvPr userDrawn="1"/>
        </p:nvSpPr>
        <p:spPr>
          <a:xfrm>
            <a:off x="2438400" y="12700"/>
            <a:ext cx="6705600" cy="64633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900" dirty="0" smtClean="0">
                <a:solidFill>
                  <a:srgbClr val="898989"/>
                </a:solidFill>
                <a:latin typeface="Times New Roman" panose="02020603050405020304" pitchFamily="18" charset="0"/>
                <a:cs typeface="Times New Roman" panose="02020603050405020304" pitchFamily="18" charset="0"/>
              </a:rPr>
              <a:t>The material in this presentation belongs to St. Francis Institute of Technology and is solely for educational purposes. Distribution and modifications of the content is prohibited.</a:t>
            </a:r>
            <a:endParaRPr lang="en-IN" altLang="en-US" sz="900" dirty="0" smtClean="0">
              <a:solidFill>
                <a:srgbClr val="898989"/>
              </a:solidFill>
              <a:latin typeface="Times New Roman" panose="02020603050405020304" pitchFamily="18" charset="0"/>
              <a:cs typeface="Times New Roman" panose="02020603050405020304" pitchFamily="18" charset="0"/>
            </a:endParaRPr>
          </a:p>
          <a:p>
            <a:endParaRPr lang="en-US" dirty="0"/>
          </a:p>
        </p:txBody>
      </p:sp>
      <p:sp>
        <p:nvSpPr>
          <p:cNvPr id="8" name="TextBox 7"/>
          <p:cNvSpPr txBox="1"/>
          <p:nvPr userDrawn="1"/>
        </p:nvSpPr>
        <p:spPr>
          <a:xfrm>
            <a:off x="2895600" y="6463268"/>
            <a:ext cx="3733800" cy="369332"/>
          </a:xfrm>
          <a:prstGeom prst="rect">
            <a:avLst/>
          </a:prstGeom>
          <a:noFill/>
        </p:spPr>
        <p:txBody>
          <a:bodyPr wrap="square" rtlCol="0">
            <a:spAutoFit/>
          </a:bodyPr>
          <a:lstStyle/>
          <a:p>
            <a:r>
              <a:rPr lang="en-US" dirty="0" smtClean="0">
                <a:solidFill>
                  <a:schemeClr val="bg1">
                    <a:lumMod val="50000"/>
                  </a:schemeClr>
                </a:solidFill>
              </a:rPr>
              <a:t>DBMS-Prachiti Pimple</a:t>
            </a:r>
            <a:endParaRPr lang="en-US" dirty="0">
              <a:solidFill>
                <a:schemeClr val="bg1">
                  <a:lumMod val="50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javatpoint.com/dbms-second-normal-form" TargetMode="External"/><Relationship Id="rId2" Type="http://schemas.openxmlformats.org/officeDocument/2006/relationships/hyperlink" Target="https://www.javatpoint.com/dbms-first-normal-form" TargetMode="External"/><Relationship Id="rId1" Type="http://schemas.openxmlformats.org/officeDocument/2006/relationships/slideLayout" Target="../slideLayouts/slideLayout2.xml"/><Relationship Id="rId6" Type="http://schemas.openxmlformats.org/officeDocument/2006/relationships/hyperlink" Target="https://www.javatpoint.com/dbms-fifth-normal-form" TargetMode="External"/><Relationship Id="rId5" Type="http://schemas.openxmlformats.org/officeDocument/2006/relationships/hyperlink" Target="https://www.javatpoint.com/dbms-forth-normal-form" TargetMode="External"/><Relationship Id="rId4" Type="http://schemas.openxmlformats.org/officeDocument/2006/relationships/hyperlink" Target="https://www.javatpoint.com/dbms-third-normal-for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5</a:t>
            </a:r>
            <a:endParaRPr lang="en-US" dirty="0"/>
          </a:p>
        </p:txBody>
      </p:sp>
      <p:sp>
        <p:nvSpPr>
          <p:cNvPr id="3" name="Subtitle 2"/>
          <p:cNvSpPr>
            <a:spLocks noGrp="1"/>
          </p:cNvSpPr>
          <p:nvPr>
            <p:ph type="subTitle" idx="1"/>
          </p:nvPr>
        </p:nvSpPr>
        <p:spPr/>
        <p:txBody>
          <a:bodyPr>
            <a:normAutofit/>
          </a:bodyPr>
          <a:lstStyle/>
          <a:p>
            <a:r>
              <a:rPr lang="en-US" dirty="0"/>
              <a:t>	</a:t>
            </a:r>
          </a:p>
          <a:p>
            <a:r>
              <a:rPr lang="en-US" dirty="0">
                <a:solidFill>
                  <a:srgbClr val="FF0000"/>
                </a:solidFill>
              </a:rPr>
              <a:t>Relational-Database Design</a:t>
            </a:r>
          </a:p>
        </p:txBody>
      </p:sp>
    </p:spTree>
    <p:extLst>
      <p:ext uri="{BB962C8B-B14F-4D97-AF65-F5344CB8AC3E}">
        <p14:creationId xmlns:p14="http://schemas.microsoft.com/office/powerpoint/2010/main" val="2352422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Problems Without Normalization</a:t>
            </a:r>
            <a:br>
              <a:rPr lang="en-US" dirty="0"/>
            </a:br>
            <a:endParaRPr lang="en-US" dirty="0"/>
          </a:p>
        </p:txBody>
      </p:sp>
      <p:sp>
        <p:nvSpPr>
          <p:cNvPr id="3" name="Content Placeholder 2"/>
          <p:cNvSpPr>
            <a:spLocks noGrp="1"/>
          </p:cNvSpPr>
          <p:nvPr>
            <p:ph idx="1"/>
          </p:nvPr>
        </p:nvSpPr>
        <p:spPr/>
        <p:txBody>
          <a:bodyPr/>
          <a:lstStyle/>
          <a:p>
            <a:r>
              <a:rPr lang="en-US" dirty="0"/>
              <a:t>If a table is not properly normalized and have data redundancy then it will not only eat up extra memory space but will also make it difficult to handle and update the database, without facing data loss. Insertion, </a:t>
            </a:r>
            <a:r>
              <a:rPr lang="en-US" dirty="0" err="1"/>
              <a:t>Updation</a:t>
            </a:r>
            <a:r>
              <a:rPr lang="en-US" dirty="0"/>
              <a:t> and Deletion Anomalies are very frequent if database is not normalized. </a:t>
            </a:r>
          </a:p>
        </p:txBody>
      </p:sp>
    </p:spTree>
    <p:extLst>
      <p:ext uri="{BB962C8B-B14F-4D97-AF65-F5344CB8AC3E}">
        <p14:creationId xmlns:p14="http://schemas.microsoft.com/office/powerpoint/2010/main" val="3855281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85800"/>
            <a:ext cx="8229600" cy="5135563"/>
          </a:xfrm>
        </p:spPr>
        <p:txBody>
          <a:bodyPr/>
          <a:lstStyle/>
          <a:p>
            <a:r>
              <a:rPr lang="en-US" b="1" dirty="0"/>
              <a:t>Student</a:t>
            </a:r>
            <a:r>
              <a:rPr lang="en-US" dirty="0"/>
              <a:t> </a:t>
            </a: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46458147"/>
              </p:ext>
            </p:extLst>
          </p:nvPr>
        </p:nvGraphicFramePr>
        <p:xfrm>
          <a:off x="1066800" y="1981200"/>
          <a:ext cx="7589415" cy="2613820"/>
        </p:xfrm>
        <a:graphic>
          <a:graphicData uri="http://schemas.openxmlformats.org/drawingml/2006/table">
            <a:tbl>
              <a:tblPr/>
              <a:tblGrid>
                <a:gridCol w="1517883"/>
                <a:gridCol w="1517883"/>
                <a:gridCol w="1517883"/>
                <a:gridCol w="1517883"/>
                <a:gridCol w="1517883"/>
              </a:tblGrid>
              <a:tr h="522764">
                <a:tc>
                  <a:txBody>
                    <a:bodyPr/>
                    <a:lstStyle/>
                    <a:p>
                      <a:pPr algn="l"/>
                      <a:r>
                        <a:rPr lang="en-US" dirty="0" err="1">
                          <a:effectLst/>
                        </a:rPr>
                        <a:t>rollno</a:t>
                      </a:r>
                      <a:endParaRPr lang="en-US" dirty="0">
                        <a:effectLst/>
                      </a:endParaRPr>
                    </a:p>
                  </a:txBody>
                  <a:tcPr>
                    <a:lnL w="9525" cap="flat" cmpd="sng" algn="ctr">
                      <a:solidFill>
                        <a:srgbClr val="00C853"/>
                      </a:solidFill>
                      <a:prstDash val="solid"/>
                      <a:round/>
                      <a:headEnd type="none" w="med" len="med"/>
                      <a:tailEnd type="none" w="med" len="med"/>
                    </a:lnL>
                    <a:lnR w="9525" cap="flat" cmpd="sng" algn="ctr">
                      <a:solidFill>
                        <a:srgbClr val="50C853"/>
                      </a:solidFill>
                      <a:prstDash val="solid"/>
                      <a:round/>
                      <a:headEnd type="none" w="med" len="med"/>
                      <a:tailEnd type="none" w="med" len="med"/>
                    </a:lnR>
                    <a:lnT w="9525" cap="flat" cmpd="sng" algn="ctr">
                      <a:solidFill>
                        <a:srgbClr val="00C853"/>
                      </a:solidFill>
                      <a:prstDash val="solid"/>
                      <a:round/>
                      <a:headEnd type="none" w="med" len="med"/>
                      <a:tailEnd type="none" w="med" len="med"/>
                    </a:lnT>
                    <a:lnB w="9525" cap="flat" cmpd="sng" algn="ctr">
                      <a:solidFill>
                        <a:srgbClr val="30CC53"/>
                      </a:solidFill>
                      <a:prstDash val="solid"/>
                      <a:round/>
                      <a:headEnd type="none" w="med" len="med"/>
                      <a:tailEnd type="none" w="med" len="med"/>
                    </a:lnB>
                    <a:solidFill>
                      <a:srgbClr val="FFFFFF"/>
                    </a:solidFill>
                  </a:tcPr>
                </a:tc>
                <a:tc>
                  <a:txBody>
                    <a:bodyPr/>
                    <a:lstStyle/>
                    <a:p>
                      <a:pPr algn="l"/>
                      <a:r>
                        <a:rPr lang="en-US" dirty="0">
                          <a:effectLst/>
                        </a:rPr>
                        <a:t>name</a:t>
                      </a:r>
                    </a:p>
                  </a:txBody>
                  <a:tcPr>
                    <a:lnL w="9525" cap="flat" cmpd="sng" algn="ctr">
                      <a:solidFill>
                        <a:srgbClr val="50C853"/>
                      </a:solidFill>
                      <a:prstDash val="solid"/>
                      <a:round/>
                      <a:headEnd type="none" w="med" len="med"/>
                      <a:tailEnd type="none" w="med" len="med"/>
                    </a:lnL>
                    <a:lnR w="9525" cap="flat" cmpd="sng" algn="ctr">
                      <a:solidFill>
                        <a:srgbClr val="10C753"/>
                      </a:solidFill>
                      <a:prstDash val="solid"/>
                      <a:round/>
                      <a:headEnd type="none" w="med" len="med"/>
                      <a:tailEnd type="none" w="med" len="med"/>
                    </a:lnR>
                    <a:lnT w="9525" cap="flat" cmpd="sng" algn="ctr">
                      <a:solidFill>
                        <a:srgbClr val="50C853"/>
                      </a:solidFill>
                      <a:prstDash val="solid"/>
                      <a:round/>
                      <a:headEnd type="none" w="med" len="med"/>
                      <a:tailEnd type="none" w="med" len="med"/>
                    </a:lnT>
                    <a:lnB w="9525" cap="flat" cmpd="sng" algn="ctr">
                      <a:solidFill>
                        <a:srgbClr val="80CC53"/>
                      </a:solidFill>
                      <a:prstDash val="solid"/>
                      <a:round/>
                      <a:headEnd type="none" w="med" len="med"/>
                      <a:tailEnd type="none" w="med" len="med"/>
                    </a:lnB>
                    <a:solidFill>
                      <a:srgbClr val="FFFFFF"/>
                    </a:solidFill>
                  </a:tcPr>
                </a:tc>
                <a:tc>
                  <a:txBody>
                    <a:bodyPr/>
                    <a:lstStyle/>
                    <a:p>
                      <a:pPr algn="l"/>
                      <a:r>
                        <a:rPr lang="en-US">
                          <a:effectLst/>
                        </a:rPr>
                        <a:t>branch</a:t>
                      </a:r>
                    </a:p>
                  </a:txBody>
                  <a:tcPr>
                    <a:lnL w="9525" cap="flat" cmpd="sng" algn="ctr">
                      <a:solidFill>
                        <a:srgbClr val="10C753"/>
                      </a:solidFill>
                      <a:prstDash val="solid"/>
                      <a:round/>
                      <a:headEnd type="none" w="med" len="med"/>
                      <a:tailEnd type="none" w="med" len="med"/>
                    </a:lnL>
                    <a:lnR w="9525" cap="flat" cmpd="sng" algn="ctr">
                      <a:solidFill>
                        <a:srgbClr val="40C853"/>
                      </a:solidFill>
                      <a:prstDash val="solid"/>
                      <a:round/>
                      <a:headEnd type="none" w="med" len="med"/>
                      <a:tailEnd type="none" w="med" len="med"/>
                    </a:lnR>
                    <a:lnT w="9525" cap="flat" cmpd="sng" algn="ctr">
                      <a:solidFill>
                        <a:srgbClr val="10C753"/>
                      </a:solidFill>
                      <a:prstDash val="solid"/>
                      <a:round/>
                      <a:headEnd type="none" w="med" len="med"/>
                      <a:tailEnd type="none" w="med" len="med"/>
                    </a:lnT>
                    <a:lnB w="9525" cap="flat" cmpd="sng" algn="ctr">
                      <a:solidFill>
                        <a:srgbClr val="60CC53"/>
                      </a:solidFill>
                      <a:prstDash val="solid"/>
                      <a:round/>
                      <a:headEnd type="none" w="med" len="med"/>
                      <a:tailEnd type="none" w="med" len="med"/>
                    </a:lnB>
                    <a:solidFill>
                      <a:srgbClr val="FFFFFF"/>
                    </a:solidFill>
                  </a:tcPr>
                </a:tc>
                <a:tc>
                  <a:txBody>
                    <a:bodyPr/>
                    <a:lstStyle/>
                    <a:p>
                      <a:pPr algn="l"/>
                      <a:r>
                        <a:rPr lang="en-US">
                          <a:effectLst/>
                        </a:rPr>
                        <a:t>hod</a:t>
                      </a:r>
                    </a:p>
                  </a:txBody>
                  <a:tcPr>
                    <a:lnL w="9525" cap="flat" cmpd="sng" algn="ctr">
                      <a:solidFill>
                        <a:srgbClr val="40C853"/>
                      </a:solidFill>
                      <a:prstDash val="solid"/>
                      <a:round/>
                      <a:headEnd type="none" w="med" len="med"/>
                      <a:tailEnd type="none" w="med" len="med"/>
                    </a:lnL>
                    <a:lnR w="9525" cap="flat" cmpd="sng" algn="ctr">
                      <a:solidFill>
                        <a:srgbClr val="00C853"/>
                      </a:solidFill>
                      <a:prstDash val="solid"/>
                      <a:round/>
                      <a:headEnd type="none" w="med" len="med"/>
                      <a:tailEnd type="none" w="med" len="med"/>
                    </a:lnR>
                    <a:lnT w="9525" cap="flat" cmpd="sng" algn="ctr">
                      <a:solidFill>
                        <a:srgbClr val="40C853"/>
                      </a:solidFill>
                      <a:prstDash val="solid"/>
                      <a:round/>
                      <a:headEnd type="none" w="med" len="med"/>
                      <a:tailEnd type="none" w="med" len="med"/>
                    </a:lnT>
                    <a:lnB w="9525" cap="flat" cmpd="sng" algn="ctr">
                      <a:solidFill>
                        <a:srgbClr val="90CC53"/>
                      </a:solidFill>
                      <a:prstDash val="solid"/>
                      <a:round/>
                      <a:headEnd type="none" w="med" len="med"/>
                      <a:tailEnd type="none" w="med" len="med"/>
                    </a:lnB>
                    <a:solidFill>
                      <a:srgbClr val="FFFFFF"/>
                    </a:solidFill>
                  </a:tcPr>
                </a:tc>
                <a:tc>
                  <a:txBody>
                    <a:bodyPr/>
                    <a:lstStyle/>
                    <a:p>
                      <a:pPr algn="l"/>
                      <a:r>
                        <a:rPr lang="en-US">
                          <a:effectLst/>
                        </a:rPr>
                        <a:t>office_tel</a:t>
                      </a:r>
                    </a:p>
                  </a:txBody>
                  <a:tcPr>
                    <a:lnL w="9525" cap="flat" cmpd="sng" algn="ctr">
                      <a:solidFill>
                        <a:srgbClr val="00C853"/>
                      </a:solidFill>
                      <a:prstDash val="solid"/>
                      <a:round/>
                      <a:headEnd type="none" w="med" len="med"/>
                      <a:tailEnd type="none" w="med" len="med"/>
                    </a:lnL>
                    <a:lnR w="9525" cap="flat" cmpd="sng" algn="ctr">
                      <a:solidFill>
                        <a:srgbClr val="00C853"/>
                      </a:solidFill>
                      <a:prstDash val="solid"/>
                      <a:round/>
                      <a:headEnd type="none" w="med" len="med"/>
                      <a:tailEnd type="none" w="med" len="med"/>
                    </a:lnR>
                    <a:lnT w="9525" cap="flat" cmpd="sng" algn="ctr">
                      <a:solidFill>
                        <a:srgbClr val="00C853"/>
                      </a:solidFill>
                      <a:prstDash val="solid"/>
                      <a:round/>
                      <a:headEnd type="none" w="med" len="med"/>
                      <a:tailEnd type="none" w="med" len="med"/>
                    </a:lnT>
                    <a:lnB w="9525" cap="flat" cmpd="sng" algn="ctr">
                      <a:solidFill>
                        <a:srgbClr val="F0CC53"/>
                      </a:solidFill>
                      <a:prstDash val="solid"/>
                      <a:round/>
                      <a:headEnd type="none" w="med" len="med"/>
                      <a:tailEnd type="none" w="med" len="med"/>
                    </a:lnB>
                    <a:solidFill>
                      <a:srgbClr val="FFFFFF"/>
                    </a:solidFill>
                  </a:tcPr>
                </a:tc>
              </a:tr>
              <a:tr h="522764">
                <a:tc>
                  <a:txBody>
                    <a:bodyPr/>
                    <a:lstStyle/>
                    <a:p>
                      <a:r>
                        <a:rPr lang="en-US">
                          <a:effectLst/>
                        </a:rPr>
                        <a:t>401</a:t>
                      </a:r>
                    </a:p>
                  </a:txBody>
                  <a:tcPr>
                    <a:lnL w="9525" cap="flat" cmpd="sng" algn="ctr">
                      <a:solidFill>
                        <a:srgbClr val="30CC53"/>
                      </a:solidFill>
                      <a:prstDash val="solid"/>
                      <a:round/>
                      <a:headEnd type="none" w="med" len="med"/>
                      <a:tailEnd type="none" w="med" len="med"/>
                    </a:lnL>
                    <a:lnR w="9525" cap="flat" cmpd="sng" algn="ctr">
                      <a:solidFill>
                        <a:srgbClr val="80CC53"/>
                      </a:solidFill>
                      <a:prstDash val="solid"/>
                      <a:round/>
                      <a:headEnd type="none" w="med" len="med"/>
                      <a:tailEnd type="none" w="med" len="med"/>
                    </a:lnR>
                    <a:lnT w="9525" cap="flat" cmpd="sng" algn="ctr">
                      <a:solidFill>
                        <a:srgbClr val="30CC53"/>
                      </a:solidFill>
                      <a:prstDash val="solid"/>
                      <a:round/>
                      <a:headEnd type="none" w="med" len="med"/>
                      <a:tailEnd type="none" w="med" len="med"/>
                    </a:lnT>
                    <a:lnB w="9525" cap="flat" cmpd="sng" algn="ctr">
                      <a:solidFill>
                        <a:srgbClr val="10CC53"/>
                      </a:solidFill>
                      <a:prstDash val="solid"/>
                      <a:round/>
                      <a:headEnd type="none" w="med" len="med"/>
                      <a:tailEnd type="none" w="med" len="med"/>
                    </a:lnB>
                    <a:solidFill>
                      <a:srgbClr val="FFFFFF"/>
                    </a:solidFill>
                  </a:tcPr>
                </a:tc>
                <a:tc>
                  <a:txBody>
                    <a:bodyPr/>
                    <a:lstStyle/>
                    <a:p>
                      <a:r>
                        <a:rPr lang="en-US">
                          <a:effectLst/>
                        </a:rPr>
                        <a:t>Akon</a:t>
                      </a:r>
                    </a:p>
                  </a:txBody>
                  <a:tcPr>
                    <a:lnL w="9525" cap="flat" cmpd="sng" algn="ctr">
                      <a:solidFill>
                        <a:srgbClr val="80CC53"/>
                      </a:solidFill>
                      <a:prstDash val="solid"/>
                      <a:round/>
                      <a:headEnd type="none" w="med" len="med"/>
                      <a:tailEnd type="none" w="med" len="med"/>
                    </a:lnL>
                    <a:lnR w="9525" cap="flat" cmpd="sng" algn="ctr">
                      <a:solidFill>
                        <a:srgbClr val="60CC53"/>
                      </a:solidFill>
                      <a:prstDash val="solid"/>
                      <a:round/>
                      <a:headEnd type="none" w="med" len="med"/>
                      <a:tailEnd type="none" w="med" len="med"/>
                    </a:lnR>
                    <a:lnT w="9525" cap="flat" cmpd="sng" algn="ctr">
                      <a:solidFill>
                        <a:srgbClr val="80CC53"/>
                      </a:solidFill>
                      <a:prstDash val="solid"/>
                      <a:round/>
                      <a:headEnd type="none" w="med" len="med"/>
                      <a:tailEnd type="none" w="med" len="med"/>
                    </a:lnT>
                    <a:lnB w="9525" cap="flat" cmpd="sng" algn="ctr">
                      <a:solidFill>
                        <a:srgbClr val="60CC53"/>
                      </a:solidFill>
                      <a:prstDash val="solid"/>
                      <a:round/>
                      <a:headEnd type="none" w="med" len="med"/>
                      <a:tailEnd type="none" w="med" len="med"/>
                    </a:lnB>
                    <a:solidFill>
                      <a:srgbClr val="FFFFFF"/>
                    </a:solidFill>
                  </a:tcPr>
                </a:tc>
                <a:tc>
                  <a:txBody>
                    <a:bodyPr/>
                    <a:lstStyle/>
                    <a:p>
                      <a:r>
                        <a:rPr lang="en-US">
                          <a:effectLst/>
                        </a:rPr>
                        <a:t>CSE</a:t>
                      </a:r>
                    </a:p>
                  </a:txBody>
                  <a:tcPr>
                    <a:lnL w="9525" cap="flat" cmpd="sng" algn="ctr">
                      <a:solidFill>
                        <a:srgbClr val="60CC53"/>
                      </a:solidFill>
                      <a:prstDash val="solid"/>
                      <a:round/>
                      <a:headEnd type="none" w="med" len="med"/>
                      <a:tailEnd type="none" w="med" len="med"/>
                    </a:lnL>
                    <a:lnR w="9525" cap="flat" cmpd="sng" algn="ctr">
                      <a:solidFill>
                        <a:srgbClr val="90CC53"/>
                      </a:solidFill>
                      <a:prstDash val="solid"/>
                      <a:round/>
                      <a:headEnd type="none" w="med" len="med"/>
                      <a:tailEnd type="none" w="med" len="med"/>
                    </a:lnR>
                    <a:lnT w="9525" cap="flat" cmpd="sng" algn="ctr">
                      <a:solidFill>
                        <a:srgbClr val="60CC53"/>
                      </a:solidFill>
                      <a:prstDash val="solid"/>
                      <a:round/>
                      <a:headEnd type="none" w="med" len="med"/>
                      <a:tailEnd type="none" w="med" len="med"/>
                    </a:lnT>
                    <a:lnB w="9525" cap="flat" cmpd="sng" algn="ctr">
                      <a:solidFill>
                        <a:srgbClr val="00C853"/>
                      </a:solidFill>
                      <a:prstDash val="solid"/>
                      <a:round/>
                      <a:headEnd type="none" w="med" len="med"/>
                      <a:tailEnd type="none" w="med" len="med"/>
                    </a:lnB>
                    <a:solidFill>
                      <a:srgbClr val="FFFFFF"/>
                    </a:solidFill>
                  </a:tcPr>
                </a:tc>
                <a:tc>
                  <a:txBody>
                    <a:bodyPr/>
                    <a:lstStyle/>
                    <a:p>
                      <a:r>
                        <a:rPr lang="en-US">
                          <a:effectLst/>
                        </a:rPr>
                        <a:t>Mr. X</a:t>
                      </a:r>
                    </a:p>
                  </a:txBody>
                  <a:tcPr>
                    <a:lnL w="9525" cap="flat" cmpd="sng" algn="ctr">
                      <a:solidFill>
                        <a:srgbClr val="90CC53"/>
                      </a:solidFill>
                      <a:prstDash val="solid"/>
                      <a:round/>
                      <a:headEnd type="none" w="med" len="med"/>
                      <a:tailEnd type="none" w="med" len="med"/>
                    </a:lnL>
                    <a:lnR w="9525" cap="flat" cmpd="sng" algn="ctr">
                      <a:solidFill>
                        <a:srgbClr val="F0CC53"/>
                      </a:solidFill>
                      <a:prstDash val="solid"/>
                      <a:round/>
                      <a:headEnd type="none" w="med" len="med"/>
                      <a:tailEnd type="none" w="med" len="med"/>
                    </a:lnR>
                    <a:lnT w="9525" cap="flat" cmpd="sng" algn="ctr">
                      <a:solidFill>
                        <a:srgbClr val="90CC53"/>
                      </a:solidFill>
                      <a:prstDash val="solid"/>
                      <a:round/>
                      <a:headEnd type="none" w="med" len="med"/>
                      <a:tailEnd type="none" w="med" len="med"/>
                    </a:lnT>
                    <a:lnB w="9525" cap="flat" cmpd="sng" algn="ctr">
                      <a:solidFill>
                        <a:srgbClr val="F0CC53"/>
                      </a:solidFill>
                      <a:prstDash val="solid"/>
                      <a:round/>
                      <a:headEnd type="none" w="med" len="med"/>
                      <a:tailEnd type="none" w="med" len="med"/>
                    </a:lnB>
                    <a:solidFill>
                      <a:srgbClr val="FFFFFF"/>
                    </a:solidFill>
                  </a:tcPr>
                </a:tc>
                <a:tc>
                  <a:txBody>
                    <a:bodyPr/>
                    <a:lstStyle/>
                    <a:p>
                      <a:r>
                        <a:rPr lang="en-US">
                          <a:effectLst/>
                        </a:rPr>
                        <a:t>53337</a:t>
                      </a:r>
                    </a:p>
                  </a:txBody>
                  <a:tcPr>
                    <a:lnL w="9525" cap="flat" cmpd="sng" algn="ctr">
                      <a:solidFill>
                        <a:srgbClr val="F0CC53"/>
                      </a:solidFill>
                      <a:prstDash val="solid"/>
                      <a:round/>
                      <a:headEnd type="none" w="med" len="med"/>
                      <a:tailEnd type="none" w="med" len="med"/>
                    </a:lnL>
                    <a:lnR w="9525" cap="flat" cmpd="sng" algn="ctr">
                      <a:solidFill>
                        <a:srgbClr val="F0CC53"/>
                      </a:solidFill>
                      <a:prstDash val="solid"/>
                      <a:round/>
                      <a:headEnd type="none" w="med" len="med"/>
                      <a:tailEnd type="none" w="med" len="med"/>
                    </a:lnR>
                    <a:lnT w="9525" cap="flat" cmpd="sng" algn="ctr">
                      <a:solidFill>
                        <a:srgbClr val="F0CC53"/>
                      </a:solidFill>
                      <a:prstDash val="solid"/>
                      <a:round/>
                      <a:headEnd type="none" w="med" len="med"/>
                      <a:tailEnd type="none" w="med" len="med"/>
                    </a:lnT>
                    <a:lnB w="9525" cap="flat" cmpd="sng" algn="ctr">
                      <a:solidFill>
                        <a:srgbClr val="90CD53"/>
                      </a:solidFill>
                      <a:prstDash val="solid"/>
                      <a:round/>
                      <a:headEnd type="none" w="med" len="med"/>
                      <a:tailEnd type="none" w="med" len="med"/>
                    </a:lnB>
                    <a:solidFill>
                      <a:srgbClr val="FFFFFF"/>
                    </a:solidFill>
                  </a:tcPr>
                </a:tc>
              </a:tr>
              <a:tr h="522764">
                <a:tc>
                  <a:txBody>
                    <a:bodyPr/>
                    <a:lstStyle/>
                    <a:p>
                      <a:r>
                        <a:rPr lang="en-US">
                          <a:effectLst/>
                        </a:rPr>
                        <a:t>402</a:t>
                      </a:r>
                    </a:p>
                  </a:txBody>
                  <a:tcPr>
                    <a:lnL w="9525" cap="flat" cmpd="sng" algn="ctr">
                      <a:solidFill>
                        <a:srgbClr val="10CC53"/>
                      </a:solidFill>
                      <a:prstDash val="solid"/>
                      <a:round/>
                      <a:headEnd type="none" w="med" len="med"/>
                      <a:tailEnd type="none" w="med" len="med"/>
                    </a:lnL>
                    <a:lnR w="9525" cap="flat" cmpd="sng" algn="ctr">
                      <a:solidFill>
                        <a:srgbClr val="60CC53"/>
                      </a:solidFill>
                      <a:prstDash val="solid"/>
                      <a:round/>
                      <a:headEnd type="none" w="med" len="med"/>
                      <a:tailEnd type="none" w="med" len="med"/>
                    </a:lnR>
                    <a:lnT w="9525" cap="flat" cmpd="sng" algn="ctr">
                      <a:solidFill>
                        <a:srgbClr val="10CC53"/>
                      </a:solidFill>
                      <a:prstDash val="solid"/>
                      <a:round/>
                      <a:headEnd type="none" w="med" len="med"/>
                      <a:tailEnd type="none" w="med" len="med"/>
                    </a:lnT>
                    <a:lnB w="9525" cap="flat" cmpd="sng" algn="ctr">
                      <a:solidFill>
                        <a:srgbClr val="50CD53"/>
                      </a:solidFill>
                      <a:prstDash val="solid"/>
                      <a:round/>
                      <a:headEnd type="none" w="med" len="med"/>
                      <a:tailEnd type="none" w="med" len="med"/>
                    </a:lnB>
                    <a:solidFill>
                      <a:srgbClr val="FFFFFF"/>
                    </a:solidFill>
                  </a:tcPr>
                </a:tc>
                <a:tc>
                  <a:txBody>
                    <a:bodyPr/>
                    <a:lstStyle/>
                    <a:p>
                      <a:r>
                        <a:rPr lang="en-US">
                          <a:effectLst/>
                        </a:rPr>
                        <a:t>Bkon</a:t>
                      </a:r>
                    </a:p>
                  </a:txBody>
                  <a:tcPr>
                    <a:lnL w="9525" cap="flat" cmpd="sng" algn="ctr">
                      <a:solidFill>
                        <a:srgbClr val="60CC53"/>
                      </a:solidFill>
                      <a:prstDash val="solid"/>
                      <a:round/>
                      <a:headEnd type="none" w="med" len="med"/>
                      <a:tailEnd type="none" w="med" len="med"/>
                    </a:lnL>
                    <a:lnR w="9525" cap="flat" cmpd="sng" algn="ctr">
                      <a:solidFill>
                        <a:srgbClr val="00C853"/>
                      </a:solidFill>
                      <a:prstDash val="solid"/>
                      <a:round/>
                      <a:headEnd type="none" w="med" len="med"/>
                      <a:tailEnd type="none" w="med" len="med"/>
                    </a:lnR>
                    <a:lnT w="9525" cap="flat" cmpd="sng" algn="ctr">
                      <a:solidFill>
                        <a:srgbClr val="60CC53"/>
                      </a:solidFill>
                      <a:prstDash val="solid"/>
                      <a:round/>
                      <a:headEnd type="none" w="med" len="med"/>
                      <a:tailEnd type="none" w="med" len="med"/>
                    </a:lnT>
                    <a:lnB w="9525" cap="flat" cmpd="sng" algn="ctr">
                      <a:solidFill>
                        <a:srgbClr val="00C853"/>
                      </a:solidFill>
                      <a:prstDash val="solid"/>
                      <a:round/>
                      <a:headEnd type="none" w="med" len="med"/>
                      <a:tailEnd type="none" w="med" len="med"/>
                    </a:lnB>
                    <a:solidFill>
                      <a:srgbClr val="FFFFFF"/>
                    </a:solidFill>
                  </a:tcPr>
                </a:tc>
                <a:tc>
                  <a:txBody>
                    <a:bodyPr/>
                    <a:lstStyle/>
                    <a:p>
                      <a:r>
                        <a:rPr lang="en-US">
                          <a:effectLst/>
                        </a:rPr>
                        <a:t>CSE</a:t>
                      </a:r>
                    </a:p>
                  </a:txBody>
                  <a:tcPr>
                    <a:lnL w="9525" cap="flat" cmpd="sng" algn="ctr">
                      <a:solidFill>
                        <a:srgbClr val="00C853"/>
                      </a:solidFill>
                      <a:prstDash val="solid"/>
                      <a:round/>
                      <a:headEnd type="none" w="med" len="med"/>
                      <a:tailEnd type="none" w="med" len="med"/>
                    </a:lnL>
                    <a:lnR w="9525" cap="flat" cmpd="sng" algn="ctr">
                      <a:solidFill>
                        <a:srgbClr val="F0CC53"/>
                      </a:solidFill>
                      <a:prstDash val="solid"/>
                      <a:round/>
                      <a:headEnd type="none" w="med" len="med"/>
                      <a:tailEnd type="none" w="med" len="med"/>
                    </a:lnR>
                    <a:lnT w="9525" cap="flat" cmpd="sng" algn="ctr">
                      <a:solidFill>
                        <a:srgbClr val="00C853"/>
                      </a:solidFill>
                      <a:prstDash val="solid"/>
                      <a:round/>
                      <a:headEnd type="none" w="med" len="med"/>
                      <a:tailEnd type="none" w="med" len="med"/>
                    </a:lnT>
                    <a:lnB w="9525" cap="flat" cmpd="sng" algn="ctr">
                      <a:solidFill>
                        <a:srgbClr val="90CC53"/>
                      </a:solidFill>
                      <a:prstDash val="solid"/>
                      <a:round/>
                      <a:headEnd type="none" w="med" len="med"/>
                      <a:tailEnd type="none" w="med" len="med"/>
                    </a:lnB>
                    <a:solidFill>
                      <a:srgbClr val="FFFFFF"/>
                    </a:solidFill>
                  </a:tcPr>
                </a:tc>
                <a:tc>
                  <a:txBody>
                    <a:bodyPr/>
                    <a:lstStyle/>
                    <a:p>
                      <a:r>
                        <a:rPr lang="en-US">
                          <a:effectLst/>
                        </a:rPr>
                        <a:t>Mr. X</a:t>
                      </a:r>
                    </a:p>
                  </a:txBody>
                  <a:tcPr>
                    <a:lnL w="9525" cap="flat" cmpd="sng" algn="ctr">
                      <a:solidFill>
                        <a:srgbClr val="F0CC53"/>
                      </a:solidFill>
                      <a:prstDash val="solid"/>
                      <a:round/>
                      <a:headEnd type="none" w="med" len="med"/>
                      <a:tailEnd type="none" w="med" len="med"/>
                    </a:lnL>
                    <a:lnR w="9525" cap="flat" cmpd="sng" algn="ctr">
                      <a:solidFill>
                        <a:srgbClr val="90CD53"/>
                      </a:solidFill>
                      <a:prstDash val="solid"/>
                      <a:round/>
                      <a:headEnd type="none" w="med" len="med"/>
                      <a:tailEnd type="none" w="med" len="med"/>
                    </a:lnR>
                    <a:lnT w="9525" cap="flat" cmpd="sng" algn="ctr">
                      <a:solidFill>
                        <a:srgbClr val="F0CC53"/>
                      </a:solidFill>
                      <a:prstDash val="solid"/>
                      <a:round/>
                      <a:headEnd type="none" w="med" len="med"/>
                      <a:tailEnd type="none" w="med" len="med"/>
                    </a:lnT>
                    <a:lnB w="9525" cap="flat" cmpd="sng" algn="ctr">
                      <a:solidFill>
                        <a:srgbClr val="90CD53"/>
                      </a:solidFill>
                      <a:prstDash val="solid"/>
                      <a:round/>
                      <a:headEnd type="none" w="med" len="med"/>
                      <a:tailEnd type="none" w="med" len="med"/>
                    </a:lnB>
                    <a:solidFill>
                      <a:srgbClr val="FFFFFF"/>
                    </a:solidFill>
                  </a:tcPr>
                </a:tc>
                <a:tc>
                  <a:txBody>
                    <a:bodyPr/>
                    <a:lstStyle/>
                    <a:p>
                      <a:r>
                        <a:rPr lang="en-US">
                          <a:effectLst/>
                        </a:rPr>
                        <a:t>53337</a:t>
                      </a:r>
                    </a:p>
                  </a:txBody>
                  <a:tcPr>
                    <a:lnL w="9525" cap="flat" cmpd="sng" algn="ctr">
                      <a:solidFill>
                        <a:srgbClr val="90CD53"/>
                      </a:solidFill>
                      <a:prstDash val="solid"/>
                      <a:round/>
                      <a:headEnd type="none" w="med" len="med"/>
                      <a:tailEnd type="none" w="med" len="med"/>
                    </a:lnL>
                    <a:lnR w="9525" cap="flat" cmpd="sng" algn="ctr">
                      <a:solidFill>
                        <a:srgbClr val="90CD53"/>
                      </a:solidFill>
                      <a:prstDash val="solid"/>
                      <a:round/>
                      <a:headEnd type="none" w="med" len="med"/>
                      <a:tailEnd type="none" w="med" len="med"/>
                    </a:lnR>
                    <a:lnT w="9525" cap="flat" cmpd="sng" algn="ctr">
                      <a:solidFill>
                        <a:srgbClr val="90CD53"/>
                      </a:solidFill>
                      <a:prstDash val="solid"/>
                      <a:round/>
                      <a:headEnd type="none" w="med" len="med"/>
                      <a:tailEnd type="none" w="med" len="med"/>
                    </a:lnT>
                    <a:lnB w="9525" cap="flat" cmpd="sng" algn="ctr">
                      <a:solidFill>
                        <a:srgbClr val="50CE53"/>
                      </a:solidFill>
                      <a:prstDash val="solid"/>
                      <a:round/>
                      <a:headEnd type="none" w="med" len="med"/>
                      <a:tailEnd type="none" w="med" len="med"/>
                    </a:lnB>
                    <a:solidFill>
                      <a:srgbClr val="FFFFFF"/>
                    </a:solidFill>
                  </a:tcPr>
                </a:tc>
              </a:tr>
              <a:tr h="522764">
                <a:tc>
                  <a:txBody>
                    <a:bodyPr/>
                    <a:lstStyle/>
                    <a:p>
                      <a:r>
                        <a:rPr lang="en-US">
                          <a:effectLst/>
                        </a:rPr>
                        <a:t>403</a:t>
                      </a:r>
                    </a:p>
                  </a:txBody>
                  <a:tcPr>
                    <a:lnL w="9525" cap="flat" cmpd="sng" algn="ctr">
                      <a:solidFill>
                        <a:srgbClr val="50CD53"/>
                      </a:solidFill>
                      <a:prstDash val="solid"/>
                      <a:round/>
                      <a:headEnd type="none" w="med" len="med"/>
                      <a:tailEnd type="none" w="med" len="med"/>
                    </a:lnL>
                    <a:lnR w="9525" cap="flat" cmpd="sng" algn="ctr">
                      <a:solidFill>
                        <a:srgbClr val="00C853"/>
                      </a:solidFill>
                      <a:prstDash val="solid"/>
                      <a:round/>
                      <a:headEnd type="none" w="med" len="med"/>
                      <a:tailEnd type="none" w="med" len="med"/>
                    </a:lnR>
                    <a:lnT w="9525" cap="flat" cmpd="sng" algn="ctr">
                      <a:solidFill>
                        <a:srgbClr val="50CD53"/>
                      </a:solidFill>
                      <a:prstDash val="solid"/>
                      <a:round/>
                      <a:headEnd type="none" w="med" len="med"/>
                      <a:tailEnd type="none" w="med" len="med"/>
                    </a:lnT>
                    <a:lnB w="9525" cap="flat" cmpd="sng" algn="ctr">
                      <a:solidFill>
                        <a:srgbClr val="F0CD53"/>
                      </a:solidFill>
                      <a:prstDash val="solid"/>
                      <a:round/>
                      <a:headEnd type="none" w="med" len="med"/>
                      <a:tailEnd type="none" w="med" len="med"/>
                    </a:lnB>
                    <a:solidFill>
                      <a:srgbClr val="FFFFFF"/>
                    </a:solidFill>
                  </a:tcPr>
                </a:tc>
                <a:tc>
                  <a:txBody>
                    <a:bodyPr/>
                    <a:lstStyle/>
                    <a:p>
                      <a:r>
                        <a:rPr lang="en-US">
                          <a:effectLst/>
                        </a:rPr>
                        <a:t>Ckon</a:t>
                      </a:r>
                    </a:p>
                  </a:txBody>
                  <a:tcPr>
                    <a:lnL w="9525" cap="flat" cmpd="sng" algn="ctr">
                      <a:solidFill>
                        <a:srgbClr val="00C853"/>
                      </a:solidFill>
                      <a:prstDash val="solid"/>
                      <a:round/>
                      <a:headEnd type="none" w="med" len="med"/>
                      <a:tailEnd type="none" w="med" len="med"/>
                    </a:lnL>
                    <a:lnR w="9525" cap="flat" cmpd="sng" algn="ctr">
                      <a:solidFill>
                        <a:srgbClr val="90CC53"/>
                      </a:solidFill>
                      <a:prstDash val="solid"/>
                      <a:round/>
                      <a:headEnd type="none" w="med" len="med"/>
                      <a:tailEnd type="none" w="med" len="med"/>
                    </a:lnR>
                    <a:lnT w="9525" cap="flat" cmpd="sng" algn="ctr">
                      <a:solidFill>
                        <a:srgbClr val="00C853"/>
                      </a:solidFill>
                      <a:prstDash val="solid"/>
                      <a:round/>
                      <a:headEnd type="none" w="med" len="med"/>
                      <a:tailEnd type="none" w="med" len="med"/>
                    </a:lnT>
                    <a:lnB w="9525" cap="flat" cmpd="sng" algn="ctr">
                      <a:solidFill>
                        <a:srgbClr val="90CC53"/>
                      </a:solidFill>
                      <a:prstDash val="solid"/>
                      <a:round/>
                      <a:headEnd type="none" w="med" len="med"/>
                      <a:tailEnd type="none" w="med" len="med"/>
                    </a:lnB>
                    <a:solidFill>
                      <a:srgbClr val="FFFFFF"/>
                    </a:solidFill>
                  </a:tcPr>
                </a:tc>
                <a:tc>
                  <a:txBody>
                    <a:bodyPr/>
                    <a:lstStyle/>
                    <a:p>
                      <a:r>
                        <a:rPr lang="en-US">
                          <a:effectLst/>
                        </a:rPr>
                        <a:t>CSE</a:t>
                      </a:r>
                    </a:p>
                  </a:txBody>
                  <a:tcPr>
                    <a:lnL w="9525" cap="flat" cmpd="sng" algn="ctr">
                      <a:solidFill>
                        <a:srgbClr val="90CC53"/>
                      </a:solidFill>
                      <a:prstDash val="solid"/>
                      <a:round/>
                      <a:headEnd type="none" w="med" len="med"/>
                      <a:tailEnd type="none" w="med" len="med"/>
                    </a:lnL>
                    <a:lnR w="9525" cap="flat" cmpd="sng" algn="ctr">
                      <a:solidFill>
                        <a:srgbClr val="90CD53"/>
                      </a:solidFill>
                      <a:prstDash val="solid"/>
                      <a:round/>
                      <a:headEnd type="none" w="med" len="med"/>
                      <a:tailEnd type="none" w="med" len="med"/>
                    </a:lnR>
                    <a:lnT w="9525" cap="flat" cmpd="sng" algn="ctr">
                      <a:solidFill>
                        <a:srgbClr val="90CC53"/>
                      </a:solidFill>
                      <a:prstDash val="solid"/>
                      <a:round/>
                      <a:headEnd type="none" w="med" len="med"/>
                      <a:tailEnd type="none" w="med" len="med"/>
                    </a:lnT>
                    <a:lnB w="9525" cap="flat" cmpd="sng" algn="ctr">
                      <a:solidFill>
                        <a:srgbClr val="F0CC53"/>
                      </a:solidFill>
                      <a:prstDash val="solid"/>
                      <a:round/>
                      <a:headEnd type="none" w="med" len="med"/>
                      <a:tailEnd type="none" w="med" len="med"/>
                    </a:lnB>
                    <a:solidFill>
                      <a:srgbClr val="FFFFFF"/>
                    </a:solidFill>
                  </a:tcPr>
                </a:tc>
                <a:tc>
                  <a:txBody>
                    <a:bodyPr/>
                    <a:lstStyle/>
                    <a:p>
                      <a:r>
                        <a:rPr lang="en-US">
                          <a:effectLst/>
                        </a:rPr>
                        <a:t>Mr. X</a:t>
                      </a:r>
                    </a:p>
                  </a:txBody>
                  <a:tcPr>
                    <a:lnL w="9525" cap="flat" cmpd="sng" algn="ctr">
                      <a:solidFill>
                        <a:srgbClr val="90CD53"/>
                      </a:solidFill>
                      <a:prstDash val="solid"/>
                      <a:round/>
                      <a:headEnd type="none" w="med" len="med"/>
                      <a:tailEnd type="none" w="med" len="med"/>
                    </a:lnL>
                    <a:lnR w="9525" cap="flat" cmpd="sng" algn="ctr">
                      <a:solidFill>
                        <a:srgbClr val="50CE53"/>
                      </a:solidFill>
                      <a:prstDash val="solid"/>
                      <a:round/>
                      <a:headEnd type="none" w="med" len="med"/>
                      <a:tailEnd type="none" w="med" len="med"/>
                    </a:lnR>
                    <a:lnT w="9525" cap="flat" cmpd="sng" algn="ctr">
                      <a:solidFill>
                        <a:srgbClr val="90CD53"/>
                      </a:solidFill>
                      <a:prstDash val="solid"/>
                      <a:round/>
                      <a:headEnd type="none" w="med" len="med"/>
                      <a:tailEnd type="none" w="med" len="med"/>
                    </a:lnT>
                    <a:lnB w="9525" cap="flat" cmpd="sng" algn="ctr">
                      <a:solidFill>
                        <a:srgbClr val="50CE53"/>
                      </a:solidFill>
                      <a:prstDash val="solid"/>
                      <a:round/>
                      <a:headEnd type="none" w="med" len="med"/>
                      <a:tailEnd type="none" w="med" len="med"/>
                    </a:lnB>
                    <a:solidFill>
                      <a:srgbClr val="FFFFFF"/>
                    </a:solidFill>
                  </a:tcPr>
                </a:tc>
                <a:tc>
                  <a:txBody>
                    <a:bodyPr/>
                    <a:lstStyle/>
                    <a:p>
                      <a:r>
                        <a:rPr lang="en-US">
                          <a:effectLst/>
                        </a:rPr>
                        <a:t>53337</a:t>
                      </a:r>
                    </a:p>
                  </a:txBody>
                  <a:tcPr>
                    <a:lnL w="9525" cap="flat" cmpd="sng" algn="ctr">
                      <a:solidFill>
                        <a:srgbClr val="50CE53"/>
                      </a:solidFill>
                      <a:prstDash val="solid"/>
                      <a:round/>
                      <a:headEnd type="none" w="med" len="med"/>
                      <a:tailEnd type="none" w="med" len="med"/>
                    </a:lnL>
                    <a:lnR w="9525" cap="flat" cmpd="sng" algn="ctr">
                      <a:solidFill>
                        <a:srgbClr val="50CE53"/>
                      </a:solidFill>
                      <a:prstDash val="solid"/>
                      <a:round/>
                      <a:headEnd type="none" w="med" len="med"/>
                      <a:tailEnd type="none" w="med" len="med"/>
                    </a:lnR>
                    <a:lnT w="9525" cap="flat" cmpd="sng" algn="ctr">
                      <a:solidFill>
                        <a:srgbClr val="50CE53"/>
                      </a:solidFill>
                      <a:prstDash val="solid"/>
                      <a:round/>
                      <a:headEnd type="none" w="med" len="med"/>
                      <a:tailEnd type="none" w="med" len="med"/>
                    </a:lnT>
                    <a:lnB w="9525" cap="flat" cmpd="sng" algn="ctr">
                      <a:solidFill>
                        <a:srgbClr val="F0CE53"/>
                      </a:solidFill>
                      <a:prstDash val="solid"/>
                      <a:round/>
                      <a:headEnd type="none" w="med" len="med"/>
                      <a:tailEnd type="none" w="med" len="med"/>
                    </a:lnB>
                    <a:solidFill>
                      <a:srgbClr val="FFFFFF"/>
                    </a:solidFill>
                  </a:tcPr>
                </a:tc>
              </a:tr>
              <a:tr h="522764">
                <a:tc>
                  <a:txBody>
                    <a:bodyPr/>
                    <a:lstStyle/>
                    <a:p>
                      <a:r>
                        <a:rPr lang="en-US" dirty="0">
                          <a:effectLst/>
                        </a:rPr>
                        <a:t>404</a:t>
                      </a:r>
                    </a:p>
                  </a:txBody>
                  <a:tcPr>
                    <a:lnL w="9525" cap="flat" cmpd="sng" algn="ctr">
                      <a:solidFill>
                        <a:srgbClr val="F0CD53"/>
                      </a:solidFill>
                      <a:prstDash val="solid"/>
                      <a:round/>
                      <a:headEnd type="none" w="med" len="med"/>
                      <a:tailEnd type="none" w="med" len="med"/>
                    </a:lnL>
                    <a:lnR w="9525" cap="flat" cmpd="sng" algn="ctr">
                      <a:solidFill>
                        <a:srgbClr val="90CC53"/>
                      </a:solidFill>
                      <a:prstDash val="solid"/>
                      <a:round/>
                      <a:headEnd type="none" w="med" len="med"/>
                      <a:tailEnd type="none" w="med" len="med"/>
                    </a:lnR>
                    <a:lnT w="9525" cap="flat" cmpd="sng" algn="ctr">
                      <a:solidFill>
                        <a:srgbClr val="F0CD53"/>
                      </a:solidFill>
                      <a:prstDash val="solid"/>
                      <a:round/>
                      <a:headEnd type="none" w="med" len="med"/>
                      <a:tailEnd type="none" w="med" len="med"/>
                    </a:lnT>
                    <a:lnB w="9525" cap="flat" cmpd="sng" algn="ctr">
                      <a:solidFill>
                        <a:srgbClr val="F0CD53"/>
                      </a:solidFill>
                      <a:prstDash val="solid"/>
                      <a:round/>
                      <a:headEnd type="none" w="med" len="med"/>
                      <a:tailEnd type="none" w="med" len="med"/>
                    </a:lnB>
                    <a:solidFill>
                      <a:srgbClr val="FFFFFF"/>
                    </a:solidFill>
                  </a:tcPr>
                </a:tc>
                <a:tc>
                  <a:txBody>
                    <a:bodyPr/>
                    <a:lstStyle/>
                    <a:p>
                      <a:r>
                        <a:rPr lang="en-US">
                          <a:effectLst/>
                        </a:rPr>
                        <a:t>Dkon</a:t>
                      </a:r>
                    </a:p>
                  </a:txBody>
                  <a:tcPr>
                    <a:lnL w="9525" cap="flat" cmpd="sng" algn="ctr">
                      <a:solidFill>
                        <a:srgbClr val="90CC53"/>
                      </a:solidFill>
                      <a:prstDash val="solid"/>
                      <a:round/>
                      <a:headEnd type="none" w="med" len="med"/>
                      <a:tailEnd type="none" w="med" len="med"/>
                    </a:lnL>
                    <a:lnR w="9525" cap="flat" cmpd="sng" algn="ctr">
                      <a:solidFill>
                        <a:srgbClr val="F0CC53"/>
                      </a:solidFill>
                      <a:prstDash val="solid"/>
                      <a:round/>
                      <a:headEnd type="none" w="med" len="med"/>
                      <a:tailEnd type="none" w="med" len="med"/>
                    </a:lnR>
                    <a:lnT w="9525" cap="flat" cmpd="sng" algn="ctr">
                      <a:solidFill>
                        <a:srgbClr val="90CC53"/>
                      </a:solidFill>
                      <a:prstDash val="solid"/>
                      <a:round/>
                      <a:headEnd type="none" w="med" len="med"/>
                      <a:tailEnd type="none" w="med" len="med"/>
                    </a:lnT>
                    <a:lnB w="9525" cap="flat" cmpd="sng" algn="ctr">
                      <a:solidFill>
                        <a:srgbClr val="90CC53"/>
                      </a:solidFill>
                      <a:prstDash val="solid"/>
                      <a:round/>
                      <a:headEnd type="none" w="med" len="med"/>
                      <a:tailEnd type="none" w="med" len="med"/>
                    </a:lnB>
                    <a:solidFill>
                      <a:srgbClr val="FFFFFF"/>
                    </a:solidFill>
                  </a:tcPr>
                </a:tc>
                <a:tc>
                  <a:txBody>
                    <a:bodyPr/>
                    <a:lstStyle/>
                    <a:p>
                      <a:r>
                        <a:rPr lang="en-US">
                          <a:effectLst/>
                        </a:rPr>
                        <a:t>CSE</a:t>
                      </a:r>
                    </a:p>
                  </a:txBody>
                  <a:tcPr>
                    <a:lnL w="9525" cap="flat" cmpd="sng" algn="ctr">
                      <a:solidFill>
                        <a:srgbClr val="F0CC53"/>
                      </a:solidFill>
                      <a:prstDash val="solid"/>
                      <a:round/>
                      <a:headEnd type="none" w="med" len="med"/>
                      <a:tailEnd type="none" w="med" len="med"/>
                    </a:lnL>
                    <a:lnR w="9525" cap="flat" cmpd="sng" algn="ctr">
                      <a:solidFill>
                        <a:srgbClr val="50CE53"/>
                      </a:solidFill>
                      <a:prstDash val="solid"/>
                      <a:round/>
                      <a:headEnd type="none" w="med" len="med"/>
                      <a:tailEnd type="none" w="med" len="med"/>
                    </a:lnR>
                    <a:lnT w="9525" cap="flat" cmpd="sng" algn="ctr">
                      <a:solidFill>
                        <a:srgbClr val="F0CC53"/>
                      </a:solidFill>
                      <a:prstDash val="solid"/>
                      <a:round/>
                      <a:headEnd type="none" w="med" len="med"/>
                      <a:tailEnd type="none" w="med" len="med"/>
                    </a:lnT>
                    <a:lnB w="9525" cap="flat" cmpd="sng" algn="ctr">
                      <a:solidFill>
                        <a:srgbClr val="F0CC53"/>
                      </a:solidFill>
                      <a:prstDash val="solid"/>
                      <a:round/>
                      <a:headEnd type="none" w="med" len="med"/>
                      <a:tailEnd type="none" w="med" len="med"/>
                    </a:lnB>
                    <a:solidFill>
                      <a:srgbClr val="FFFFFF"/>
                    </a:solidFill>
                  </a:tcPr>
                </a:tc>
                <a:tc>
                  <a:txBody>
                    <a:bodyPr/>
                    <a:lstStyle/>
                    <a:p>
                      <a:r>
                        <a:rPr lang="en-US">
                          <a:effectLst/>
                        </a:rPr>
                        <a:t>Mr. X</a:t>
                      </a:r>
                    </a:p>
                  </a:txBody>
                  <a:tcPr>
                    <a:lnL w="9525" cap="flat" cmpd="sng" algn="ctr">
                      <a:solidFill>
                        <a:srgbClr val="50CE53"/>
                      </a:solidFill>
                      <a:prstDash val="solid"/>
                      <a:round/>
                      <a:headEnd type="none" w="med" len="med"/>
                      <a:tailEnd type="none" w="med" len="med"/>
                    </a:lnL>
                    <a:lnR w="9525" cap="flat" cmpd="sng" algn="ctr">
                      <a:solidFill>
                        <a:srgbClr val="F0CE53"/>
                      </a:solidFill>
                      <a:prstDash val="solid"/>
                      <a:round/>
                      <a:headEnd type="none" w="med" len="med"/>
                      <a:tailEnd type="none" w="med" len="med"/>
                    </a:lnR>
                    <a:lnT w="9525" cap="flat" cmpd="sng" algn="ctr">
                      <a:solidFill>
                        <a:srgbClr val="50CE53"/>
                      </a:solidFill>
                      <a:prstDash val="solid"/>
                      <a:round/>
                      <a:headEnd type="none" w="med" len="med"/>
                      <a:tailEnd type="none" w="med" len="med"/>
                    </a:lnT>
                    <a:lnB w="9525" cap="flat" cmpd="sng" algn="ctr">
                      <a:solidFill>
                        <a:srgbClr val="50CE53"/>
                      </a:solidFill>
                      <a:prstDash val="solid"/>
                      <a:round/>
                      <a:headEnd type="none" w="med" len="med"/>
                      <a:tailEnd type="none" w="med" len="med"/>
                    </a:lnB>
                    <a:solidFill>
                      <a:srgbClr val="FFFFFF"/>
                    </a:solidFill>
                  </a:tcPr>
                </a:tc>
                <a:tc>
                  <a:txBody>
                    <a:bodyPr/>
                    <a:lstStyle/>
                    <a:p>
                      <a:r>
                        <a:rPr lang="en-US" dirty="0">
                          <a:effectLst/>
                        </a:rPr>
                        <a:t>53337</a:t>
                      </a:r>
                    </a:p>
                  </a:txBody>
                  <a:tcPr>
                    <a:lnL w="9525" cap="flat" cmpd="sng" algn="ctr">
                      <a:solidFill>
                        <a:srgbClr val="F0CE53"/>
                      </a:solidFill>
                      <a:prstDash val="solid"/>
                      <a:round/>
                      <a:headEnd type="none" w="med" len="med"/>
                      <a:tailEnd type="none" w="med" len="med"/>
                    </a:lnL>
                    <a:lnR w="9525" cap="flat" cmpd="sng" algn="ctr">
                      <a:solidFill>
                        <a:srgbClr val="F0CE53"/>
                      </a:solidFill>
                      <a:prstDash val="solid"/>
                      <a:round/>
                      <a:headEnd type="none" w="med" len="med"/>
                      <a:tailEnd type="none" w="med" len="med"/>
                    </a:lnR>
                    <a:lnT w="9525" cap="flat" cmpd="sng" algn="ctr">
                      <a:solidFill>
                        <a:srgbClr val="F0CE53"/>
                      </a:solidFill>
                      <a:prstDash val="solid"/>
                      <a:round/>
                      <a:headEnd type="none" w="med" len="med"/>
                      <a:tailEnd type="none" w="med" len="med"/>
                    </a:lnT>
                    <a:lnB w="9525" cap="flat" cmpd="sng" algn="ctr">
                      <a:solidFill>
                        <a:srgbClr val="F0CE53"/>
                      </a:solidFill>
                      <a:prstDash val="solid"/>
                      <a:round/>
                      <a:headEnd type="none" w="med" len="med"/>
                      <a:tailEnd type="none" w="med" len="med"/>
                    </a:lnB>
                    <a:solidFill>
                      <a:srgbClr val="FFFFFF"/>
                    </a:solidFill>
                  </a:tcPr>
                </a:tc>
              </a:tr>
            </a:tbl>
          </a:graphicData>
        </a:graphic>
      </p:graphicFrame>
      <p:sp>
        <p:nvSpPr>
          <p:cNvPr id="6" name="Rectangle 2"/>
          <p:cNvSpPr>
            <a:spLocks noChangeArrowheads="1"/>
          </p:cNvSpPr>
          <p:nvPr/>
        </p:nvSpPr>
        <p:spPr bwMode="auto">
          <a:xfrm rot="10800000" flipV="1">
            <a:off x="228600" y="4871619"/>
            <a:ext cx="8356600"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12529"/>
                </a:solidFill>
                <a:effectLst/>
                <a:latin typeface="system-ui"/>
                <a:cs typeface="Arial" pitchFamily="34" charset="0"/>
              </a:rPr>
              <a:t>In the table above, we have data of 4 Computer Sci. students. As we can see, data for the fields </a:t>
            </a:r>
            <a:r>
              <a:rPr kumimoji="0" lang="en-US" altLang="en-US" sz="2000" b="0" i="0" u="none" strike="noStrike" cap="none" normalizeH="0" baseline="0" dirty="0" smtClean="0">
                <a:ln>
                  <a:noFill/>
                </a:ln>
                <a:solidFill>
                  <a:srgbClr val="D63384"/>
                </a:solidFill>
                <a:effectLst/>
                <a:latin typeface="var(--bs-font-monospace)"/>
                <a:cs typeface="Arial" pitchFamily="34" charset="0"/>
              </a:rPr>
              <a:t>branch</a:t>
            </a:r>
            <a:r>
              <a:rPr kumimoji="0" lang="en-US" altLang="en-US" sz="2000" b="0" i="0" u="none" strike="noStrike" cap="none" normalizeH="0" baseline="0" dirty="0" smtClean="0">
                <a:ln>
                  <a:noFill/>
                </a:ln>
                <a:solidFill>
                  <a:srgbClr val="212529"/>
                </a:solidFill>
                <a:effectLst/>
                <a:latin typeface="system-ui"/>
                <a:cs typeface="Arial" pitchFamily="34" charset="0"/>
              </a:rPr>
              <a:t>, </a:t>
            </a:r>
            <a:r>
              <a:rPr kumimoji="0" lang="en-US" altLang="en-US" sz="2000" b="0" i="0" u="none" strike="noStrike" cap="none" normalizeH="0" baseline="0" dirty="0" err="1" smtClean="0">
                <a:ln>
                  <a:noFill/>
                </a:ln>
                <a:solidFill>
                  <a:srgbClr val="D63384"/>
                </a:solidFill>
                <a:effectLst/>
                <a:latin typeface="var(--bs-font-monospace)"/>
                <a:cs typeface="Arial" pitchFamily="34" charset="0"/>
              </a:rPr>
              <a:t>hod</a:t>
            </a:r>
            <a:r>
              <a:rPr kumimoji="0" lang="en-US" altLang="en-US" sz="2000" b="0" i="0" u="none" strike="noStrike" cap="none" normalizeH="0" baseline="0" dirty="0" smtClean="0">
                <a:ln>
                  <a:noFill/>
                </a:ln>
                <a:solidFill>
                  <a:srgbClr val="212529"/>
                </a:solidFill>
                <a:effectLst/>
                <a:latin typeface="system-ui"/>
                <a:cs typeface="Arial" pitchFamily="34" charset="0"/>
              </a:rPr>
              <a:t>(Head of Department) and </a:t>
            </a:r>
            <a:r>
              <a:rPr kumimoji="0" lang="en-US" altLang="en-US" sz="2000" b="0" i="0" u="none" strike="noStrike" cap="none" normalizeH="0" baseline="0" dirty="0" err="1" smtClean="0">
                <a:ln>
                  <a:noFill/>
                </a:ln>
                <a:solidFill>
                  <a:srgbClr val="D63384"/>
                </a:solidFill>
                <a:effectLst/>
                <a:latin typeface="var(--bs-font-monospace)"/>
                <a:cs typeface="Arial" pitchFamily="34" charset="0"/>
              </a:rPr>
              <a:t>office_tel</a:t>
            </a:r>
            <a:r>
              <a:rPr kumimoji="0" lang="en-US" altLang="en-US" sz="2000" b="0" i="0" u="none" strike="noStrike" cap="none" normalizeH="0" baseline="0" dirty="0" smtClean="0">
                <a:ln>
                  <a:noFill/>
                </a:ln>
                <a:solidFill>
                  <a:srgbClr val="212529"/>
                </a:solidFill>
                <a:effectLst/>
                <a:latin typeface="system-ui"/>
                <a:cs typeface="Arial" pitchFamily="34" charset="0"/>
              </a:rPr>
              <a:t> is repeated for the students who are in the same branch in the college, this is </a:t>
            </a:r>
            <a:r>
              <a:rPr kumimoji="0" lang="en-US" altLang="en-US" sz="2000" b="1" i="0" u="none" strike="noStrike" cap="none" normalizeH="0" baseline="0" dirty="0" smtClean="0">
                <a:ln>
                  <a:noFill/>
                </a:ln>
                <a:solidFill>
                  <a:srgbClr val="212529"/>
                </a:solidFill>
                <a:effectLst/>
                <a:latin typeface="system-ui"/>
                <a:cs typeface="Arial" pitchFamily="34" charset="0"/>
              </a:rPr>
              <a:t>Data Redundancy</a:t>
            </a:r>
            <a:r>
              <a:rPr kumimoji="0" lang="en-US" altLang="en-US" sz="2000" b="0" i="0" u="none" strike="noStrike" cap="none" normalizeH="0" baseline="0" dirty="0" smtClean="0">
                <a:ln>
                  <a:noFill/>
                </a:ln>
                <a:solidFill>
                  <a:srgbClr val="212529"/>
                </a:solidFill>
                <a:effectLst/>
                <a:latin typeface="system-ui"/>
                <a:cs typeface="Arial" pitchFamily="34" charset="0"/>
              </a:rPr>
              <a:t>.</a:t>
            </a:r>
            <a:r>
              <a:rPr kumimoji="0" lang="en-US" altLang="en-US" sz="2000" b="0" i="0" u="none" strike="noStrike" cap="none" normalizeH="0" baseline="0" dirty="0" smtClean="0">
                <a:ln>
                  <a:noFill/>
                </a:ln>
                <a:solidFill>
                  <a:schemeClr val="tx1"/>
                </a:solidFill>
                <a:effectLst/>
                <a:cs typeface="Arial" pitchFamily="34" charset="0"/>
              </a:rPr>
              <a:t> </a:t>
            </a:r>
          </a:p>
        </p:txBody>
      </p:sp>
    </p:spTree>
    <p:extLst>
      <p:ext uri="{BB962C8B-B14F-4D97-AF65-F5344CB8AC3E}">
        <p14:creationId xmlns:p14="http://schemas.microsoft.com/office/powerpoint/2010/main" val="1434588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dirty="0">
                <a:solidFill>
                  <a:srgbClr val="FF0000"/>
                </a:solidFill>
              </a:rPr>
              <a:t>Insertion Anomaly</a:t>
            </a:r>
          </a:p>
          <a:p>
            <a:pPr marL="0" indent="0" algn="just">
              <a:buNone/>
            </a:pPr>
            <a:r>
              <a:rPr lang="en-US" sz="2800" dirty="0"/>
              <a:t>Suppose for a new admission, until and unless a student opts for a branch, data of the student cannot be inserted, or else we will have to set the branch information as </a:t>
            </a:r>
            <a:r>
              <a:rPr lang="en-US" sz="2800" b="1" dirty="0"/>
              <a:t>NULL</a:t>
            </a:r>
            <a:r>
              <a:rPr lang="en-US" sz="2800" dirty="0" smtClean="0"/>
              <a:t>.</a:t>
            </a:r>
          </a:p>
          <a:p>
            <a:pPr algn="just"/>
            <a:r>
              <a:rPr lang="en-US" sz="2800" dirty="0"/>
              <a:t>Also, if we have to insert data of 100 students of same branch, then the branch information will be repeated for all those 100 students.</a:t>
            </a:r>
          </a:p>
          <a:p>
            <a:pPr algn="just"/>
            <a:r>
              <a:rPr lang="en-US" sz="2800" dirty="0"/>
              <a:t>These scenarios are nothing but </a:t>
            </a:r>
            <a:r>
              <a:rPr lang="en-US" sz="2800" b="1" dirty="0"/>
              <a:t>Insertion anomalies</a:t>
            </a:r>
            <a:r>
              <a:rPr lang="en-US" sz="2800" dirty="0"/>
              <a:t>.</a:t>
            </a:r>
          </a:p>
          <a:p>
            <a:pPr marL="0" indent="0">
              <a:buNone/>
            </a:pPr>
            <a:endParaRPr lang="en-US" dirty="0"/>
          </a:p>
          <a:p>
            <a:endParaRPr lang="en-US" dirty="0"/>
          </a:p>
        </p:txBody>
      </p:sp>
    </p:spTree>
    <p:extLst>
      <p:ext uri="{BB962C8B-B14F-4D97-AF65-F5344CB8AC3E}">
        <p14:creationId xmlns:p14="http://schemas.microsoft.com/office/powerpoint/2010/main" val="1227342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dirty="0" err="1">
                <a:solidFill>
                  <a:srgbClr val="FF0000"/>
                </a:solidFill>
              </a:rPr>
              <a:t>Updation</a:t>
            </a:r>
            <a:r>
              <a:rPr lang="en-US" dirty="0">
                <a:solidFill>
                  <a:srgbClr val="FF0000"/>
                </a:solidFill>
              </a:rPr>
              <a:t> Anomaly</a:t>
            </a:r>
          </a:p>
          <a:p>
            <a:pPr marL="0" indent="0" algn="just">
              <a:buNone/>
            </a:pPr>
            <a:r>
              <a:rPr lang="en-US" dirty="0"/>
              <a:t>What if Mr. X leaves the college? or is no longer the HOD of computer science department? In that case all the student records will have to be updated, and if by mistake we miss any record, it will lead to data inconsistency. This is </a:t>
            </a:r>
            <a:r>
              <a:rPr lang="en-US" dirty="0" err="1"/>
              <a:t>Updation</a:t>
            </a:r>
            <a:r>
              <a:rPr lang="en-US" dirty="0"/>
              <a:t> anomaly.</a:t>
            </a:r>
          </a:p>
          <a:p>
            <a:endParaRPr lang="en-US" dirty="0"/>
          </a:p>
        </p:txBody>
      </p:sp>
    </p:spTree>
    <p:extLst>
      <p:ext uri="{BB962C8B-B14F-4D97-AF65-F5344CB8AC3E}">
        <p14:creationId xmlns:p14="http://schemas.microsoft.com/office/powerpoint/2010/main" val="2272871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a:solidFill>
                  <a:srgbClr val="FF0000"/>
                </a:solidFill>
              </a:rPr>
              <a:t>Deletion Anomaly</a:t>
            </a:r>
          </a:p>
          <a:p>
            <a:pPr marL="0" indent="0" algn="just">
              <a:buNone/>
            </a:pPr>
            <a:r>
              <a:rPr lang="en-US" dirty="0"/>
              <a:t>In our </a:t>
            </a:r>
            <a:r>
              <a:rPr lang="en-US" b="1" dirty="0"/>
              <a:t>Student</a:t>
            </a:r>
            <a:r>
              <a:rPr lang="en-US" dirty="0"/>
              <a:t> table, two different </a:t>
            </a:r>
            <a:r>
              <a:rPr lang="en-US" dirty="0" smtClean="0"/>
              <a:t>information's </a:t>
            </a:r>
            <a:r>
              <a:rPr lang="en-US" dirty="0"/>
              <a:t>are kept together, Student information and Branch information. Hence, at the end of the academic year, if student records are deleted, we will also lose the branch information. This is Deletion anomaly.</a:t>
            </a:r>
          </a:p>
          <a:p>
            <a:endParaRPr lang="en-US" dirty="0"/>
          </a:p>
        </p:txBody>
      </p:sp>
    </p:spTree>
    <p:extLst>
      <p:ext uri="{BB962C8B-B14F-4D97-AF65-F5344CB8AC3E}">
        <p14:creationId xmlns:p14="http://schemas.microsoft.com/office/powerpoint/2010/main" val="1398529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First Normal Form (1NF)</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lgn="just"/>
            <a:r>
              <a:rPr lang="en-US" sz="3000" dirty="0" smtClean="0"/>
              <a:t>A </a:t>
            </a:r>
            <a:r>
              <a:rPr lang="en-US" sz="3000" dirty="0"/>
              <a:t>relation will be 1NF if it contains an atomic value.</a:t>
            </a:r>
          </a:p>
          <a:p>
            <a:pPr algn="just"/>
            <a:r>
              <a:rPr lang="en-US" sz="3000" dirty="0"/>
              <a:t>It states that an attribute of a table cannot hold multiple values. It must hold only single-valued attribute.</a:t>
            </a:r>
          </a:p>
          <a:p>
            <a:pPr algn="just"/>
            <a:r>
              <a:rPr lang="en-US" sz="3000" dirty="0"/>
              <a:t>First normal form disallows the multi-valued attribute, composite attribute, and their combinations</a:t>
            </a:r>
            <a:r>
              <a:rPr lang="en-US" sz="3000" dirty="0" smtClean="0"/>
              <a:t>.</a:t>
            </a:r>
            <a:endParaRPr lang="en-US" sz="3000" dirty="0"/>
          </a:p>
        </p:txBody>
      </p:sp>
    </p:spTree>
    <p:extLst>
      <p:ext uri="{BB962C8B-B14F-4D97-AF65-F5344CB8AC3E}">
        <p14:creationId xmlns:p14="http://schemas.microsoft.com/office/powerpoint/2010/main" val="2344123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dirty="0"/>
              <a:t>Rules for First Normal Form</a:t>
            </a:r>
          </a:p>
          <a:p>
            <a:endParaRPr lang="en-US" dirty="0"/>
          </a:p>
        </p:txBody>
      </p:sp>
      <p:sp>
        <p:nvSpPr>
          <p:cNvPr id="4" name="Rectangle 3"/>
          <p:cNvSpPr/>
          <p:nvPr/>
        </p:nvSpPr>
        <p:spPr>
          <a:xfrm>
            <a:off x="381000" y="1447800"/>
            <a:ext cx="8534400" cy="5847755"/>
          </a:xfrm>
          <a:prstGeom prst="rect">
            <a:avLst/>
          </a:prstGeom>
        </p:spPr>
        <p:txBody>
          <a:bodyPr wrap="square">
            <a:spAutoFit/>
          </a:bodyPr>
          <a:lstStyle/>
          <a:p>
            <a:r>
              <a:rPr lang="en-US" sz="2800" b="1" dirty="0">
                <a:solidFill>
                  <a:srgbClr val="FF0000"/>
                </a:solidFill>
              </a:rPr>
              <a:t>Rule 1: </a:t>
            </a:r>
            <a:r>
              <a:rPr lang="en-US" sz="2800" dirty="0">
                <a:solidFill>
                  <a:srgbClr val="FF0000"/>
                </a:solidFill>
              </a:rPr>
              <a:t>Single Valued Attributes</a:t>
            </a:r>
          </a:p>
          <a:p>
            <a:r>
              <a:rPr lang="en-US" sz="2800" dirty="0"/>
              <a:t>Each column of your table should be single valued which means they should not contain multiple values</a:t>
            </a:r>
            <a:r>
              <a:rPr lang="en-US" sz="2800" dirty="0" smtClean="0"/>
              <a:t>.</a:t>
            </a:r>
          </a:p>
          <a:p>
            <a:endParaRPr lang="en-US" sz="2800" dirty="0"/>
          </a:p>
          <a:p>
            <a:r>
              <a:rPr lang="en-US" sz="2800" b="1" dirty="0">
                <a:solidFill>
                  <a:srgbClr val="FF0000"/>
                </a:solidFill>
              </a:rPr>
              <a:t>Rule 2: </a:t>
            </a:r>
            <a:r>
              <a:rPr lang="en-US" sz="2800" dirty="0">
                <a:solidFill>
                  <a:srgbClr val="FF0000"/>
                </a:solidFill>
              </a:rPr>
              <a:t>Attribute Domain should not change</a:t>
            </a:r>
          </a:p>
          <a:p>
            <a:r>
              <a:rPr lang="en-US" sz="2800" dirty="0"/>
              <a:t>In each column the values stored must be of the same kind or type.</a:t>
            </a:r>
          </a:p>
          <a:p>
            <a:r>
              <a:rPr lang="en-US" sz="2800" b="1" dirty="0"/>
              <a:t>For example:</a:t>
            </a:r>
            <a:r>
              <a:rPr lang="en-US" sz="2800" dirty="0"/>
              <a:t> If you have a column </a:t>
            </a:r>
            <a:r>
              <a:rPr lang="en-US" sz="2800" dirty="0" err="1"/>
              <a:t>dob</a:t>
            </a:r>
            <a:r>
              <a:rPr lang="en-US" sz="2800" dirty="0"/>
              <a:t> to save date of births of a set of people, then you cannot or you must not save 'names' of some of them in that column along with 'date of birth' of others in that column. It should hold only 'date of birth' for all the records/rows.</a:t>
            </a:r>
          </a:p>
          <a:p>
            <a:endParaRPr lang="en-US" sz="2000" dirty="0" smtClean="0"/>
          </a:p>
          <a:p>
            <a:endParaRPr lang="en-US" dirty="0"/>
          </a:p>
        </p:txBody>
      </p:sp>
    </p:spTree>
    <p:extLst>
      <p:ext uri="{BB962C8B-B14F-4D97-AF65-F5344CB8AC3E}">
        <p14:creationId xmlns:p14="http://schemas.microsoft.com/office/powerpoint/2010/main" val="1055955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762000"/>
            <a:ext cx="8915400" cy="3108543"/>
          </a:xfrm>
          <a:prstGeom prst="rect">
            <a:avLst/>
          </a:prstGeom>
        </p:spPr>
        <p:txBody>
          <a:bodyPr wrap="square">
            <a:spAutoFit/>
          </a:bodyPr>
          <a:lstStyle/>
          <a:p>
            <a:pPr algn="just"/>
            <a:r>
              <a:rPr lang="en-US" sz="2800" dirty="0">
                <a:solidFill>
                  <a:srgbClr val="FF0000"/>
                </a:solidFill>
              </a:rPr>
              <a:t>Rule 3: Unique name for Attributes/Columns</a:t>
            </a:r>
          </a:p>
          <a:p>
            <a:pPr algn="just"/>
            <a:r>
              <a:rPr lang="en-US" sz="2800" dirty="0"/>
              <a:t>This rule expects that each column in a table should have a unique name. </a:t>
            </a:r>
          </a:p>
          <a:p>
            <a:pPr algn="just"/>
            <a:endParaRPr lang="en-US" sz="2800" dirty="0"/>
          </a:p>
          <a:p>
            <a:pPr algn="just"/>
            <a:r>
              <a:rPr lang="en-US" sz="2800" dirty="0">
                <a:solidFill>
                  <a:srgbClr val="FF0000"/>
                </a:solidFill>
              </a:rPr>
              <a:t>Rule 4: Order doesn't matters</a:t>
            </a:r>
          </a:p>
          <a:p>
            <a:pPr algn="just"/>
            <a:r>
              <a:rPr lang="en-US" sz="2800" dirty="0"/>
              <a:t>This rule says that the order in which you store the data in your table doesn't matter</a:t>
            </a:r>
          </a:p>
        </p:txBody>
      </p:sp>
    </p:spTree>
    <p:extLst>
      <p:ext uri="{BB962C8B-B14F-4D97-AF65-F5344CB8AC3E}">
        <p14:creationId xmlns:p14="http://schemas.microsoft.com/office/powerpoint/2010/main" val="1285918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46534728"/>
              </p:ext>
            </p:extLst>
          </p:nvPr>
        </p:nvGraphicFramePr>
        <p:xfrm>
          <a:off x="609600" y="2057400"/>
          <a:ext cx="7638752" cy="3246278"/>
        </p:xfrm>
        <a:graphic>
          <a:graphicData uri="http://schemas.openxmlformats.org/drawingml/2006/table">
            <a:tbl>
              <a:tblPr/>
              <a:tblGrid>
                <a:gridCol w="1909688"/>
                <a:gridCol w="1909688"/>
                <a:gridCol w="1909688"/>
                <a:gridCol w="1909688"/>
              </a:tblGrid>
              <a:tr h="700178">
                <a:tc>
                  <a:txBody>
                    <a:bodyPr/>
                    <a:lstStyle/>
                    <a:p>
                      <a:pPr algn="l" fontAlgn="t"/>
                      <a:r>
                        <a:rPr lang="en-US" dirty="0">
                          <a:solidFill>
                            <a:srgbClr val="000000"/>
                          </a:solidFill>
                          <a:effectLst/>
                          <a:latin typeface="times new roman"/>
                        </a:rPr>
                        <a:t>EMP_ID</a:t>
                      </a:r>
                    </a:p>
                  </a:txBody>
                  <a:tcPr marL="114300" marR="114300" marT="114300" marB="114300">
                    <a:lnL w="9525" cap="flat" cmpd="sng" algn="ctr">
                      <a:solidFill>
                        <a:srgbClr val="10B084"/>
                      </a:solidFill>
                      <a:prstDash val="solid"/>
                      <a:round/>
                      <a:headEnd type="none" w="med" len="med"/>
                      <a:tailEnd type="none" w="med" len="med"/>
                    </a:lnL>
                    <a:lnR w="9525" cap="flat" cmpd="sng" algn="ctr">
                      <a:solidFill>
                        <a:srgbClr val="10B084"/>
                      </a:solidFill>
                      <a:prstDash val="solid"/>
                      <a:round/>
                      <a:headEnd type="none" w="med" len="med"/>
                      <a:tailEnd type="none" w="med" len="med"/>
                    </a:lnR>
                    <a:lnT w="9525" cap="flat" cmpd="sng" algn="ctr">
                      <a:solidFill>
                        <a:srgbClr val="10B08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a:rPr>
                        <a:t>EMP_NAME</a:t>
                      </a:r>
                    </a:p>
                  </a:txBody>
                  <a:tcPr marL="114300" marR="114300" marT="114300" marB="114300">
                    <a:lnL w="9525" cap="flat" cmpd="sng" algn="ctr">
                      <a:solidFill>
                        <a:srgbClr val="10B084"/>
                      </a:solidFill>
                      <a:prstDash val="solid"/>
                      <a:round/>
                      <a:headEnd type="none" w="med" len="med"/>
                      <a:tailEnd type="none" w="med" len="med"/>
                    </a:lnL>
                    <a:lnR w="9525" cap="flat" cmpd="sng" algn="ctr">
                      <a:solidFill>
                        <a:srgbClr val="10B084"/>
                      </a:solidFill>
                      <a:prstDash val="solid"/>
                      <a:round/>
                      <a:headEnd type="none" w="med" len="med"/>
                      <a:tailEnd type="none" w="med" len="med"/>
                    </a:lnR>
                    <a:lnT w="9525" cap="flat" cmpd="sng" algn="ctr">
                      <a:solidFill>
                        <a:srgbClr val="10B08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a:rPr>
                        <a:t>EMP_PHONE</a:t>
                      </a:r>
                    </a:p>
                  </a:txBody>
                  <a:tcPr marL="114300" marR="114300" marT="114300" marB="114300">
                    <a:lnL w="9525" cap="flat" cmpd="sng" algn="ctr">
                      <a:solidFill>
                        <a:srgbClr val="10B084"/>
                      </a:solidFill>
                      <a:prstDash val="solid"/>
                      <a:round/>
                      <a:headEnd type="none" w="med" len="med"/>
                      <a:tailEnd type="none" w="med" len="med"/>
                    </a:lnL>
                    <a:lnR w="9525" cap="flat" cmpd="sng" algn="ctr">
                      <a:solidFill>
                        <a:srgbClr val="10B084"/>
                      </a:solidFill>
                      <a:prstDash val="solid"/>
                      <a:round/>
                      <a:headEnd type="none" w="med" len="med"/>
                      <a:tailEnd type="none" w="med" len="med"/>
                    </a:lnR>
                    <a:lnT w="9525" cap="flat" cmpd="sng" algn="ctr">
                      <a:solidFill>
                        <a:srgbClr val="10B08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a:rPr>
                        <a:t>EMP_STATE</a:t>
                      </a:r>
                    </a:p>
                  </a:txBody>
                  <a:tcPr marL="114300" marR="114300" marT="114300" marB="114300">
                    <a:lnL w="9525" cap="flat" cmpd="sng" algn="ctr">
                      <a:solidFill>
                        <a:srgbClr val="10B084"/>
                      </a:solidFill>
                      <a:prstDash val="solid"/>
                      <a:round/>
                      <a:headEnd type="none" w="med" len="med"/>
                      <a:tailEnd type="none" w="med" len="med"/>
                    </a:lnL>
                    <a:lnR w="9525" cap="flat" cmpd="sng" algn="ctr">
                      <a:solidFill>
                        <a:srgbClr val="10B084"/>
                      </a:solidFill>
                      <a:prstDash val="solid"/>
                      <a:round/>
                      <a:headEnd type="none" w="med" len="med"/>
                      <a:tailEnd type="none" w="med" len="med"/>
                    </a:lnR>
                    <a:lnT w="9525" cap="flat" cmpd="sng" algn="ctr">
                      <a:solidFill>
                        <a:srgbClr val="10B08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976005">
                <a:tc>
                  <a:txBody>
                    <a:bodyPr/>
                    <a:lstStyle/>
                    <a:p>
                      <a:pPr algn="just" fontAlgn="t"/>
                      <a:r>
                        <a:rPr lang="en-US">
                          <a:solidFill>
                            <a:srgbClr val="333333"/>
                          </a:solidFill>
                          <a:effectLst/>
                          <a:latin typeface="inter-regular"/>
                        </a:rPr>
                        <a:t>14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John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7272826385,</a:t>
                      </a:r>
                      <a:br>
                        <a:rPr lang="en-US" dirty="0">
                          <a:solidFill>
                            <a:srgbClr val="333333"/>
                          </a:solidFill>
                          <a:effectLst/>
                          <a:latin typeface="inter-regular"/>
                        </a:rPr>
                      </a:br>
                      <a:r>
                        <a:rPr lang="en-US" dirty="0">
                          <a:solidFill>
                            <a:srgbClr val="333333"/>
                          </a:solidFill>
                          <a:effectLst/>
                          <a:latin typeface="inter-regular"/>
                        </a:rPr>
                        <a:t>9064738238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UP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94090">
                <a:tc>
                  <a:txBody>
                    <a:bodyPr/>
                    <a:lstStyle/>
                    <a:p>
                      <a:pPr algn="just" fontAlgn="t"/>
                      <a:r>
                        <a:rPr lang="en-US">
                          <a:solidFill>
                            <a:srgbClr val="333333"/>
                          </a:solidFill>
                          <a:effectLst/>
                          <a:latin typeface="inter-regular"/>
                        </a:rPr>
                        <a:t>20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Harry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8574783832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Bihar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976005">
                <a:tc>
                  <a:txBody>
                    <a:bodyPr/>
                    <a:lstStyle/>
                    <a:p>
                      <a:pPr algn="just" fontAlgn="t"/>
                      <a:r>
                        <a:rPr lang="en-US">
                          <a:solidFill>
                            <a:srgbClr val="333333"/>
                          </a:solidFill>
                          <a:effectLst/>
                          <a:latin typeface="inter-regular"/>
                        </a:rPr>
                        <a:t>12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Sam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7390372389,</a:t>
                      </a:r>
                      <a:br>
                        <a:rPr lang="en-US">
                          <a:solidFill>
                            <a:srgbClr val="333333"/>
                          </a:solidFill>
                          <a:effectLst/>
                          <a:latin typeface="inter-regular"/>
                        </a:rPr>
                      </a:br>
                      <a:r>
                        <a:rPr lang="en-US">
                          <a:solidFill>
                            <a:srgbClr val="333333"/>
                          </a:solidFill>
                          <a:effectLst/>
                          <a:latin typeface="inter-regular"/>
                        </a:rPr>
                        <a:t>8589830302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Punjab</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838200" y="914400"/>
            <a:ext cx="2799164"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333333"/>
                </a:solidFill>
                <a:effectLst/>
                <a:latin typeface="inter-bold"/>
                <a:cs typeface="Arial" pitchFamily="34" charset="0"/>
              </a:rPr>
              <a:t>EMPLOYEE table:</a:t>
            </a:r>
            <a:endParaRPr kumimoji="0" lang="en-US" altLang="en-US" sz="2400" b="0" i="0" u="none" strike="noStrike" cap="none" normalizeH="0" baseline="0" dirty="0" smtClean="0">
              <a:ln>
                <a:noFill/>
              </a:ln>
              <a:solidFill>
                <a:schemeClr val="tx1"/>
              </a:solidFill>
              <a:effectLst/>
              <a:cs typeface="Arial" pitchFamily="34" charset="0"/>
            </a:endParaRPr>
          </a:p>
        </p:txBody>
      </p:sp>
      <p:sp>
        <p:nvSpPr>
          <p:cNvPr id="6" name="Rectangle 5"/>
          <p:cNvSpPr/>
          <p:nvPr/>
        </p:nvSpPr>
        <p:spPr>
          <a:xfrm>
            <a:off x="152400" y="452735"/>
            <a:ext cx="9448800" cy="2031325"/>
          </a:xfrm>
          <a:prstGeom prst="rect">
            <a:avLst/>
          </a:prstGeom>
        </p:spPr>
        <p:txBody>
          <a:bodyPr wrap="square">
            <a:spAutoFit/>
          </a:bodyPr>
          <a:lstStyle/>
          <a:p>
            <a:pPr algn="just"/>
            <a:r>
              <a:rPr lang="en-US" b="1" dirty="0"/>
              <a:t>Example:</a:t>
            </a:r>
            <a:r>
              <a:rPr lang="en-US" dirty="0"/>
              <a:t> Relation EMPLOYEE is not in 1NF because of multi-valued attribute EMP_PHONE</a:t>
            </a:r>
            <a:r>
              <a:rPr lang="en-US" dirty="0" smtClean="0"/>
              <a:t>.</a:t>
            </a:r>
          </a:p>
          <a:p>
            <a:pPr algn="just"/>
            <a:endParaRPr lang="en-US" dirty="0"/>
          </a:p>
          <a:p>
            <a:pPr algn="just"/>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361933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a:t>The decomposition of the EMPLOYEE table into 1NF has been shown below</a:t>
            </a:r>
            <a:r>
              <a:rPr lang="en-US" dirty="0" smtClean="0"/>
              <a:t>:</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470894"/>
              </p:ext>
            </p:extLst>
          </p:nvPr>
        </p:nvGraphicFramePr>
        <p:xfrm>
          <a:off x="685800" y="2209801"/>
          <a:ext cx="7772400" cy="3779519"/>
        </p:xfrm>
        <a:graphic>
          <a:graphicData uri="http://schemas.openxmlformats.org/drawingml/2006/table">
            <a:tbl>
              <a:tblPr/>
              <a:tblGrid>
                <a:gridCol w="1943100"/>
                <a:gridCol w="1943100"/>
                <a:gridCol w="1943100"/>
                <a:gridCol w="1943100"/>
              </a:tblGrid>
              <a:tr h="720949">
                <a:tc>
                  <a:txBody>
                    <a:bodyPr/>
                    <a:lstStyle/>
                    <a:p>
                      <a:pPr algn="l" fontAlgn="t"/>
                      <a:r>
                        <a:rPr lang="en-US">
                          <a:solidFill>
                            <a:srgbClr val="000000"/>
                          </a:solidFill>
                          <a:effectLst/>
                          <a:latin typeface="times new roman"/>
                        </a:rPr>
                        <a:t>EMP_ID</a:t>
                      </a:r>
                    </a:p>
                  </a:txBody>
                  <a:tcPr marL="114300" marR="114300" marT="114300" marB="114300">
                    <a:lnL w="9525" cap="flat" cmpd="sng" algn="ctr">
                      <a:solidFill>
                        <a:srgbClr val="900C9D"/>
                      </a:solidFill>
                      <a:prstDash val="solid"/>
                      <a:round/>
                      <a:headEnd type="none" w="med" len="med"/>
                      <a:tailEnd type="none" w="med" len="med"/>
                    </a:lnL>
                    <a:lnR w="9525" cap="flat" cmpd="sng" algn="ctr">
                      <a:solidFill>
                        <a:srgbClr val="900C9D"/>
                      </a:solidFill>
                      <a:prstDash val="solid"/>
                      <a:round/>
                      <a:headEnd type="none" w="med" len="med"/>
                      <a:tailEnd type="none" w="med" len="med"/>
                    </a:lnR>
                    <a:lnT w="9525" cap="flat" cmpd="sng" algn="ctr">
                      <a:solidFill>
                        <a:srgbClr val="900C9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a:rPr>
                        <a:t>EMP_NAME</a:t>
                      </a:r>
                    </a:p>
                  </a:txBody>
                  <a:tcPr marL="114300" marR="114300" marT="114300" marB="114300">
                    <a:lnL w="9525" cap="flat" cmpd="sng" algn="ctr">
                      <a:solidFill>
                        <a:srgbClr val="900C9D"/>
                      </a:solidFill>
                      <a:prstDash val="solid"/>
                      <a:round/>
                      <a:headEnd type="none" w="med" len="med"/>
                      <a:tailEnd type="none" w="med" len="med"/>
                    </a:lnL>
                    <a:lnR w="9525" cap="flat" cmpd="sng" algn="ctr">
                      <a:solidFill>
                        <a:srgbClr val="900C9D"/>
                      </a:solidFill>
                      <a:prstDash val="solid"/>
                      <a:round/>
                      <a:headEnd type="none" w="med" len="med"/>
                      <a:tailEnd type="none" w="med" len="med"/>
                    </a:lnR>
                    <a:lnT w="9525" cap="flat" cmpd="sng" algn="ctr">
                      <a:solidFill>
                        <a:srgbClr val="900C9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a:rPr>
                        <a:t>EMP_PHONE</a:t>
                      </a:r>
                    </a:p>
                  </a:txBody>
                  <a:tcPr marL="114300" marR="114300" marT="114300" marB="114300">
                    <a:lnL w="9525" cap="flat" cmpd="sng" algn="ctr">
                      <a:solidFill>
                        <a:srgbClr val="900C9D"/>
                      </a:solidFill>
                      <a:prstDash val="solid"/>
                      <a:round/>
                      <a:headEnd type="none" w="med" len="med"/>
                      <a:tailEnd type="none" w="med" len="med"/>
                    </a:lnL>
                    <a:lnR w="9525" cap="flat" cmpd="sng" algn="ctr">
                      <a:solidFill>
                        <a:srgbClr val="900C9D"/>
                      </a:solidFill>
                      <a:prstDash val="solid"/>
                      <a:round/>
                      <a:headEnd type="none" w="med" len="med"/>
                      <a:tailEnd type="none" w="med" len="med"/>
                    </a:lnR>
                    <a:lnT w="9525" cap="flat" cmpd="sng" algn="ctr">
                      <a:solidFill>
                        <a:srgbClr val="900C9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a:rPr>
                        <a:t>EMP_STATE</a:t>
                      </a:r>
                    </a:p>
                  </a:txBody>
                  <a:tcPr marL="114300" marR="114300" marT="114300" marB="114300">
                    <a:lnL w="9525" cap="flat" cmpd="sng" algn="ctr">
                      <a:solidFill>
                        <a:srgbClr val="900C9D"/>
                      </a:solidFill>
                      <a:prstDash val="solid"/>
                      <a:round/>
                      <a:headEnd type="none" w="med" len="med"/>
                      <a:tailEnd type="none" w="med" len="med"/>
                    </a:lnL>
                    <a:lnR w="9525" cap="flat" cmpd="sng" algn="ctr">
                      <a:solidFill>
                        <a:srgbClr val="900C9D"/>
                      </a:solidFill>
                      <a:prstDash val="solid"/>
                      <a:round/>
                      <a:headEnd type="none" w="med" len="med"/>
                      <a:tailEnd type="none" w="med" len="med"/>
                    </a:lnR>
                    <a:lnT w="9525" cap="flat" cmpd="sng" algn="ctr">
                      <a:solidFill>
                        <a:srgbClr val="900C9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611714">
                <a:tc>
                  <a:txBody>
                    <a:bodyPr/>
                    <a:lstStyle/>
                    <a:p>
                      <a:pPr algn="just" fontAlgn="t"/>
                      <a:r>
                        <a:rPr lang="en-US">
                          <a:solidFill>
                            <a:srgbClr val="333333"/>
                          </a:solidFill>
                          <a:effectLst/>
                          <a:latin typeface="inter-regular"/>
                        </a:rPr>
                        <a:t>14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John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7272826385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UP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11714">
                <a:tc>
                  <a:txBody>
                    <a:bodyPr/>
                    <a:lstStyle/>
                    <a:p>
                      <a:pPr algn="just" fontAlgn="t"/>
                      <a:r>
                        <a:rPr lang="en-US">
                          <a:solidFill>
                            <a:srgbClr val="333333"/>
                          </a:solidFill>
                          <a:effectLst/>
                          <a:latin typeface="inter-regular"/>
                        </a:rPr>
                        <a:t>14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John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9064738238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UP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11714">
                <a:tc>
                  <a:txBody>
                    <a:bodyPr/>
                    <a:lstStyle/>
                    <a:p>
                      <a:pPr algn="just" fontAlgn="t"/>
                      <a:r>
                        <a:rPr lang="en-US">
                          <a:solidFill>
                            <a:srgbClr val="333333"/>
                          </a:solidFill>
                          <a:effectLst/>
                          <a:latin typeface="inter-regular"/>
                        </a:rPr>
                        <a:t>20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Harry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8574783832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Bihar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11714">
                <a:tc>
                  <a:txBody>
                    <a:bodyPr/>
                    <a:lstStyle/>
                    <a:p>
                      <a:pPr algn="just" fontAlgn="t"/>
                      <a:r>
                        <a:rPr lang="en-US">
                          <a:solidFill>
                            <a:srgbClr val="333333"/>
                          </a:solidFill>
                          <a:effectLst/>
                          <a:latin typeface="inter-regular"/>
                        </a:rPr>
                        <a:t>12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Sam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7390372389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Punjab</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11714">
                <a:tc>
                  <a:txBody>
                    <a:bodyPr/>
                    <a:lstStyle/>
                    <a:p>
                      <a:pPr algn="just" fontAlgn="t"/>
                      <a:r>
                        <a:rPr lang="en-US">
                          <a:solidFill>
                            <a:srgbClr val="333333"/>
                          </a:solidFill>
                          <a:effectLst/>
                          <a:latin typeface="inter-regular"/>
                        </a:rPr>
                        <a:t>12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Sam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8589830302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Punjab</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61108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Pitfalls in Relational-Database </a:t>
            </a:r>
            <a:r>
              <a:rPr lang="en-US" dirty="0">
                <a:solidFill>
                  <a:srgbClr val="FF0000"/>
                </a:solidFill>
              </a:rPr>
              <a:t>Design</a:t>
            </a:r>
          </a:p>
        </p:txBody>
      </p:sp>
      <p:sp>
        <p:nvSpPr>
          <p:cNvPr id="3" name="Content Placeholder 2"/>
          <p:cNvSpPr>
            <a:spLocks noGrp="1"/>
          </p:cNvSpPr>
          <p:nvPr>
            <p:ph idx="1"/>
          </p:nvPr>
        </p:nvSpPr>
        <p:spPr/>
        <p:txBody>
          <a:bodyPr>
            <a:normAutofit/>
          </a:bodyPr>
          <a:lstStyle/>
          <a:p>
            <a:r>
              <a:rPr lang="en-US" dirty="0"/>
              <a:t>Relational database design requires that we find a “good” collection of relation schemas. </a:t>
            </a:r>
            <a:endParaRPr lang="en-US" dirty="0" smtClean="0"/>
          </a:p>
          <a:p>
            <a:r>
              <a:rPr lang="en-US" dirty="0" smtClean="0">
                <a:solidFill>
                  <a:srgbClr val="7030A0"/>
                </a:solidFill>
              </a:rPr>
              <a:t>A </a:t>
            </a:r>
            <a:r>
              <a:rPr lang="en-US" dirty="0">
                <a:solidFill>
                  <a:srgbClr val="7030A0"/>
                </a:solidFill>
              </a:rPr>
              <a:t>bad design may lead to </a:t>
            </a:r>
            <a:endParaRPr lang="en-US" dirty="0" smtClean="0">
              <a:solidFill>
                <a:srgbClr val="7030A0"/>
              </a:solidFill>
            </a:endParaRPr>
          </a:p>
          <a:p>
            <a:pPr lvl="1">
              <a:buFont typeface="Wingdings" panose="05000000000000000000" pitchFamily="2" charset="2"/>
              <a:buChar char="§"/>
            </a:pPr>
            <a:r>
              <a:rPr lang="en-US" dirty="0" smtClean="0"/>
              <a:t>Repetition </a:t>
            </a:r>
            <a:r>
              <a:rPr lang="en-US" dirty="0"/>
              <a:t>of Information. </a:t>
            </a:r>
            <a:endParaRPr lang="en-US" dirty="0" smtClean="0"/>
          </a:p>
          <a:p>
            <a:pPr lvl="1">
              <a:buFont typeface="Wingdings" panose="05000000000000000000" pitchFamily="2" charset="2"/>
              <a:buChar char="§"/>
            </a:pPr>
            <a:r>
              <a:rPr lang="en-US" dirty="0" smtClean="0"/>
              <a:t> </a:t>
            </a:r>
            <a:r>
              <a:rPr lang="en-US" dirty="0"/>
              <a:t>Inability to represent certain information. </a:t>
            </a:r>
            <a:endParaRPr lang="en-US" dirty="0" smtClean="0"/>
          </a:p>
        </p:txBody>
      </p:sp>
    </p:spTree>
    <p:extLst>
      <p:ext uri="{BB962C8B-B14F-4D97-AF65-F5344CB8AC3E}">
        <p14:creationId xmlns:p14="http://schemas.microsoft.com/office/powerpoint/2010/main" val="872422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a:t>
            </a:r>
            <a:endParaRPr lang="en-US" dirty="0"/>
          </a:p>
        </p:txBody>
      </p:sp>
      <p:sp>
        <p:nvSpPr>
          <p:cNvPr id="3" name="Content Placeholder 2"/>
          <p:cNvSpPr>
            <a:spLocks noGrp="1"/>
          </p:cNvSpPr>
          <p:nvPr>
            <p:ph idx="1"/>
          </p:nvPr>
        </p:nvSpPr>
        <p:spPr/>
        <p:txBody>
          <a:bodyPr>
            <a:normAutofit/>
          </a:bodyPr>
          <a:lstStyle/>
          <a:p>
            <a:r>
              <a:rPr lang="en-US" sz="2800" dirty="0"/>
              <a:t>Assume, a video library maintains a database of movies rented out. Without any normalization in database, all information is stored in one table as shown below. </a:t>
            </a:r>
            <a:br>
              <a:rPr lang="en-US" sz="2800" dirty="0"/>
            </a:br>
            <a:endParaRPr lang="en-US" sz="2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505200"/>
            <a:ext cx="6477000" cy="298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705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b="1" dirty="0"/>
              <a:t>1NF Example</a:t>
            </a:r>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52600"/>
            <a:ext cx="8724900"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5919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rPr>
              <a:t>Functional Dependency</a:t>
            </a:r>
          </a:p>
        </p:txBody>
      </p:sp>
      <p:sp>
        <p:nvSpPr>
          <p:cNvPr id="3" name="Content Placeholder 2"/>
          <p:cNvSpPr>
            <a:spLocks noGrp="1"/>
          </p:cNvSpPr>
          <p:nvPr>
            <p:ph idx="1"/>
          </p:nvPr>
        </p:nvSpPr>
        <p:spPr>
          <a:xfrm>
            <a:off x="457200" y="1454368"/>
            <a:ext cx="8229600" cy="4525963"/>
          </a:xfrm>
        </p:spPr>
        <p:txBody>
          <a:bodyPr/>
          <a:lstStyle/>
          <a:p>
            <a:pPr algn="just"/>
            <a:r>
              <a:rPr lang="en-US" dirty="0"/>
              <a:t>The functional dependency is a relationship that exists between two attributes. It typically exists between the primary key and non-key attribute within a table.</a:t>
            </a:r>
          </a:p>
          <a:p>
            <a:pPr algn="ctr"/>
            <a:endParaRPr lang="en-US" dirty="0"/>
          </a:p>
          <a:p>
            <a:pPr marL="0" indent="0" algn="ctr">
              <a:buNone/>
            </a:pPr>
            <a:r>
              <a:rPr lang="en-US" dirty="0"/>
              <a:t>X   →   Y </a:t>
            </a:r>
          </a:p>
        </p:txBody>
      </p:sp>
      <p:sp>
        <p:nvSpPr>
          <p:cNvPr id="4" name="Rectangle 3"/>
          <p:cNvSpPr/>
          <p:nvPr/>
        </p:nvSpPr>
        <p:spPr>
          <a:xfrm>
            <a:off x="727364" y="5333999"/>
            <a:ext cx="7959436" cy="830997"/>
          </a:xfrm>
          <a:prstGeom prst="rect">
            <a:avLst/>
          </a:prstGeom>
        </p:spPr>
        <p:txBody>
          <a:bodyPr wrap="square">
            <a:spAutoFit/>
          </a:bodyPr>
          <a:lstStyle/>
          <a:p>
            <a:r>
              <a:rPr lang="en-US" sz="2400" dirty="0"/>
              <a:t>The left side of FD is known as a determinant, the right side of the production is known as a dependent.</a:t>
            </a:r>
          </a:p>
        </p:txBody>
      </p:sp>
    </p:spTree>
    <p:extLst>
      <p:ext uri="{BB962C8B-B14F-4D97-AF65-F5344CB8AC3E}">
        <p14:creationId xmlns:p14="http://schemas.microsoft.com/office/powerpoint/2010/main" val="188473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example</a:t>
            </a:r>
            <a:r>
              <a:rPr lang="en-US" dirty="0"/>
              <a:t>:</a:t>
            </a:r>
          </a:p>
          <a:p>
            <a:endParaRPr lang="en-US" dirty="0"/>
          </a:p>
          <a:p>
            <a:r>
              <a:rPr lang="en-US" dirty="0"/>
              <a:t>Assume we have an employee table with attributes: </a:t>
            </a:r>
            <a:r>
              <a:rPr lang="en-US" dirty="0" err="1"/>
              <a:t>Emp_Id</a:t>
            </a:r>
            <a:r>
              <a:rPr lang="en-US" dirty="0"/>
              <a:t>, </a:t>
            </a:r>
            <a:r>
              <a:rPr lang="en-US" dirty="0" err="1"/>
              <a:t>Emp_Name</a:t>
            </a:r>
            <a:r>
              <a:rPr lang="en-US" dirty="0"/>
              <a:t>, </a:t>
            </a:r>
            <a:r>
              <a:rPr lang="en-US" dirty="0" err="1"/>
              <a:t>Emp_Address</a:t>
            </a:r>
            <a:r>
              <a:rPr lang="en-US" dirty="0"/>
              <a:t>.</a:t>
            </a:r>
          </a:p>
        </p:txBody>
      </p:sp>
    </p:spTree>
    <p:extLst>
      <p:ext uri="{BB962C8B-B14F-4D97-AF65-F5344CB8AC3E}">
        <p14:creationId xmlns:p14="http://schemas.microsoft.com/office/powerpoint/2010/main" val="1725206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r>
              <a:rPr lang="en-US" dirty="0"/>
              <a:t>Here </a:t>
            </a:r>
            <a:r>
              <a:rPr lang="en-US" dirty="0" err="1"/>
              <a:t>Emp_Id</a:t>
            </a:r>
            <a:r>
              <a:rPr lang="en-US" dirty="0"/>
              <a:t> attribute can uniquely identify the </a:t>
            </a:r>
            <a:r>
              <a:rPr lang="en-US" dirty="0" err="1"/>
              <a:t>Emp_Name</a:t>
            </a:r>
            <a:r>
              <a:rPr lang="en-US" dirty="0"/>
              <a:t> attribute of employee table because if we know the </a:t>
            </a:r>
            <a:r>
              <a:rPr lang="en-US" dirty="0" err="1"/>
              <a:t>Emp_Id</a:t>
            </a:r>
            <a:r>
              <a:rPr lang="en-US" dirty="0"/>
              <a:t>, we can tell that employee name associated with it.</a:t>
            </a:r>
          </a:p>
          <a:p>
            <a:endParaRPr lang="en-US" dirty="0"/>
          </a:p>
          <a:p>
            <a:r>
              <a:rPr lang="en-US" dirty="0"/>
              <a:t>Functional dependency can be written as</a:t>
            </a:r>
            <a:r>
              <a:rPr lang="en-US" dirty="0" smtClean="0"/>
              <a:t>:</a:t>
            </a:r>
          </a:p>
          <a:p>
            <a:pPr marL="0" indent="0" algn="ctr">
              <a:buNone/>
            </a:pPr>
            <a:r>
              <a:rPr lang="en-US" dirty="0" err="1"/>
              <a:t>Emp_Id</a:t>
            </a:r>
            <a:r>
              <a:rPr lang="en-US" dirty="0"/>
              <a:t> → </a:t>
            </a:r>
            <a:r>
              <a:rPr lang="en-US" dirty="0" err="1"/>
              <a:t>Emp_Name</a:t>
            </a:r>
            <a:r>
              <a:rPr lang="en-US" dirty="0"/>
              <a:t> </a:t>
            </a:r>
          </a:p>
        </p:txBody>
      </p:sp>
    </p:spTree>
    <p:extLst>
      <p:ext uri="{BB962C8B-B14F-4D97-AF65-F5344CB8AC3E}">
        <p14:creationId xmlns:p14="http://schemas.microsoft.com/office/powerpoint/2010/main" val="2527102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Functional Dependencies</a:t>
            </a:r>
          </a:p>
        </p:txBody>
      </p:sp>
      <p:sp>
        <p:nvSpPr>
          <p:cNvPr id="3" name="Content Placeholder 2"/>
          <p:cNvSpPr>
            <a:spLocks noGrp="1"/>
          </p:cNvSpPr>
          <p:nvPr>
            <p:ph idx="1"/>
          </p:nvPr>
        </p:nvSpPr>
        <p:spPr/>
        <p:txBody>
          <a:bodyPr/>
          <a:lstStyle/>
          <a:p>
            <a:pPr marL="514350" indent="-514350">
              <a:buFont typeface="+mj-lt"/>
              <a:buAutoNum type="arabicPeriod"/>
            </a:pPr>
            <a:r>
              <a:rPr lang="en-US" dirty="0"/>
              <a:t>Multivalued Dependency</a:t>
            </a:r>
          </a:p>
          <a:p>
            <a:pPr marL="514350" indent="-514350">
              <a:buFont typeface="+mj-lt"/>
              <a:buAutoNum type="arabicPeriod"/>
            </a:pPr>
            <a:r>
              <a:rPr lang="en-US" dirty="0"/>
              <a:t>Trivial Functional Dependency</a:t>
            </a:r>
          </a:p>
          <a:p>
            <a:pPr marL="514350" indent="-514350">
              <a:buFont typeface="+mj-lt"/>
              <a:buAutoNum type="arabicPeriod"/>
            </a:pPr>
            <a:r>
              <a:rPr lang="en-US" dirty="0"/>
              <a:t>Non-Trivial Functional Dependency</a:t>
            </a:r>
          </a:p>
          <a:p>
            <a:pPr marL="514350" indent="-514350">
              <a:buFont typeface="+mj-lt"/>
              <a:buAutoNum type="arabicPeriod"/>
            </a:pPr>
            <a:r>
              <a:rPr lang="en-US" dirty="0"/>
              <a:t>Transitive Dependency</a:t>
            </a:r>
          </a:p>
        </p:txBody>
      </p:sp>
    </p:spTree>
    <p:extLst>
      <p:ext uri="{BB962C8B-B14F-4D97-AF65-F5344CB8AC3E}">
        <p14:creationId xmlns:p14="http://schemas.microsoft.com/office/powerpoint/2010/main" val="2751801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marL="0" indent="0">
              <a:buNone/>
            </a:pPr>
            <a:r>
              <a:rPr lang="en-US" dirty="0" smtClean="0">
                <a:solidFill>
                  <a:srgbClr val="7030A0"/>
                </a:solidFill>
              </a:rPr>
              <a:t>1.Trivial </a:t>
            </a:r>
            <a:r>
              <a:rPr lang="en-US" dirty="0">
                <a:solidFill>
                  <a:srgbClr val="7030A0"/>
                </a:solidFill>
              </a:rPr>
              <a:t>Functional Dependency </a:t>
            </a:r>
            <a:endParaRPr lang="en-US" dirty="0" smtClean="0">
              <a:solidFill>
                <a:srgbClr val="7030A0"/>
              </a:solidFill>
            </a:endParaRPr>
          </a:p>
          <a:p>
            <a:r>
              <a:rPr lang="en-US" dirty="0"/>
              <a:t>The Trivial dependency is a set of attributes which are called a trivial if the set of attributes are included in that attribute.</a:t>
            </a:r>
          </a:p>
          <a:p>
            <a:r>
              <a:rPr lang="en-US" dirty="0"/>
              <a:t>So, X -&gt; Y is a trivial functional dependency if Y is a subset of X.  </a:t>
            </a:r>
          </a:p>
          <a:p>
            <a:pPr marL="0" indent="0">
              <a:buNone/>
            </a:pPr>
            <a:endParaRPr lang="en-US" dirty="0" smtClean="0"/>
          </a:p>
          <a:p>
            <a:endParaRPr lang="en-US" dirty="0"/>
          </a:p>
        </p:txBody>
      </p:sp>
    </p:spTree>
    <p:extLst>
      <p:ext uri="{BB962C8B-B14F-4D97-AF65-F5344CB8AC3E}">
        <p14:creationId xmlns:p14="http://schemas.microsoft.com/office/powerpoint/2010/main" val="472993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marL="0" indent="0">
              <a:buNone/>
            </a:pPr>
            <a:r>
              <a:rPr lang="en-US" b="1" dirty="0"/>
              <a:t>Example:</a:t>
            </a:r>
            <a:endParaRPr lang="en-US" dirty="0"/>
          </a:p>
          <a:p>
            <a:pPr marL="0" indent="0">
              <a:buNone/>
            </a:pPr>
            <a:r>
              <a:rPr lang="en-US" sz="2600" dirty="0"/>
              <a:t>Consider a table with two columns </a:t>
            </a:r>
            <a:r>
              <a:rPr lang="en-US" sz="2600" dirty="0" err="1"/>
              <a:t>Employee_Id</a:t>
            </a:r>
            <a:r>
              <a:rPr lang="en-US" sz="2600" dirty="0"/>
              <a:t> and </a:t>
            </a:r>
            <a:endParaRPr lang="en-US" sz="2600" dirty="0" smtClean="0"/>
          </a:p>
          <a:p>
            <a:pPr marL="0" indent="0">
              <a:buNone/>
            </a:pPr>
            <a:r>
              <a:rPr lang="en-US" sz="2600" dirty="0" err="1" smtClean="0"/>
              <a:t>Employee_Name</a:t>
            </a:r>
            <a:r>
              <a:rPr lang="en-US" sz="2600" dirty="0"/>
              <a:t>.  </a:t>
            </a:r>
          </a:p>
          <a:p>
            <a:pPr marL="0" indent="0">
              <a:buNone/>
            </a:pPr>
            <a:r>
              <a:rPr lang="en-US" sz="2600" dirty="0">
                <a:solidFill>
                  <a:srgbClr val="7030A0"/>
                </a:solidFill>
              </a:rPr>
              <a:t>{</a:t>
            </a:r>
            <a:r>
              <a:rPr lang="en-US" sz="2600" dirty="0" err="1">
                <a:solidFill>
                  <a:srgbClr val="7030A0"/>
                </a:solidFill>
              </a:rPr>
              <a:t>Employee_id</a:t>
            </a:r>
            <a:r>
              <a:rPr lang="en-US" sz="2600" dirty="0">
                <a:solidFill>
                  <a:srgbClr val="7030A0"/>
                </a:solidFill>
              </a:rPr>
              <a:t>, </a:t>
            </a:r>
            <a:r>
              <a:rPr lang="en-US" sz="2600" dirty="0" err="1">
                <a:solidFill>
                  <a:srgbClr val="7030A0"/>
                </a:solidFill>
              </a:rPr>
              <a:t>Employee_Name</a:t>
            </a:r>
            <a:r>
              <a:rPr lang="en-US" sz="2600" dirty="0">
                <a:solidFill>
                  <a:srgbClr val="7030A0"/>
                </a:solidFill>
              </a:rPr>
              <a:t>}   →    </a:t>
            </a:r>
            <a:r>
              <a:rPr lang="en-US" sz="2600" dirty="0" err="1">
                <a:solidFill>
                  <a:srgbClr val="7030A0"/>
                </a:solidFill>
              </a:rPr>
              <a:t>Employee_Id</a:t>
            </a:r>
            <a:r>
              <a:rPr lang="en-US" sz="2600" dirty="0">
                <a:solidFill>
                  <a:srgbClr val="7030A0"/>
                </a:solidFill>
              </a:rPr>
              <a:t> </a:t>
            </a:r>
            <a:r>
              <a:rPr lang="en-US" sz="2600" dirty="0"/>
              <a:t>is </a:t>
            </a:r>
            <a:r>
              <a:rPr lang="en-US" sz="2600" dirty="0" smtClean="0"/>
              <a:t>a</a:t>
            </a:r>
          </a:p>
          <a:p>
            <a:pPr marL="0" indent="0">
              <a:buNone/>
            </a:pPr>
            <a:r>
              <a:rPr lang="en-US" sz="2600" dirty="0"/>
              <a:t> trivial functional dependency as   </a:t>
            </a:r>
          </a:p>
          <a:p>
            <a:pPr marL="0" indent="0">
              <a:buNone/>
            </a:pPr>
            <a:r>
              <a:rPr lang="en-US" sz="2600" dirty="0" err="1">
                <a:solidFill>
                  <a:schemeClr val="accent6">
                    <a:lumMod val="75000"/>
                  </a:schemeClr>
                </a:solidFill>
              </a:rPr>
              <a:t>Employee_Id</a:t>
            </a:r>
            <a:r>
              <a:rPr lang="en-US" sz="2600" dirty="0">
                <a:solidFill>
                  <a:schemeClr val="accent6">
                    <a:lumMod val="75000"/>
                  </a:schemeClr>
                </a:solidFill>
              </a:rPr>
              <a:t> is a subset of {</a:t>
            </a:r>
            <a:r>
              <a:rPr lang="en-US" sz="2600" dirty="0" err="1">
                <a:solidFill>
                  <a:schemeClr val="accent6">
                    <a:lumMod val="75000"/>
                  </a:schemeClr>
                </a:solidFill>
              </a:rPr>
              <a:t>Employee_Id</a:t>
            </a:r>
            <a:r>
              <a:rPr lang="en-US" sz="2600" dirty="0">
                <a:solidFill>
                  <a:schemeClr val="accent6">
                    <a:lumMod val="75000"/>
                  </a:schemeClr>
                </a:solidFill>
              </a:rPr>
              <a:t>, </a:t>
            </a:r>
            <a:r>
              <a:rPr lang="en-US" sz="2600" dirty="0" err="1">
                <a:solidFill>
                  <a:schemeClr val="accent6">
                    <a:lumMod val="75000"/>
                  </a:schemeClr>
                </a:solidFill>
              </a:rPr>
              <a:t>Employee_Name</a:t>
            </a:r>
            <a:r>
              <a:rPr lang="en-US" sz="2600" dirty="0">
                <a:solidFill>
                  <a:schemeClr val="accent6">
                    <a:lumMod val="75000"/>
                  </a:schemeClr>
                </a:solidFill>
              </a:rPr>
              <a:t>}</a:t>
            </a:r>
            <a:r>
              <a:rPr lang="en-US" sz="2600" dirty="0"/>
              <a:t>.  </a:t>
            </a:r>
          </a:p>
          <a:p>
            <a:pPr marL="0" indent="0">
              <a:buNone/>
            </a:pPr>
            <a:r>
              <a:rPr lang="en-US" sz="2600" dirty="0"/>
              <a:t>Also, </a:t>
            </a:r>
            <a:r>
              <a:rPr lang="en-US" sz="2600" dirty="0" err="1">
                <a:solidFill>
                  <a:srgbClr val="7030A0"/>
                </a:solidFill>
              </a:rPr>
              <a:t>Employee_Id</a:t>
            </a:r>
            <a:r>
              <a:rPr lang="en-US" sz="2600" dirty="0">
                <a:solidFill>
                  <a:srgbClr val="7030A0"/>
                </a:solidFill>
              </a:rPr>
              <a:t> → </a:t>
            </a:r>
            <a:r>
              <a:rPr lang="en-US" sz="2600" dirty="0" err="1">
                <a:solidFill>
                  <a:srgbClr val="7030A0"/>
                </a:solidFill>
              </a:rPr>
              <a:t>Employee_Id</a:t>
            </a:r>
            <a:r>
              <a:rPr lang="en-US" sz="2600" dirty="0"/>
              <a:t> and </a:t>
            </a:r>
            <a:endParaRPr lang="en-US" sz="2600" dirty="0" smtClean="0"/>
          </a:p>
          <a:p>
            <a:pPr marL="0" indent="0">
              <a:buNone/>
            </a:pPr>
            <a:r>
              <a:rPr lang="en-US" sz="2600" dirty="0" err="1" smtClean="0">
                <a:solidFill>
                  <a:srgbClr val="7030A0"/>
                </a:solidFill>
              </a:rPr>
              <a:t>Employee_Name</a:t>
            </a:r>
            <a:r>
              <a:rPr lang="en-US" sz="2600" dirty="0">
                <a:solidFill>
                  <a:srgbClr val="7030A0"/>
                </a:solidFill>
              </a:rPr>
              <a:t>   →    </a:t>
            </a:r>
            <a:r>
              <a:rPr lang="en-US" sz="2600" dirty="0" err="1">
                <a:solidFill>
                  <a:srgbClr val="7030A0"/>
                </a:solidFill>
              </a:rPr>
              <a:t>Employee_Name</a:t>
            </a:r>
            <a:r>
              <a:rPr lang="en-US" sz="2600" dirty="0"/>
              <a:t> are trivial </a:t>
            </a:r>
            <a:endParaRPr lang="en-US" sz="2600" dirty="0" smtClean="0"/>
          </a:p>
          <a:p>
            <a:pPr marL="0" indent="0">
              <a:buNone/>
            </a:pPr>
            <a:r>
              <a:rPr lang="en-US" sz="2600" dirty="0" smtClean="0"/>
              <a:t>dependencies</a:t>
            </a:r>
            <a:r>
              <a:rPr lang="en-US" sz="2600" dirty="0"/>
              <a:t> too</a:t>
            </a:r>
          </a:p>
          <a:p>
            <a:endParaRPr lang="en-US" dirty="0"/>
          </a:p>
        </p:txBody>
      </p:sp>
    </p:spTree>
    <p:extLst>
      <p:ext uri="{BB962C8B-B14F-4D97-AF65-F5344CB8AC3E}">
        <p14:creationId xmlns:p14="http://schemas.microsoft.com/office/powerpoint/2010/main" val="3229927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40000" lnSpcReduction="20000"/>
          </a:bodyPr>
          <a:lstStyle/>
          <a:p>
            <a:pPr marL="0" indent="0" algn="just">
              <a:buNone/>
            </a:pPr>
            <a:r>
              <a:rPr lang="en-US" sz="6000" dirty="0">
                <a:solidFill>
                  <a:srgbClr val="7030A0"/>
                </a:solidFill>
              </a:rPr>
              <a:t>2. Non-trivial functional </a:t>
            </a:r>
            <a:r>
              <a:rPr lang="en-US" sz="6000" dirty="0" smtClean="0">
                <a:solidFill>
                  <a:srgbClr val="7030A0"/>
                </a:solidFill>
              </a:rPr>
              <a:t>dependency</a:t>
            </a:r>
          </a:p>
          <a:p>
            <a:pPr marL="0" indent="0" algn="just">
              <a:buNone/>
            </a:pPr>
            <a:endParaRPr lang="en-US" sz="5100" dirty="0" smtClean="0">
              <a:solidFill>
                <a:srgbClr val="7030A0"/>
              </a:solidFill>
            </a:endParaRPr>
          </a:p>
          <a:p>
            <a:pPr marL="0" indent="0" algn="just">
              <a:buNone/>
            </a:pPr>
            <a:r>
              <a:rPr lang="en-US" sz="6000" dirty="0"/>
              <a:t>Functional dependency which also known as a nontrivial dependency occurs when A-&gt;B holds true where B is not a subset of A. </a:t>
            </a:r>
            <a:endParaRPr lang="en-US" sz="6000" dirty="0" smtClean="0"/>
          </a:p>
          <a:p>
            <a:pPr marL="0" indent="0" algn="just">
              <a:buNone/>
            </a:pPr>
            <a:r>
              <a:rPr lang="en-US" sz="6000" dirty="0" smtClean="0"/>
              <a:t>In </a:t>
            </a:r>
            <a:r>
              <a:rPr lang="en-US" sz="6000" dirty="0"/>
              <a:t>a relationship, if attribute B is not a subset of attribute A, then it is considered as a non-trivial dependency.</a:t>
            </a:r>
            <a:endParaRPr lang="en-US" sz="6000" dirty="0" smtClean="0"/>
          </a:p>
          <a:p>
            <a:pPr marL="0" indent="0" algn="just">
              <a:buNone/>
            </a:pPr>
            <a:endParaRPr lang="en-US" sz="6000" dirty="0"/>
          </a:p>
          <a:p>
            <a:pPr marL="0" indent="0" algn="just">
              <a:buNone/>
            </a:pPr>
            <a:r>
              <a:rPr lang="en-US" sz="6000" dirty="0"/>
              <a:t>A → B has a non-trivial functional dependency if B is not a subset of A.</a:t>
            </a:r>
          </a:p>
          <a:p>
            <a:pPr marL="0" indent="0" algn="just">
              <a:buNone/>
            </a:pPr>
            <a:r>
              <a:rPr lang="en-US" sz="6000" dirty="0"/>
              <a:t>When A intersection B is NULL, then A → B is called as complete non-trivial</a:t>
            </a:r>
            <a:r>
              <a:rPr lang="en-US" sz="6000" dirty="0" smtClean="0"/>
              <a:t>.</a:t>
            </a:r>
          </a:p>
          <a:p>
            <a:pPr marL="0" indent="0" algn="just">
              <a:buNone/>
            </a:pPr>
            <a:endParaRPr lang="en-US" sz="6000" dirty="0"/>
          </a:p>
          <a:p>
            <a:pPr marL="0" indent="0" algn="just">
              <a:buNone/>
            </a:pPr>
            <a:r>
              <a:rPr lang="en-US" sz="6000" b="1" dirty="0"/>
              <a:t>Example:</a:t>
            </a:r>
            <a:endParaRPr lang="en-US" sz="6000" dirty="0"/>
          </a:p>
          <a:p>
            <a:pPr marL="0" indent="0" algn="just">
              <a:buNone/>
            </a:pPr>
            <a:r>
              <a:rPr lang="en-US" sz="6000" dirty="0"/>
              <a:t>ID   →    </a:t>
            </a:r>
            <a:r>
              <a:rPr lang="en-US" sz="6000" dirty="0" smtClean="0"/>
              <a:t>Name</a:t>
            </a:r>
            <a:r>
              <a:rPr lang="en-US" sz="6000" dirty="0"/>
              <a:t> </a:t>
            </a:r>
          </a:p>
          <a:p>
            <a:pPr marL="0" indent="0" algn="just">
              <a:buNone/>
            </a:pPr>
            <a:r>
              <a:rPr lang="en-US" sz="6000" dirty="0"/>
              <a:t>Name   →    DOB  </a:t>
            </a:r>
          </a:p>
          <a:p>
            <a:pPr marL="0" indent="0">
              <a:buNone/>
            </a:pPr>
            <a:r>
              <a:rPr lang="en-US" dirty="0"/>
              <a:t/>
            </a:r>
            <a:br>
              <a:rPr lang="en-US" dirty="0"/>
            </a:br>
            <a:endParaRPr lang="en-US" dirty="0"/>
          </a:p>
        </p:txBody>
      </p:sp>
    </p:spTree>
    <p:extLst>
      <p:ext uri="{BB962C8B-B14F-4D97-AF65-F5344CB8AC3E}">
        <p14:creationId xmlns:p14="http://schemas.microsoft.com/office/powerpoint/2010/main" val="1206867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46914023"/>
              </p:ext>
            </p:extLst>
          </p:nvPr>
        </p:nvGraphicFramePr>
        <p:xfrm>
          <a:off x="547642" y="762000"/>
          <a:ext cx="8021394" cy="2590800"/>
        </p:xfrm>
        <a:graphic>
          <a:graphicData uri="http://schemas.openxmlformats.org/drawingml/2006/table">
            <a:tbl>
              <a:tblPr/>
              <a:tblGrid>
                <a:gridCol w="2673798"/>
                <a:gridCol w="2673798"/>
                <a:gridCol w="2673798"/>
              </a:tblGrid>
              <a:tr h="647700">
                <a:tc>
                  <a:txBody>
                    <a:bodyPr/>
                    <a:lstStyle/>
                    <a:p>
                      <a:pPr algn="l"/>
                      <a:r>
                        <a:rPr lang="en-US" dirty="0">
                          <a:effectLst/>
                        </a:rPr>
                        <a:t>Company</a:t>
                      </a:r>
                    </a:p>
                  </a:txBody>
                  <a:tcPr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l"/>
                      <a:r>
                        <a:rPr lang="en-US">
                          <a:effectLst/>
                        </a:rPr>
                        <a:t>CEO</a:t>
                      </a:r>
                    </a:p>
                  </a:txBody>
                  <a:tcPr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l"/>
                      <a:r>
                        <a:rPr lang="en-US" dirty="0">
                          <a:effectLst/>
                        </a:rPr>
                        <a:t>Age</a:t>
                      </a:r>
                    </a:p>
                  </a:txBody>
                  <a:tcPr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r>
              <a:tr h="647700">
                <a:tc>
                  <a:txBody>
                    <a:bodyPr/>
                    <a:lstStyle/>
                    <a:p>
                      <a:r>
                        <a:rPr lang="en-US">
                          <a:effectLst/>
                        </a:rPr>
                        <a:t>Microsoft</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a:effectLst/>
                        </a:rPr>
                        <a:t>Satya Nadella</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a:effectLst/>
                        </a:rPr>
                        <a:t>51</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647700">
                <a:tc>
                  <a:txBody>
                    <a:bodyPr/>
                    <a:lstStyle/>
                    <a:p>
                      <a:r>
                        <a:rPr lang="en-US">
                          <a:effectLst/>
                        </a:rPr>
                        <a:t>Google</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a:effectLst/>
                        </a:rPr>
                        <a:t>Sundar Pichai</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a:effectLst/>
                        </a:rPr>
                        <a:t>46</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647700">
                <a:tc>
                  <a:txBody>
                    <a:bodyPr/>
                    <a:lstStyle/>
                    <a:p>
                      <a:r>
                        <a:rPr lang="en-US">
                          <a:effectLst/>
                        </a:rPr>
                        <a:t>Apple</a:t>
                      </a:r>
                    </a:p>
                  </a:txBody>
                  <a:tcPr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c>
                  <a:txBody>
                    <a:bodyPr/>
                    <a:lstStyle/>
                    <a:p>
                      <a:r>
                        <a:rPr lang="en-US" dirty="0">
                          <a:effectLst/>
                        </a:rPr>
                        <a:t>Tim Cook</a:t>
                      </a:r>
                    </a:p>
                  </a:txBody>
                  <a:tcPr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c>
                  <a:txBody>
                    <a:bodyPr/>
                    <a:lstStyle/>
                    <a:p>
                      <a:r>
                        <a:rPr lang="en-US" dirty="0">
                          <a:effectLst/>
                        </a:rPr>
                        <a:t>57</a:t>
                      </a:r>
                    </a:p>
                  </a:txBody>
                  <a:tcPr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r>
            </a:tbl>
          </a:graphicData>
        </a:graphic>
      </p:graphicFrame>
      <p:sp>
        <p:nvSpPr>
          <p:cNvPr id="5" name="Rectangle 4"/>
          <p:cNvSpPr/>
          <p:nvPr/>
        </p:nvSpPr>
        <p:spPr>
          <a:xfrm>
            <a:off x="381000" y="3794979"/>
            <a:ext cx="8153400" cy="2308324"/>
          </a:xfrm>
          <a:prstGeom prst="rect">
            <a:avLst/>
          </a:prstGeom>
        </p:spPr>
        <p:txBody>
          <a:bodyPr wrap="square">
            <a:spAutoFit/>
          </a:bodyPr>
          <a:lstStyle/>
          <a:p>
            <a:r>
              <a:rPr lang="en-US" sz="2800" b="1" dirty="0">
                <a:solidFill>
                  <a:srgbClr val="222222"/>
                </a:solidFill>
                <a:latin typeface="Source Sans Pro"/>
              </a:rPr>
              <a:t>Example:</a:t>
            </a:r>
            <a:endParaRPr lang="en-US" sz="2800" dirty="0">
              <a:solidFill>
                <a:srgbClr val="222222"/>
              </a:solidFill>
              <a:latin typeface="Source Sans Pro"/>
            </a:endParaRPr>
          </a:p>
          <a:p>
            <a:r>
              <a:rPr lang="en-US" sz="2800" dirty="0">
                <a:solidFill>
                  <a:srgbClr val="222222"/>
                </a:solidFill>
                <a:latin typeface="Source Sans Pro"/>
              </a:rPr>
              <a:t>(Company} -&gt; {CEO} </a:t>
            </a:r>
            <a:endParaRPr lang="en-US" sz="2800" dirty="0" smtClean="0">
              <a:solidFill>
                <a:srgbClr val="222222"/>
              </a:solidFill>
              <a:latin typeface="Source Sans Pro"/>
            </a:endParaRPr>
          </a:p>
          <a:p>
            <a:endParaRPr lang="en-US" sz="2800" dirty="0" smtClean="0">
              <a:solidFill>
                <a:srgbClr val="222222"/>
              </a:solidFill>
              <a:latin typeface="Source Sans Pro"/>
            </a:endParaRPr>
          </a:p>
          <a:p>
            <a:r>
              <a:rPr lang="en-US" sz="2000" dirty="0" smtClean="0">
                <a:solidFill>
                  <a:srgbClr val="222222"/>
                </a:solidFill>
                <a:latin typeface="Source Sans Pro"/>
              </a:rPr>
              <a:t>(</a:t>
            </a:r>
            <a:r>
              <a:rPr lang="en-US" sz="2000" dirty="0">
                <a:solidFill>
                  <a:srgbClr val="222222"/>
                </a:solidFill>
                <a:latin typeface="Source Sans Pro"/>
              </a:rPr>
              <a:t>if we know the Company, we knows the CEO name)</a:t>
            </a:r>
          </a:p>
          <a:p>
            <a:r>
              <a:rPr lang="en-US" sz="2000" dirty="0">
                <a:solidFill>
                  <a:srgbClr val="222222"/>
                </a:solidFill>
                <a:latin typeface="Source Sans Pro"/>
              </a:rPr>
              <a:t>But CEO is not a subset of Company, and hence it’s non-trivial functional dependency.</a:t>
            </a:r>
            <a:endParaRPr lang="en-US" sz="2000" b="0" i="0" dirty="0">
              <a:solidFill>
                <a:srgbClr val="222222"/>
              </a:solidFill>
              <a:effectLst/>
              <a:latin typeface="Source Sans Pro"/>
            </a:endParaRPr>
          </a:p>
        </p:txBody>
      </p:sp>
    </p:spTree>
    <p:extLst>
      <p:ext uri="{BB962C8B-B14F-4D97-AF65-F5344CB8AC3E}">
        <p14:creationId xmlns:p14="http://schemas.microsoft.com/office/powerpoint/2010/main" val="2584127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lstStyle/>
          <a:p>
            <a:pPr marL="342900" lvl="1" indent="-342900">
              <a:buFont typeface="Arial" pitchFamily="34" charset="0"/>
              <a:buChar char="•"/>
            </a:pPr>
            <a:r>
              <a:rPr lang="en-US" dirty="0">
                <a:solidFill>
                  <a:srgbClr val="FF0000"/>
                </a:solidFill>
              </a:rPr>
              <a:t>Design Goals</a:t>
            </a:r>
            <a:r>
              <a:rPr lang="en-US" dirty="0" smtClean="0">
                <a:solidFill>
                  <a:srgbClr val="FF0000"/>
                </a:solidFill>
              </a:rPr>
              <a:t>:</a:t>
            </a:r>
          </a:p>
          <a:p>
            <a:pPr marL="514350" lvl="1" indent="-514350">
              <a:buFont typeface="+mj-lt"/>
              <a:buAutoNum type="arabicPeriod"/>
            </a:pPr>
            <a:r>
              <a:rPr lang="en-US" dirty="0" smtClean="0"/>
              <a:t> Avoid </a:t>
            </a:r>
            <a:r>
              <a:rPr lang="en-US" dirty="0"/>
              <a:t>redundant data . </a:t>
            </a:r>
            <a:endParaRPr lang="en-US" dirty="0" smtClean="0"/>
          </a:p>
          <a:p>
            <a:pPr marL="514350" lvl="1" indent="-514350">
              <a:buFont typeface="+mj-lt"/>
              <a:buAutoNum type="arabicPeriod"/>
            </a:pPr>
            <a:r>
              <a:rPr lang="en-US" dirty="0" smtClean="0"/>
              <a:t>Ensure </a:t>
            </a:r>
            <a:r>
              <a:rPr lang="en-US" dirty="0"/>
              <a:t>that relationships among attributes are represented . </a:t>
            </a:r>
            <a:endParaRPr lang="en-US" dirty="0" smtClean="0"/>
          </a:p>
          <a:p>
            <a:pPr marL="514350" lvl="1" indent="-514350">
              <a:buFont typeface="+mj-lt"/>
              <a:buAutoNum type="arabicPeriod"/>
            </a:pPr>
            <a:r>
              <a:rPr lang="en-US" dirty="0" smtClean="0"/>
              <a:t>Facilitate </a:t>
            </a:r>
            <a:r>
              <a:rPr lang="en-US" dirty="0"/>
              <a:t>the checking of updates for violation of database integrity </a:t>
            </a:r>
            <a:r>
              <a:rPr lang="en-US" dirty="0" smtClean="0"/>
              <a:t>constraints.</a:t>
            </a:r>
            <a:endParaRPr lang="en-US" dirty="0"/>
          </a:p>
          <a:p>
            <a:endParaRPr lang="en-US" dirty="0"/>
          </a:p>
        </p:txBody>
      </p:sp>
    </p:spTree>
    <p:extLst>
      <p:ext uri="{BB962C8B-B14F-4D97-AF65-F5344CB8AC3E}">
        <p14:creationId xmlns:p14="http://schemas.microsoft.com/office/powerpoint/2010/main" val="28566166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0" indent="0">
              <a:buNone/>
            </a:pPr>
            <a:r>
              <a:rPr lang="en-US" b="1" dirty="0" smtClean="0">
                <a:solidFill>
                  <a:srgbClr val="7030A0"/>
                </a:solidFill>
              </a:rPr>
              <a:t>3.Multivalued </a:t>
            </a:r>
            <a:r>
              <a:rPr lang="en-US" b="1" dirty="0">
                <a:solidFill>
                  <a:srgbClr val="7030A0"/>
                </a:solidFill>
              </a:rPr>
              <a:t>Dependency in </a:t>
            </a:r>
            <a:r>
              <a:rPr lang="en-US" b="1" dirty="0" smtClean="0">
                <a:solidFill>
                  <a:srgbClr val="7030A0"/>
                </a:solidFill>
              </a:rPr>
              <a:t>DBMS</a:t>
            </a:r>
          </a:p>
          <a:p>
            <a:pPr marL="0" indent="0">
              <a:buNone/>
            </a:pPr>
            <a:endParaRPr lang="en-US" b="1" dirty="0"/>
          </a:p>
          <a:p>
            <a:r>
              <a:rPr lang="en-US" sz="2800" dirty="0"/>
              <a:t>Multivalued dependency occurs when two attributes in a table are independent of each other but, both depend on a third attribute.</a:t>
            </a:r>
          </a:p>
          <a:p>
            <a:r>
              <a:rPr lang="en-US" sz="2800" dirty="0"/>
              <a:t>A multivalued dependency consists of at least two attributes that are dependent on a third attribute that's why it always requires at least three attributes.</a:t>
            </a:r>
          </a:p>
          <a:p>
            <a:endParaRPr lang="en-US" dirty="0"/>
          </a:p>
        </p:txBody>
      </p:sp>
    </p:spTree>
    <p:extLst>
      <p:ext uri="{BB962C8B-B14F-4D97-AF65-F5344CB8AC3E}">
        <p14:creationId xmlns:p14="http://schemas.microsoft.com/office/powerpoint/2010/main" val="4046410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39651479"/>
              </p:ext>
            </p:extLst>
          </p:nvPr>
        </p:nvGraphicFramePr>
        <p:xfrm>
          <a:off x="533400" y="762000"/>
          <a:ext cx="7962900" cy="3466939"/>
        </p:xfrm>
        <a:graphic>
          <a:graphicData uri="http://schemas.openxmlformats.org/drawingml/2006/table">
            <a:tbl>
              <a:tblPr/>
              <a:tblGrid>
                <a:gridCol w="2654300"/>
                <a:gridCol w="2654300"/>
                <a:gridCol w="2654300"/>
              </a:tblGrid>
              <a:tr h="495277">
                <a:tc>
                  <a:txBody>
                    <a:bodyPr/>
                    <a:lstStyle/>
                    <a:p>
                      <a:pPr algn="l"/>
                      <a:r>
                        <a:rPr lang="en-US" dirty="0" err="1">
                          <a:effectLst/>
                        </a:rPr>
                        <a:t>Car_model</a:t>
                      </a:r>
                      <a:endParaRPr lang="en-US" dirty="0">
                        <a:effectLst/>
                      </a:endParaRPr>
                    </a:p>
                  </a:txBody>
                  <a:tcPr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l"/>
                      <a:r>
                        <a:rPr lang="en-US" dirty="0" smtClean="0">
                          <a:effectLst/>
                        </a:rPr>
                        <a:t>Manufacturing year</a:t>
                      </a:r>
                      <a:endParaRPr lang="en-US" dirty="0">
                        <a:effectLst/>
                      </a:endParaRPr>
                    </a:p>
                  </a:txBody>
                  <a:tcPr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l"/>
                      <a:r>
                        <a:rPr lang="en-US">
                          <a:effectLst/>
                        </a:rPr>
                        <a:t>Color</a:t>
                      </a:r>
                    </a:p>
                  </a:txBody>
                  <a:tcPr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r>
              <a:tr h="495277">
                <a:tc>
                  <a:txBody>
                    <a:bodyPr/>
                    <a:lstStyle/>
                    <a:p>
                      <a:r>
                        <a:rPr lang="en-US">
                          <a:effectLst/>
                        </a:rPr>
                        <a:t>H001</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a:effectLst/>
                        </a:rPr>
                        <a:t>2017</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a:effectLst/>
                        </a:rPr>
                        <a:t>Metallic</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495277">
                <a:tc>
                  <a:txBody>
                    <a:bodyPr/>
                    <a:lstStyle/>
                    <a:p>
                      <a:r>
                        <a:rPr lang="en-US">
                          <a:effectLst/>
                        </a:rPr>
                        <a:t>H001</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dirty="0">
                          <a:effectLst/>
                        </a:rPr>
                        <a:t>2017</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dirty="0">
                          <a:effectLst/>
                        </a:rPr>
                        <a:t>Green</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495277">
                <a:tc>
                  <a:txBody>
                    <a:bodyPr/>
                    <a:lstStyle/>
                    <a:p>
                      <a:r>
                        <a:rPr lang="en-US">
                          <a:effectLst/>
                        </a:rPr>
                        <a:t>H005</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a:effectLst/>
                        </a:rPr>
                        <a:t>2018</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a:effectLst/>
                        </a:rPr>
                        <a:t>Metallic</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495277">
                <a:tc>
                  <a:txBody>
                    <a:bodyPr/>
                    <a:lstStyle/>
                    <a:p>
                      <a:r>
                        <a:rPr lang="en-US">
                          <a:effectLst/>
                        </a:rPr>
                        <a:t>H005</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a:effectLst/>
                        </a:rPr>
                        <a:t>2018</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a:effectLst/>
                        </a:rPr>
                        <a:t>Blue</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495277">
                <a:tc>
                  <a:txBody>
                    <a:bodyPr/>
                    <a:lstStyle/>
                    <a:p>
                      <a:r>
                        <a:rPr lang="en-US">
                          <a:effectLst/>
                        </a:rPr>
                        <a:t>H010</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a:effectLst/>
                        </a:rPr>
                        <a:t>2015</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a:effectLst/>
                        </a:rPr>
                        <a:t>Metallic</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495277">
                <a:tc>
                  <a:txBody>
                    <a:bodyPr/>
                    <a:lstStyle/>
                    <a:p>
                      <a:r>
                        <a:rPr lang="en-US" dirty="0">
                          <a:effectLst/>
                        </a:rPr>
                        <a:t>H033</a:t>
                      </a:r>
                    </a:p>
                  </a:txBody>
                  <a:tcPr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c>
                  <a:txBody>
                    <a:bodyPr/>
                    <a:lstStyle/>
                    <a:p>
                      <a:r>
                        <a:rPr lang="en-US">
                          <a:effectLst/>
                        </a:rPr>
                        <a:t>2012</a:t>
                      </a:r>
                    </a:p>
                  </a:txBody>
                  <a:tcPr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c>
                  <a:txBody>
                    <a:bodyPr/>
                    <a:lstStyle/>
                    <a:p>
                      <a:r>
                        <a:rPr lang="en-US" dirty="0">
                          <a:effectLst/>
                        </a:rPr>
                        <a:t>Gray</a:t>
                      </a:r>
                    </a:p>
                  </a:txBody>
                  <a:tcPr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r>
            </a:tbl>
          </a:graphicData>
        </a:graphic>
      </p:graphicFrame>
      <p:sp>
        <p:nvSpPr>
          <p:cNvPr id="5" name="Rectangle 1"/>
          <p:cNvSpPr>
            <a:spLocks noChangeArrowheads="1"/>
          </p:cNvSpPr>
          <p:nvPr/>
        </p:nvSpPr>
        <p:spPr bwMode="auto">
          <a:xfrm>
            <a:off x="533400" y="228600"/>
            <a:ext cx="1324402" cy="6771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222222"/>
                </a:solidFill>
                <a:effectLst/>
                <a:latin typeface="Source Sans Pro"/>
                <a:cs typeface="Arial" pitchFamily="34" charset="0"/>
              </a:rPr>
              <a:t>Example:</a:t>
            </a:r>
            <a:endParaRPr kumimoji="0" lang="en-US" alt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221673" y="4267200"/>
            <a:ext cx="8915400" cy="2308324"/>
          </a:xfrm>
          <a:prstGeom prst="rect">
            <a:avLst/>
          </a:prstGeom>
        </p:spPr>
        <p:txBody>
          <a:bodyPr wrap="square">
            <a:spAutoFit/>
          </a:bodyPr>
          <a:lstStyle/>
          <a:p>
            <a:r>
              <a:rPr lang="en-US" sz="2400" dirty="0"/>
              <a:t>In this example, </a:t>
            </a:r>
            <a:r>
              <a:rPr lang="en-US" sz="2400" dirty="0" smtClean="0"/>
              <a:t>year </a:t>
            </a:r>
            <a:r>
              <a:rPr lang="en-US" sz="2400" dirty="0"/>
              <a:t>and color are independent of each other but dependent on </a:t>
            </a:r>
            <a:r>
              <a:rPr lang="en-US" sz="2400" dirty="0" err="1"/>
              <a:t>car_model</a:t>
            </a:r>
            <a:r>
              <a:rPr lang="en-US" sz="2400" dirty="0"/>
              <a:t>. In this example, these two columns are said to be </a:t>
            </a:r>
            <a:r>
              <a:rPr lang="en-US" sz="2400" dirty="0" err="1"/>
              <a:t>multivalue</a:t>
            </a:r>
            <a:r>
              <a:rPr lang="en-US" sz="2400" dirty="0"/>
              <a:t> dependent on </a:t>
            </a:r>
            <a:r>
              <a:rPr lang="en-US" sz="2400" dirty="0" err="1"/>
              <a:t>car_model</a:t>
            </a:r>
            <a:r>
              <a:rPr lang="en-US" sz="2400" dirty="0"/>
              <a:t>.</a:t>
            </a:r>
          </a:p>
          <a:p>
            <a:r>
              <a:rPr lang="en-US" sz="2400" dirty="0"/>
              <a:t>This dependence can be represented like this:</a:t>
            </a:r>
          </a:p>
          <a:p>
            <a:r>
              <a:rPr lang="en-US" sz="2400" dirty="0" err="1">
                <a:solidFill>
                  <a:srgbClr val="7030A0"/>
                </a:solidFill>
              </a:rPr>
              <a:t>car_model</a:t>
            </a:r>
            <a:r>
              <a:rPr lang="en-US" sz="2400" dirty="0">
                <a:solidFill>
                  <a:srgbClr val="7030A0"/>
                </a:solidFill>
              </a:rPr>
              <a:t> </a:t>
            </a:r>
            <a:r>
              <a:rPr lang="en-US" sz="2400" dirty="0" smtClean="0">
                <a:solidFill>
                  <a:srgbClr val="7030A0"/>
                </a:solidFill>
              </a:rPr>
              <a:t>-&gt; </a:t>
            </a:r>
            <a:r>
              <a:rPr lang="en-US" sz="2400" dirty="0">
                <a:solidFill>
                  <a:srgbClr val="7030A0"/>
                </a:solidFill>
              </a:rPr>
              <a:t>Manufacturing </a:t>
            </a:r>
            <a:r>
              <a:rPr lang="en-US" sz="2400" dirty="0" smtClean="0">
                <a:solidFill>
                  <a:srgbClr val="7030A0"/>
                </a:solidFill>
              </a:rPr>
              <a:t> year</a:t>
            </a:r>
            <a:endParaRPr lang="en-US" sz="2400" dirty="0">
              <a:solidFill>
                <a:srgbClr val="7030A0"/>
              </a:solidFill>
            </a:endParaRPr>
          </a:p>
          <a:p>
            <a:r>
              <a:rPr lang="en-US" sz="2400" dirty="0" err="1">
                <a:solidFill>
                  <a:srgbClr val="7030A0"/>
                </a:solidFill>
              </a:rPr>
              <a:t>car_model</a:t>
            </a:r>
            <a:r>
              <a:rPr lang="en-US" sz="2400" dirty="0">
                <a:solidFill>
                  <a:srgbClr val="7030A0"/>
                </a:solidFill>
              </a:rPr>
              <a:t>-&gt; </a:t>
            </a:r>
            <a:r>
              <a:rPr lang="en-US" sz="2400" dirty="0" err="1">
                <a:solidFill>
                  <a:srgbClr val="7030A0"/>
                </a:solidFill>
              </a:rPr>
              <a:t>colour</a:t>
            </a:r>
            <a:endParaRPr lang="en-US" sz="2400" dirty="0">
              <a:solidFill>
                <a:srgbClr val="7030A0"/>
              </a:solidFill>
            </a:endParaRPr>
          </a:p>
        </p:txBody>
      </p:sp>
    </p:spTree>
    <p:extLst>
      <p:ext uri="{BB962C8B-B14F-4D97-AF65-F5344CB8AC3E}">
        <p14:creationId xmlns:p14="http://schemas.microsoft.com/office/powerpoint/2010/main" val="3890520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marL="0" indent="0">
              <a:buNone/>
            </a:pPr>
            <a:r>
              <a:rPr lang="en-US" b="1" dirty="0" smtClean="0">
                <a:solidFill>
                  <a:srgbClr val="7030A0"/>
                </a:solidFill>
              </a:rPr>
              <a:t>4.Transitive </a:t>
            </a:r>
            <a:r>
              <a:rPr lang="en-US" b="1" dirty="0">
                <a:solidFill>
                  <a:srgbClr val="7030A0"/>
                </a:solidFill>
              </a:rPr>
              <a:t>Dependency in DBMS</a:t>
            </a:r>
          </a:p>
          <a:p>
            <a:r>
              <a:rPr lang="en-US" dirty="0"/>
              <a:t>A Transitive Dependency is a type of functional dependency which happens when “t” is indirectly formed by two functional dependencies. </a:t>
            </a:r>
          </a:p>
          <a:p>
            <a:endParaRPr lang="en-US" dirty="0"/>
          </a:p>
        </p:txBody>
      </p:sp>
      <p:sp>
        <p:nvSpPr>
          <p:cNvPr id="2" name="Rectangle 1"/>
          <p:cNvSpPr/>
          <p:nvPr/>
        </p:nvSpPr>
        <p:spPr>
          <a:xfrm>
            <a:off x="457200" y="3200400"/>
            <a:ext cx="7620000" cy="2246769"/>
          </a:xfrm>
          <a:prstGeom prst="rect">
            <a:avLst/>
          </a:prstGeom>
        </p:spPr>
        <p:txBody>
          <a:bodyPr wrap="square">
            <a:spAutoFit/>
          </a:bodyPr>
          <a:lstStyle/>
          <a:p>
            <a:pPr marL="457200" indent="-457200">
              <a:buFont typeface="Arial" panose="020B0604020202020204" pitchFamily="34" charset="0"/>
              <a:buChar char="•"/>
            </a:pPr>
            <a:r>
              <a:rPr lang="en-US" sz="2800" dirty="0">
                <a:solidFill>
                  <a:schemeClr val="accent6">
                    <a:lumMod val="75000"/>
                  </a:schemeClr>
                </a:solidFill>
              </a:rPr>
              <a:t>Consider a relation </a:t>
            </a:r>
            <a:r>
              <a:rPr lang="en-US" sz="2800" dirty="0" smtClean="0">
                <a:solidFill>
                  <a:schemeClr val="accent6">
                    <a:lumMod val="75000"/>
                  </a:schemeClr>
                </a:solidFill>
              </a:rPr>
              <a:t>R(A B C) where A, B </a:t>
            </a:r>
            <a:r>
              <a:rPr lang="en-US" sz="2800" dirty="0">
                <a:solidFill>
                  <a:schemeClr val="accent6">
                    <a:lumMod val="75000"/>
                  </a:schemeClr>
                </a:solidFill>
              </a:rPr>
              <a:t>and </a:t>
            </a:r>
            <a:r>
              <a:rPr lang="en-US" sz="2800" dirty="0" smtClean="0">
                <a:solidFill>
                  <a:schemeClr val="accent6">
                    <a:lumMod val="75000"/>
                  </a:schemeClr>
                </a:solidFill>
              </a:rPr>
              <a:t>C </a:t>
            </a:r>
            <a:r>
              <a:rPr lang="en-US" sz="2800" dirty="0">
                <a:solidFill>
                  <a:schemeClr val="accent6">
                    <a:lumMod val="75000"/>
                  </a:schemeClr>
                </a:solidFill>
              </a:rPr>
              <a:t>are the attributes of the relation </a:t>
            </a:r>
            <a:r>
              <a:rPr lang="en-US" sz="2800" dirty="0" smtClean="0">
                <a:solidFill>
                  <a:schemeClr val="accent6">
                    <a:lumMod val="75000"/>
                  </a:schemeClr>
                </a:solidFill>
              </a:rPr>
              <a:t>R. </a:t>
            </a:r>
          </a:p>
          <a:p>
            <a:r>
              <a:rPr lang="en-US" sz="2800" dirty="0" smtClean="0">
                <a:solidFill>
                  <a:schemeClr val="accent6">
                    <a:lumMod val="75000"/>
                  </a:schemeClr>
                </a:solidFill>
              </a:rPr>
              <a:t>A </a:t>
            </a:r>
            <a:r>
              <a:rPr lang="en-US" sz="2800" dirty="0">
                <a:solidFill>
                  <a:schemeClr val="accent6">
                    <a:lumMod val="75000"/>
                  </a:schemeClr>
                </a:solidFill>
              </a:rPr>
              <a:t>Transitive dependency exists when </a:t>
            </a:r>
            <a:r>
              <a:rPr lang="en-US" sz="2800" dirty="0" smtClean="0">
                <a:solidFill>
                  <a:schemeClr val="accent6">
                    <a:lumMod val="75000"/>
                  </a:schemeClr>
                </a:solidFill>
              </a:rPr>
              <a:t>we  </a:t>
            </a:r>
            <a:r>
              <a:rPr lang="en-US" sz="2800" dirty="0">
                <a:solidFill>
                  <a:schemeClr val="accent6">
                    <a:lumMod val="75000"/>
                  </a:schemeClr>
                </a:solidFill>
              </a:rPr>
              <a:t>have the following functional dependency </a:t>
            </a:r>
            <a:r>
              <a:rPr lang="en-US" sz="2800" dirty="0" smtClean="0">
                <a:solidFill>
                  <a:schemeClr val="accent6">
                    <a:lumMod val="75000"/>
                  </a:schemeClr>
                </a:solidFill>
              </a:rPr>
              <a:t>pattern A</a:t>
            </a:r>
            <a:r>
              <a:rPr lang="en-US" sz="2800" dirty="0">
                <a:solidFill>
                  <a:schemeClr val="accent6">
                    <a:lumMod val="75000"/>
                  </a:schemeClr>
                </a:solidFill>
              </a:rPr>
              <a:t>→B and B → </a:t>
            </a:r>
            <a:r>
              <a:rPr lang="en-US" sz="2800" dirty="0" smtClean="0">
                <a:solidFill>
                  <a:schemeClr val="accent6">
                    <a:lumMod val="75000"/>
                  </a:schemeClr>
                </a:solidFill>
              </a:rPr>
              <a:t>C; </a:t>
            </a:r>
            <a:r>
              <a:rPr lang="en-US" sz="2800" dirty="0">
                <a:solidFill>
                  <a:schemeClr val="accent6">
                    <a:lumMod val="75000"/>
                  </a:schemeClr>
                </a:solidFill>
              </a:rPr>
              <a:t>therefore, A → </a:t>
            </a:r>
            <a:r>
              <a:rPr lang="en-US" sz="2800" dirty="0" smtClean="0">
                <a:solidFill>
                  <a:schemeClr val="accent6">
                    <a:lumMod val="75000"/>
                  </a:schemeClr>
                </a:solidFill>
              </a:rPr>
              <a:t>C</a:t>
            </a:r>
            <a:endParaRPr lang="en-US" sz="2800" dirty="0">
              <a:solidFill>
                <a:schemeClr val="accent6">
                  <a:lumMod val="75000"/>
                </a:schemeClr>
              </a:solidFill>
            </a:endParaRPr>
          </a:p>
        </p:txBody>
      </p:sp>
    </p:spTree>
    <p:extLst>
      <p:ext uri="{BB962C8B-B14F-4D97-AF65-F5344CB8AC3E}">
        <p14:creationId xmlns:p14="http://schemas.microsoft.com/office/powerpoint/2010/main" val="3097934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68654174"/>
              </p:ext>
            </p:extLst>
          </p:nvPr>
        </p:nvGraphicFramePr>
        <p:xfrm>
          <a:off x="590550" y="1524001"/>
          <a:ext cx="7962900" cy="3070700"/>
        </p:xfrm>
        <a:graphic>
          <a:graphicData uri="http://schemas.openxmlformats.org/drawingml/2006/table">
            <a:tbl>
              <a:tblPr/>
              <a:tblGrid>
                <a:gridCol w="2654300"/>
                <a:gridCol w="2654300"/>
                <a:gridCol w="2654300"/>
              </a:tblGrid>
              <a:tr h="767675">
                <a:tc>
                  <a:txBody>
                    <a:bodyPr/>
                    <a:lstStyle/>
                    <a:p>
                      <a:pPr algn="l"/>
                      <a:r>
                        <a:rPr lang="en-US" dirty="0">
                          <a:effectLst/>
                        </a:rPr>
                        <a:t>Company</a:t>
                      </a:r>
                    </a:p>
                  </a:txBody>
                  <a:tcPr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l"/>
                      <a:r>
                        <a:rPr lang="en-US">
                          <a:effectLst/>
                        </a:rPr>
                        <a:t>CEO</a:t>
                      </a:r>
                    </a:p>
                  </a:txBody>
                  <a:tcPr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l"/>
                      <a:r>
                        <a:rPr lang="en-US">
                          <a:effectLst/>
                        </a:rPr>
                        <a:t>Age</a:t>
                      </a:r>
                    </a:p>
                  </a:txBody>
                  <a:tcPr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r>
              <a:tr h="767675">
                <a:tc>
                  <a:txBody>
                    <a:bodyPr/>
                    <a:lstStyle/>
                    <a:p>
                      <a:r>
                        <a:rPr lang="en-US">
                          <a:effectLst/>
                        </a:rPr>
                        <a:t>Microsoft</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a:effectLst/>
                        </a:rPr>
                        <a:t>Satya Nadella</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a:effectLst/>
                        </a:rPr>
                        <a:t>51</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767675">
                <a:tc>
                  <a:txBody>
                    <a:bodyPr/>
                    <a:lstStyle/>
                    <a:p>
                      <a:r>
                        <a:rPr lang="en-US">
                          <a:effectLst/>
                        </a:rPr>
                        <a:t>Google</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a:effectLst/>
                        </a:rPr>
                        <a:t>Sundar Pichai</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a:effectLst/>
                        </a:rPr>
                        <a:t>46</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767675">
                <a:tc>
                  <a:txBody>
                    <a:bodyPr/>
                    <a:lstStyle/>
                    <a:p>
                      <a:r>
                        <a:rPr lang="en-US">
                          <a:effectLst/>
                        </a:rPr>
                        <a:t>Alibaba</a:t>
                      </a:r>
                    </a:p>
                  </a:txBody>
                  <a:tcPr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c>
                  <a:txBody>
                    <a:bodyPr/>
                    <a:lstStyle/>
                    <a:p>
                      <a:r>
                        <a:rPr lang="en-US">
                          <a:effectLst/>
                        </a:rPr>
                        <a:t>Jack Ma</a:t>
                      </a:r>
                    </a:p>
                  </a:txBody>
                  <a:tcPr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c>
                  <a:txBody>
                    <a:bodyPr/>
                    <a:lstStyle/>
                    <a:p>
                      <a:r>
                        <a:rPr lang="en-US" dirty="0">
                          <a:effectLst/>
                        </a:rPr>
                        <a:t>54</a:t>
                      </a:r>
                    </a:p>
                  </a:txBody>
                  <a:tcPr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r>
            </a:tbl>
          </a:graphicData>
        </a:graphic>
      </p:graphicFrame>
      <p:sp>
        <p:nvSpPr>
          <p:cNvPr id="5" name="Rectangle 1"/>
          <p:cNvSpPr>
            <a:spLocks noChangeArrowheads="1"/>
          </p:cNvSpPr>
          <p:nvPr/>
        </p:nvSpPr>
        <p:spPr bwMode="auto">
          <a:xfrm>
            <a:off x="152400" y="576590"/>
            <a:ext cx="1782860"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222222"/>
                </a:solidFill>
                <a:effectLst/>
                <a:latin typeface="Source Sans Pro"/>
                <a:cs typeface="Arial" pitchFamily="34" charset="0"/>
              </a:rPr>
              <a:t>Example:</a:t>
            </a:r>
            <a:endParaRPr kumimoji="0" lang="en-US" altLang="en-US" sz="2800"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val="15612861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229600" cy="5211763"/>
          </a:xfrm>
        </p:spPr>
        <p:txBody>
          <a:bodyPr>
            <a:normAutofit/>
          </a:bodyPr>
          <a:lstStyle/>
          <a:p>
            <a:pPr algn="just"/>
            <a:r>
              <a:rPr lang="en-US" sz="2400" dirty="0">
                <a:solidFill>
                  <a:srgbClr val="222222"/>
                </a:solidFill>
                <a:latin typeface="Source Sans Pro"/>
              </a:rPr>
              <a:t>{Company} -&gt; {CEO} </a:t>
            </a:r>
            <a:endParaRPr lang="en-US" sz="2400" dirty="0" smtClean="0">
              <a:solidFill>
                <a:srgbClr val="222222"/>
              </a:solidFill>
              <a:latin typeface="Source Sans Pro"/>
            </a:endParaRPr>
          </a:p>
          <a:p>
            <a:pPr marL="0" indent="0" algn="just">
              <a:buNone/>
            </a:pPr>
            <a:r>
              <a:rPr lang="en-US" sz="2400" dirty="0" smtClean="0">
                <a:solidFill>
                  <a:srgbClr val="222222"/>
                </a:solidFill>
                <a:latin typeface="Source Sans Pro"/>
              </a:rPr>
              <a:t>(</a:t>
            </a:r>
            <a:r>
              <a:rPr lang="en-US" sz="2400" dirty="0">
                <a:solidFill>
                  <a:srgbClr val="222222"/>
                </a:solidFill>
                <a:latin typeface="Source Sans Pro"/>
              </a:rPr>
              <a:t>if we know the </a:t>
            </a:r>
            <a:r>
              <a:rPr lang="en-US" sz="2400" dirty="0" smtClean="0">
                <a:solidFill>
                  <a:srgbClr val="222222"/>
                </a:solidFill>
                <a:latin typeface="Source Sans Pro"/>
              </a:rPr>
              <a:t>company</a:t>
            </a:r>
            <a:r>
              <a:rPr lang="en-US" sz="2400" dirty="0">
                <a:solidFill>
                  <a:srgbClr val="222222"/>
                </a:solidFill>
                <a:latin typeface="Source Sans Pro"/>
              </a:rPr>
              <a:t>, we know its CEO’s name)</a:t>
            </a:r>
          </a:p>
          <a:p>
            <a:pPr algn="just"/>
            <a:r>
              <a:rPr lang="en-US" sz="2400" dirty="0">
                <a:solidFill>
                  <a:srgbClr val="222222"/>
                </a:solidFill>
                <a:latin typeface="Source Sans Pro"/>
              </a:rPr>
              <a:t>{CEO } -&gt; {Age</a:t>
            </a:r>
            <a:r>
              <a:rPr lang="en-US" sz="2400" dirty="0" smtClean="0">
                <a:solidFill>
                  <a:srgbClr val="222222"/>
                </a:solidFill>
                <a:latin typeface="Source Sans Pro"/>
              </a:rPr>
              <a:t>}</a:t>
            </a:r>
          </a:p>
          <a:p>
            <a:pPr marL="0" indent="0" algn="just">
              <a:buNone/>
            </a:pPr>
            <a:r>
              <a:rPr lang="en-US" sz="2400" dirty="0" smtClean="0">
                <a:solidFill>
                  <a:srgbClr val="222222"/>
                </a:solidFill>
                <a:latin typeface="Source Sans Pro"/>
              </a:rPr>
              <a:t> </a:t>
            </a:r>
            <a:r>
              <a:rPr lang="en-US" sz="2400" dirty="0">
                <a:solidFill>
                  <a:srgbClr val="222222"/>
                </a:solidFill>
                <a:latin typeface="Source Sans Pro"/>
              </a:rPr>
              <a:t>If we know the CEO, we know the Age</a:t>
            </a:r>
          </a:p>
          <a:p>
            <a:pPr algn="just"/>
            <a:r>
              <a:rPr lang="en-US" sz="2400" dirty="0">
                <a:solidFill>
                  <a:srgbClr val="222222"/>
                </a:solidFill>
                <a:latin typeface="Source Sans Pro"/>
              </a:rPr>
              <a:t>Therefore according to the rule of rule of transitive dependency:</a:t>
            </a:r>
          </a:p>
          <a:p>
            <a:pPr algn="just"/>
            <a:r>
              <a:rPr lang="en-US" sz="2400" dirty="0">
                <a:solidFill>
                  <a:srgbClr val="222222"/>
                </a:solidFill>
                <a:latin typeface="Source Sans Pro"/>
              </a:rPr>
              <a:t>{ Company} -&gt; {Age} should hold, that makes sense because if we know the company name, we can know his age</a:t>
            </a:r>
            <a:r>
              <a:rPr lang="en-US" sz="2400" dirty="0" smtClean="0">
                <a:solidFill>
                  <a:srgbClr val="222222"/>
                </a:solidFill>
                <a:latin typeface="Source Sans Pro"/>
              </a:rPr>
              <a:t>.</a:t>
            </a:r>
            <a:endParaRPr lang="en-US" sz="2400" dirty="0">
              <a:solidFill>
                <a:srgbClr val="222222"/>
              </a:solidFill>
              <a:latin typeface="Source Sans Pro"/>
            </a:endParaRPr>
          </a:p>
        </p:txBody>
      </p:sp>
    </p:spTree>
    <p:extLst>
      <p:ext uri="{BB962C8B-B14F-4D97-AF65-F5344CB8AC3E}">
        <p14:creationId xmlns:p14="http://schemas.microsoft.com/office/powerpoint/2010/main" val="11012518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Second Normal Form (2NF)</a:t>
            </a:r>
          </a:p>
        </p:txBody>
      </p:sp>
      <p:sp>
        <p:nvSpPr>
          <p:cNvPr id="3" name="Content Placeholder 2"/>
          <p:cNvSpPr>
            <a:spLocks noGrp="1"/>
          </p:cNvSpPr>
          <p:nvPr>
            <p:ph idx="1"/>
          </p:nvPr>
        </p:nvSpPr>
        <p:spPr/>
        <p:txBody>
          <a:bodyPr/>
          <a:lstStyle/>
          <a:p>
            <a:r>
              <a:rPr lang="en-US" dirty="0"/>
              <a:t>The second step in Normalization is 2NF.</a:t>
            </a:r>
          </a:p>
          <a:p>
            <a:r>
              <a:rPr lang="en-US" dirty="0"/>
              <a:t>A table is in 2NF, only if a relation is in 1NF and meet all the rules, and every non-key attribute is fully dependent on primary key.</a:t>
            </a:r>
          </a:p>
          <a:p>
            <a:r>
              <a:rPr lang="en-US" dirty="0"/>
              <a:t>The Second Normal Form eliminates partial dependencies on primary keys.</a:t>
            </a:r>
          </a:p>
          <a:p>
            <a:endParaRPr lang="en-US" dirty="0"/>
          </a:p>
        </p:txBody>
      </p:sp>
    </p:spTree>
    <p:extLst>
      <p:ext uri="{BB962C8B-B14F-4D97-AF65-F5344CB8AC3E}">
        <p14:creationId xmlns:p14="http://schemas.microsoft.com/office/powerpoint/2010/main" val="32764201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86876535"/>
              </p:ext>
            </p:extLst>
          </p:nvPr>
        </p:nvGraphicFramePr>
        <p:xfrm>
          <a:off x="381000" y="2074386"/>
          <a:ext cx="8229600" cy="3303270"/>
        </p:xfrm>
        <a:graphic>
          <a:graphicData uri="http://schemas.openxmlformats.org/drawingml/2006/table">
            <a:tbl>
              <a:tblPr/>
              <a:tblGrid>
                <a:gridCol w="2057400"/>
                <a:gridCol w="2057400"/>
                <a:gridCol w="2057400"/>
                <a:gridCol w="2057400"/>
              </a:tblGrid>
              <a:tr h="0">
                <a:tc>
                  <a:txBody>
                    <a:bodyPr/>
                    <a:lstStyle/>
                    <a:p>
                      <a:r>
                        <a:rPr lang="en-US" b="1" dirty="0" err="1">
                          <a:effectLst/>
                        </a:rPr>
                        <a:t>StudentID</a:t>
                      </a:r>
                      <a:r>
                        <a:rPr lang="en-US" b="1" dirty="0">
                          <a:effectLst/>
                        </a:rPr>
                        <a:t/>
                      </a:r>
                      <a:br>
                        <a:rPr lang="en-US" b="1" dirty="0">
                          <a:effectLst/>
                        </a:rPr>
                      </a:br>
                      <a:r>
                        <a:rPr lang="en-US" dirty="0">
                          <a:effectLst/>
                        </a:rPr>
                        <a:t/>
                      </a:r>
                      <a:br>
                        <a:rPr lang="en-US" dirty="0">
                          <a:effectLst/>
                        </a:rPr>
                      </a:b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b="1" dirty="0" err="1">
                          <a:effectLst/>
                        </a:rPr>
                        <a:t>ProjectID</a:t>
                      </a:r>
                      <a:r>
                        <a:rPr lang="en-US" b="1" dirty="0">
                          <a:effectLst/>
                        </a:rPr>
                        <a:t/>
                      </a:r>
                      <a:br>
                        <a:rPr lang="en-US" b="1" dirty="0">
                          <a:effectLst/>
                        </a:rPr>
                      </a:br>
                      <a:r>
                        <a:rPr lang="en-US" dirty="0">
                          <a:effectLst/>
                        </a:rPr>
                        <a:t/>
                      </a:r>
                      <a:br>
                        <a:rPr lang="en-US" dirty="0">
                          <a:effectLst/>
                        </a:rPr>
                      </a:b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b="1">
                          <a:effectLst/>
                        </a:rPr>
                        <a:t>StudentName</a:t>
                      </a:r>
                      <a:br>
                        <a:rPr lang="en-US" b="1">
                          <a:effectLst/>
                        </a:rPr>
                      </a:br>
                      <a:r>
                        <a:rPr lang="en-US">
                          <a:effectLst/>
                        </a:rPr>
                        <a:t/>
                      </a:r>
                      <a:br>
                        <a:rPr lang="en-US">
                          <a:effectLst/>
                        </a:rPr>
                      </a:br>
                      <a:endParaRPr lang="en-US">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b="1">
                          <a:effectLst/>
                        </a:rPr>
                        <a:t>ProjectName</a:t>
                      </a:r>
                      <a:r>
                        <a:rPr lang="en-US">
                          <a:effectLst/>
                        </a:rPr>
                        <a:t/>
                      </a:r>
                      <a:br>
                        <a:rPr lang="en-US">
                          <a:effectLst/>
                        </a:rPr>
                      </a:br>
                      <a:endParaRPr lang="en-US">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r>
              <a:tr h="0">
                <a:tc>
                  <a:txBody>
                    <a:bodyPr/>
                    <a:lstStyle/>
                    <a:p>
                      <a:r>
                        <a:rPr lang="en-US">
                          <a:effectLst/>
                        </a:rPr>
                        <a:t>S89</a:t>
                      </a:r>
                      <a:br>
                        <a:rPr lang="en-US">
                          <a:effectLst/>
                        </a:rPr>
                      </a:br>
                      <a:endParaRPr lang="en-US">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a:effectLst/>
                        </a:rPr>
                        <a:t>P09</a:t>
                      </a:r>
                      <a:br>
                        <a:rPr lang="en-US">
                          <a:effectLst/>
                        </a:rPr>
                      </a:br>
                      <a:endParaRPr lang="en-US">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dirty="0" smtClean="0">
                          <a:effectLst/>
                        </a:rPr>
                        <a:t>Olivia</a:t>
                      </a:r>
                      <a:r>
                        <a:rPr lang="en-US" dirty="0">
                          <a:effectLst/>
                        </a:rPr>
                        <a:t/>
                      </a:r>
                      <a:br>
                        <a:rPr lang="en-US" dirty="0">
                          <a:effectLst/>
                        </a:rPr>
                      </a:b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dirty="0">
                          <a:effectLst/>
                        </a:rPr>
                        <a:t>Geo Location</a:t>
                      </a:r>
                      <a:br>
                        <a:rPr lang="en-US" dirty="0">
                          <a:effectLst/>
                        </a:rPr>
                      </a:b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r>
              <a:tr h="0">
                <a:tc>
                  <a:txBody>
                    <a:bodyPr/>
                    <a:lstStyle/>
                    <a:p>
                      <a:r>
                        <a:rPr lang="en-US" dirty="0">
                          <a:effectLst/>
                        </a:rPr>
                        <a:t>S76</a:t>
                      </a:r>
                      <a:br>
                        <a:rPr lang="en-US" dirty="0">
                          <a:effectLst/>
                        </a:rPr>
                      </a:b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dirty="0">
                          <a:effectLst/>
                        </a:rPr>
                        <a:t>P07</a:t>
                      </a:r>
                      <a:br>
                        <a:rPr lang="en-US" dirty="0">
                          <a:effectLst/>
                        </a:rPr>
                      </a:b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dirty="0" smtClean="0">
                          <a:effectLst/>
                        </a:rPr>
                        <a:t>Olivia</a:t>
                      </a:r>
                      <a:r>
                        <a:rPr lang="en-US" dirty="0">
                          <a:effectLst/>
                        </a:rPr>
                        <a:t/>
                      </a:r>
                      <a:br>
                        <a:rPr lang="en-US" dirty="0">
                          <a:effectLst/>
                        </a:rPr>
                      </a:b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dirty="0" smtClean="0">
                          <a:effectLst/>
                        </a:rPr>
                        <a:t>Geo Location</a:t>
                      </a:r>
                      <a:r>
                        <a:rPr lang="en-US" dirty="0">
                          <a:effectLst/>
                        </a:rPr>
                        <a:t/>
                      </a:r>
                      <a:br>
                        <a:rPr lang="en-US" dirty="0">
                          <a:effectLst/>
                        </a:rPr>
                      </a:b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r>
              <a:tr h="0">
                <a:tc>
                  <a:txBody>
                    <a:bodyPr/>
                    <a:lstStyle/>
                    <a:p>
                      <a:r>
                        <a:rPr lang="en-US">
                          <a:effectLst/>
                        </a:rPr>
                        <a:t>S56</a:t>
                      </a:r>
                      <a:br>
                        <a:rPr lang="en-US">
                          <a:effectLst/>
                        </a:rPr>
                      </a:br>
                      <a:endParaRPr lang="en-US">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dirty="0">
                          <a:effectLst/>
                        </a:rPr>
                        <a:t>P03</a:t>
                      </a:r>
                      <a:br>
                        <a:rPr lang="en-US" dirty="0">
                          <a:effectLst/>
                        </a:rPr>
                      </a:b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a:effectLst/>
                        </a:rPr>
                        <a:t>Ava</a:t>
                      </a:r>
                      <a:br>
                        <a:rPr lang="en-US">
                          <a:effectLst/>
                        </a:rPr>
                      </a:br>
                      <a:endParaRPr lang="en-US">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a:effectLst/>
                        </a:rPr>
                        <a:t>IoT Devices</a:t>
                      </a:r>
                      <a:br>
                        <a:rPr lang="en-US">
                          <a:effectLst/>
                        </a:rPr>
                      </a:br>
                      <a:endParaRPr lang="en-US">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r>
              <a:tr h="0">
                <a:tc>
                  <a:txBody>
                    <a:bodyPr/>
                    <a:lstStyle/>
                    <a:p>
                      <a:r>
                        <a:rPr lang="en-US">
                          <a:effectLst/>
                        </a:rPr>
                        <a:t>S92</a:t>
                      </a:r>
                      <a:br>
                        <a:rPr lang="en-US">
                          <a:effectLst/>
                        </a:rPr>
                      </a:br>
                      <a:endParaRPr lang="en-US">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dirty="0">
                          <a:effectLst/>
                        </a:rPr>
                        <a:t>P05</a:t>
                      </a:r>
                      <a:br>
                        <a:rPr lang="en-US" dirty="0">
                          <a:effectLst/>
                        </a:rPr>
                      </a:b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a:effectLst/>
                        </a:rPr>
                        <a:t>Alexandra</a:t>
                      </a:r>
                      <a:br>
                        <a:rPr lang="en-US">
                          <a:effectLst/>
                        </a:rPr>
                      </a:br>
                      <a:endParaRPr lang="en-US">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dirty="0">
                          <a:effectLst/>
                        </a:rPr>
                        <a:t>Cloud Deployment</a:t>
                      </a: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685800" y="1507123"/>
            <a:ext cx="188384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0000"/>
                </a:solidFill>
                <a:effectLst/>
                <a:latin typeface="Arial" pitchFamily="34" charset="0"/>
                <a:cs typeface="Arial" pitchFamily="34" charset="0"/>
              </a:rPr>
              <a:t>&lt;</a:t>
            </a:r>
            <a:r>
              <a:rPr kumimoji="0" lang="en-US" altLang="en-US" sz="1600" b="1" i="0" u="none" strike="noStrike" cap="none" normalizeH="0" baseline="0" dirty="0" err="1" smtClean="0">
                <a:ln>
                  <a:noFill/>
                </a:ln>
                <a:solidFill>
                  <a:srgbClr val="000000"/>
                </a:solidFill>
                <a:effectLst/>
                <a:latin typeface="Arial" pitchFamily="34" charset="0"/>
                <a:cs typeface="Arial" pitchFamily="34" charset="0"/>
              </a:rPr>
              <a:t>StudentProject</a:t>
            </a:r>
            <a:r>
              <a:rPr kumimoji="0" lang="en-US" altLang="en-US" sz="1600" b="1" i="0" u="none" strike="noStrike" cap="none" normalizeH="0" baseline="0" dirty="0" smtClean="0">
                <a:ln>
                  <a:noFill/>
                </a:ln>
                <a:solidFill>
                  <a:srgbClr val="000000"/>
                </a:solidFill>
                <a:effectLst/>
                <a:latin typeface="Arial" pitchFamily="34" charset="0"/>
                <a:cs typeface="Arial" pitchFamily="34" charset="0"/>
              </a:rPr>
              <a:t>&gt;</a:t>
            </a:r>
            <a:endParaRPr kumimoji="0" lang="en-US" altLang="en-US"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0026775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sz="2200" dirty="0">
                <a:solidFill>
                  <a:srgbClr val="000000"/>
                </a:solidFill>
                <a:latin typeface="Arial"/>
              </a:rPr>
              <a:t>In the above table, we have partial dependency; </a:t>
            </a:r>
          </a:p>
          <a:p>
            <a:r>
              <a:rPr lang="en-US" sz="2200" dirty="0">
                <a:solidFill>
                  <a:srgbClr val="000000"/>
                </a:solidFill>
                <a:latin typeface="Arial"/>
              </a:rPr>
              <a:t>The prime key attributes are </a:t>
            </a:r>
            <a:r>
              <a:rPr lang="en-US" sz="2200" dirty="0" err="1">
                <a:solidFill>
                  <a:srgbClr val="000000"/>
                </a:solidFill>
                <a:latin typeface="Arial"/>
              </a:rPr>
              <a:t>StudentID</a:t>
            </a:r>
            <a:r>
              <a:rPr lang="en-US" sz="2200" dirty="0">
                <a:solidFill>
                  <a:srgbClr val="000000"/>
                </a:solidFill>
                <a:latin typeface="Arial"/>
              </a:rPr>
              <a:t> and </a:t>
            </a:r>
            <a:r>
              <a:rPr lang="en-US" sz="2200" dirty="0" err="1">
                <a:solidFill>
                  <a:srgbClr val="000000"/>
                </a:solidFill>
                <a:latin typeface="Arial"/>
              </a:rPr>
              <a:t>ProjectID</a:t>
            </a:r>
            <a:r>
              <a:rPr lang="en-US" sz="2200" dirty="0">
                <a:solidFill>
                  <a:srgbClr val="000000"/>
                </a:solidFill>
                <a:latin typeface="Arial"/>
              </a:rPr>
              <a:t>.</a:t>
            </a:r>
          </a:p>
          <a:p>
            <a:r>
              <a:rPr lang="en-US" sz="2200" dirty="0">
                <a:solidFill>
                  <a:srgbClr val="000000"/>
                </a:solidFill>
                <a:latin typeface="Arial"/>
              </a:rPr>
              <a:t>T</a:t>
            </a:r>
            <a:r>
              <a:rPr lang="en-US" sz="2200" dirty="0" smtClean="0">
                <a:solidFill>
                  <a:srgbClr val="000000"/>
                </a:solidFill>
                <a:latin typeface="Arial"/>
              </a:rPr>
              <a:t>he </a:t>
            </a:r>
            <a:r>
              <a:rPr lang="en-US" sz="2200" dirty="0">
                <a:solidFill>
                  <a:srgbClr val="000000"/>
                </a:solidFill>
                <a:latin typeface="Arial"/>
              </a:rPr>
              <a:t>non-prime attributes i.e. </a:t>
            </a:r>
            <a:r>
              <a:rPr lang="en-US" sz="2200" dirty="0" err="1">
                <a:solidFill>
                  <a:srgbClr val="000000"/>
                </a:solidFill>
                <a:latin typeface="Arial"/>
              </a:rPr>
              <a:t>StudentName</a:t>
            </a:r>
            <a:r>
              <a:rPr lang="en-US" sz="2200" dirty="0">
                <a:solidFill>
                  <a:srgbClr val="000000"/>
                </a:solidFill>
                <a:latin typeface="Arial"/>
              </a:rPr>
              <a:t> and </a:t>
            </a:r>
            <a:r>
              <a:rPr lang="en-US" sz="2200" dirty="0" err="1">
                <a:solidFill>
                  <a:srgbClr val="000000"/>
                </a:solidFill>
                <a:latin typeface="Arial"/>
              </a:rPr>
              <a:t>ProjectName</a:t>
            </a:r>
            <a:r>
              <a:rPr lang="en-US" sz="2200" dirty="0">
                <a:solidFill>
                  <a:srgbClr val="000000"/>
                </a:solidFill>
                <a:latin typeface="Arial"/>
              </a:rPr>
              <a:t> should be functionally dependent on part of a candidate key, to be Partial Dependent.</a:t>
            </a:r>
          </a:p>
          <a:p>
            <a:r>
              <a:rPr lang="en-US" sz="2200" dirty="0">
                <a:solidFill>
                  <a:srgbClr val="000000"/>
                </a:solidFill>
                <a:latin typeface="Arial"/>
              </a:rPr>
              <a:t>The </a:t>
            </a:r>
            <a:r>
              <a:rPr lang="en-US" sz="2200" dirty="0" err="1">
                <a:solidFill>
                  <a:srgbClr val="000000"/>
                </a:solidFill>
                <a:latin typeface="Arial"/>
              </a:rPr>
              <a:t>StudentName</a:t>
            </a:r>
            <a:r>
              <a:rPr lang="en-US" sz="2200" dirty="0">
                <a:solidFill>
                  <a:srgbClr val="000000"/>
                </a:solidFill>
                <a:latin typeface="Arial"/>
              </a:rPr>
              <a:t> can be determined by </a:t>
            </a:r>
            <a:r>
              <a:rPr lang="en-US" sz="2200" dirty="0" err="1">
                <a:solidFill>
                  <a:srgbClr val="000000"/>
                </a:solidFill>
                <a:latin typeface="Arial"/>
              </a:rPr>
              <a:t>StudentID</a:t>
            </a:r>
            <a:r>
              <a:rPr lang="en-US" sz="2200" dirty="0">
                <a:solidFill>
                  <a:srgbClr val="000000"/>
                </a:solidFill>
                <a:latin typeface="Arial"/>
              </a:rPr>
              <a:t>, which makes the relation Partial Dependent.</a:t>
            </a:r>
          </a:p>
          <a:p>
            <a:r>
              <a:rPr lang="en-US" sz="2200" dirty="0">
                <a:solidFill>
                  <a:srgbClr val="000000"/>
                </a:solidFill>
                <a:latin typeface="Arial"/>
              </a:rPr>
              <a:t>The </a:t>
            </a:r>
            <a:r>
              <a:rPr lang="en-US" sz="2200" dirty="0" err="1">
                <a:solidFill>
                  <a:srgbClr val="000000"/>
                </a:solidFill>
                <a:latin typeface="Arial"/>
              </a:rPr>
              <a:t>ProjectName</a:t>
            </a:r>
            <a:r>
              <a:rPr lang="en-US" sz="2200" dirty="0">
                <a:solidFill>
                  <a:srgbClr val="000000"/>
                </a:solidFill>
                <a:latin typeface="Arial"/>
              </a:rPr>
              <a:t> can be determined by </a:t>
            </a:r>
            <a:r>
              <a:rPr lang="en-US" sz="2200" dirty="0" err="1">
                <a:solidFill>
                  <a:srgbClr val="000000"/>
                </a:solidFill>
                <a:latin typeface="Arial"/>
              </a:rPr>
              <a:t>ProjectID</a:t>
            </a:r>
            <a:r>
              <a:rPr lang="en-US" sz="2200" dirty="0">
                <a:solidFill>
                  <a:srgbClr val="000000"/>
                </a:solidFill>
                <a:latin typeface="Arial"/>
              </a:rPr>
              <a:t>, which makes the relation Partial Dependent.</a:t>
            </a:r>
          </a:p>
          <a:p>
            <a:r>
              <a:rPr lang="en-US" sz="2200" dirty="0">
                <a:solidFill>
                  <a:srgbClr val="000000"/>
                </a:solidFill>
                <a:latin typeface="Arial"/>
              </a:rPr>
              <a:t>Therefore, the &lt;</a:t>
            </a:r>
            <a:r>
              <a:rPr lang="en-US" sz="2200" dirty="0" err="1">
                <a:solidFill>
                  <a:srgbClr val="000000"/>
                </a:solidFill>
                <a:latin typeface="Arial"/>
              </a:rPr>
              <a:t>StudentProject</a:t>
            </a:r>
            <a:r>
              <a:rPr lang="en-US" sz="2200" dirty="0">
                <a:solidFill>
                  <a:srgbClr val="000000"/>
                </a:solidFill>
                <a:latin typeface="Arial"/>
              </a:rPr>
              <a:t>&gt; relation violates the 2NF in Normalization and is considered a bad database design.</a:t>
            </a:r>
          </a:p>
          <a:p>
            <a:endParaRPr lang="en-US" dirty="0"/>
          </a:p>
        </p:txBody>
      </p:sp>
    </p:spTree>
    <p:extLst>
      <p:ext uri="{BB962C8B-B14F-4D97-AF65-F5344CB8AC3E}">
        <p14:creationId xmlns:p14="http://schemas.microsoft.com/office/powerpoint/2010/main" val="32267334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sz="2400" b="1" dirty="0">
                <a:latin typeface="Arial"/>
              </a:rPr>
              <a:t>Example (Table converted to 2NF)</a:t>
            </a:r>
          </a:p>
          <a:p>
            <a:pPr algn="just"/>
            <a:r>
              <a:rPr lang="en-US" sz="2400" dirty="0">
                <a:solidFill>
                  <a:srgbClr val="000000"/>
                </a:solidFill>
                <a:latin typeface="Arial"/>
              </a:rPr>
              <a:t>To remove Partial Dependency and violation on 2NF, decompose the above tables −</a:t>
            </a:r>
          </a:p>
          <a:p>
            <a:pPr marL="0" indent="0" algn="just">
              <a:buNone/>
            </a:pPr>
            <a:r>
              <a:rPr lang="en-US" sz="2400" b="1" dirty="0">
                <a:solidFill>
                  <a:srgbClr val="000000"/>
                </a:solidFill>
                <a:latin typeface="Arial"/>
              </a:rPr>
              <a:t>&lt;</a:t>
            </a:r>
            <a:r>
              <a:rPr lang="en-US" sz="2400" b="1" dirty="0" err="1">
                <a:solidFill>
                  <a:srgbClr val="000000"/>
                </a:solidFill>
                <a:latin typeface="Arial"/>
              </a:rPr>
              <a:t>StudentInfo</a:t>
            </a:r>
            <a:r>
              <a:rPr lang="en-US" sz="2400" b="1" dirty="0">
                <a:solidFill>
                  <a:srgbClr val="000000"/>
                </a:solidFill>
                <a:latin typeface="Arial"/>
              </a:rPr>
              <a:t>&gt;</a:t>
            </a:r>
            <a:endParaRPr lang="en-US" sz="2400" dirty="0">
              <a:solidFill>
                <a:srgbClr val="000000"/>
              </a:solidFill>
              <a:latin typeface="Arial"/>
            </a:endParaRP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63222702"/>
              </p:ext>
            </p:extLst>
          </p:nvPr>
        </p:nvGraphicFramePr>
        <p:xfrm>
          <a:off x="838200" y="2590800"/>
          <a:ext cx="6400800" cy="3259169"/>
        </p:xfrm>
        <a:graphic>
          <a:graphicData uri="http://schemas.openxmlformats.org/drawingml/2006/table">
            <a:tbl>
              <a:tblPr/>
              <a:tblGrid>
                <a:gridCol w="2133600"/>
                <a:gridCol w="2133600"/>
                <a:gridCol w="2133600"/>
              </a:tblGrid>
              <a:tr h="438698">
                <a:tc>
                  <a:txBody>
                    <a:bodyPr/>
                    <a:lstStyle/>
                    <a:p>
                      <a:r>
                        <a:rPr lang="en-US" b="1" dirty="0" err="1">
                          <a:effectLst/>
                        </a:rPr>
                        <a:t>StudentID</a:t>
                      </a:r>
                      <a:r>
                        <a:rPr lang="en-US" dirty="0">
                          <a:effectLst/>
                        </a:rPr>
                        <a:t/>
                      </a:r>
                      <a:br>
                        <a:rPr lang="en-US" dirty="0">
                          <a:effectLst/>
                        </a:rPr>
                      </a:b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b="1">
                          <a:effectLst/>
                        </a:rPr>
                        <a:t>ProjectID</a:t>
                      </a:r>
                      <a:r>
                        <a:rPr lang="en-US">
                          <a:effectLst/>
                        </a:rPr>
                        <a:t/>
                      </a:r>
                      <a:br>
                        <a:rPr lang="en-US">
                          <a:effectLst/>
                        </a:rPr>
                      </a:br>
                      <a:endParaRPr lang="en-US">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b="1">
                          <a:effectLst/>
                        </a:rPr>
                        <a:t>StudentName</a:t>
                      </a:r>
                      <a:r>
                        <a:rPr lang="en-US">
                          <a:effectLst/>
                        </a:rPr>
                        <a:t/>
                      </a:r>
                      <a:br>
                        <a:rPr lang="en-US">
                          <a:effectLst/>
                        </a:rPr>
                      </a:br>
                      <a:endParaRPr lang="en-US">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r>
              <a:tr h="438698">
                <a:tc>
                  <a:txBody>
                    <a:bodyPr/>
                    <a:lstStyle/>
                    <a:p>
                      <a:r>
                        <a:rPr lang="en-US">
                          <a:effectLst/>
                        </a:rPr>
                        <a:t>S89</a:t>
                      </a:r>
                      <a:br>
                        <a:rPr lang="en-US">
                          <a:effectLst/>
                        </a:rPr>
                      </a:br>
                      <a:endParaRPr lang="en-US">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a:effectLst/>
                        </a:rPr>
                        <a:t>P09</a:t>
                      </a:r>
                      <a:br>
                        <a:rPr lang="en-US">
                          <a:effectLst/>
                        </a:rPr>
                      </a:br>
                      <a:endParaRPr lang="en-US">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dirty="0">
                          <a:effectLst/>
                        </a:rPr>
                        <a:t>Olivia</a:t>
                      </a:r>
                      <a:br>
                        <a:rPr lang="en-US" dirty="0">
                          <a:effectLst/>
                        </a:rPr>
                      </a:b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r>
              <a:tr h="836009">
                <a:tc>
                  <a:txBody>
                    <a:bodyPr/>
                    <a:lstStyle/>
                    <a:p>
                      <a:r>
                        <a:rPr lang="en-US" dirty="0" smtClean="0">
                          <a:effectLst/>
                        </a:rPr>
                        <a:t>S76</a:t>
                      </a: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dirty="0">
                          <a:effectLst/>
                        </a:rPr>
                        <a:t>P07</a:t>
                      </a:r>
                      <a:br>
                        <a:rPr lang="en-US" dirty="0">
                          <a:effectLst/>
                        </a:rPr>
                      </a:b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Olivia</a:t>
                      </a:r>
                      <a:br>
                        <a:rPr lang="en-US" dirty="0" smtClean="0">
                          <a:effectLst/>
                        </a:rPr>
                      </a:br>
                      <a:endParaRPr lang="en-US" dirty="0" smtClean="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r>
              <a:tr h="438698">
                <a:tc>
                  <a:txBody>
                    <a:bodyPr/>
                    <a:lstStyle/>
                    <a:p>
                      <a:r>
                        <a:rPr lang="en-US">
                          <a:effectLst/>
                        </a:rPr>
                        <a:t>S56</a:t>
                      </a:r>
                      <a:br>
                        <a:rPr lang="en-US">
                          <a:effectLst/>
                        </a:rPr>
                      </a:br>
                      <a:endParaRPr lang="en-US">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a:effectLst/>
                        </a:rPr>
                        <a:t>P03</a:t>
                      </a:r>
                      <a:br>
                        <a:rPr lang="en-US">
                          <a:effectLst/>
                        </a:rPr>
                      </a:br>
                      <a:endParaRPr lang="en-US">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a:effectLst/>
                        </a:rPr>
                        <a:t>Ava</a:t>
                      </a:r>
                      <a:br>
                        <a:rPr lang="en-US">
                          <a:effectLst/>
                        </a:rPr>
                      </a:br>
                      <a:endParaRPr lang="en-US">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r>
              <a:tr h="438698">
                <a:tc>
                  <a:txBody>
                    <a:bodyPr/>
                    <a:lstStyle/>
                    <a:p>
                      <a:r>
                        <a:rPr lang="en-US">
                          <a:effectLst/>
                        </a:rPr>
                        <a:t>S92</a:t>
                      </a:r>
                      <a:br>
                        <a:rPr lang="en-US">
                          <a:effectLst/>
                        </a:rPr>
                      </a:br>
                      <a:endParaRPr lang="en-US">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a:effectLst/>
                        </a:rPr>
                        <a:t>P05</a:t>
                      </a:r>
                      <a:br>
                        <a:rPr lang="en-US">
                          <a:effectLst/>
                        </a:rPr>
                      </a:br>
                      <a:endParaRPr lang="en-US">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dirty="0">
                          <a:effectLst/>
                        </a:rPr>
                        <a:t>Alexandra</a:t>
                      </a: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824308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30364105"/>
              </p:ext>
            </p:extLst>
          </p:nvPr>
        </p:nvGraphicFramePr>
        <p:xfrm>
          <a:off x="623455" y="1600200"/>
          <a:ext cx="6310017" cy="3028950"/>
        </p:xfrm>
        <a:graphic>
          <a:graphicData uri="http://schemas.openxmlformats.org/drawingml/2006/table">
            <a:tbl>
              <a:tblPr/>
              <a:tblGrid>
                <a:gridCol w="2539716"/>
                <a:gridCol w="3770301"/>
              </a:tblGrid>
              <a:tr h="0">
                <a:tc>
                  <a:txBody>
                    <a:bodyPr/>
                    <a:lstStyle/>
                    <a:p>
                      <a:r>
                        <a:rPr lang="en-US" b="1" dirty="0" err="1">
                          <a:effectLst/>
                        </a:rPr>
                        <a:t>ProjectID</a:t>
                      </a:r>
                      <a:r>
                        <a:rPr lang="en-US" b="1" dirty="0">
                          <a:effectLst/>
                        </a:rPr>
                        <a:t/>
                      </a:r>
                      <a:br>
                        <a:rPr lang="en-US" b="1" dirty="0">
                          <a:effectLst/>
                        </a:rPr>
                      </a:b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b="1">
                          <a:effectLst/>
                        </a:rPr>
                        <a:t>ProjectName</a:t>
                      </a:r>
                      <a:br>
                        <a:rPr lang="en-US" b="1">
                          <a:effectLst/>
                        </a:rPr>
                      </a:br>
                      <a:endParaRPr lang="en-US">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r>
              <a:tr h="0">
                <a:tc>
                  <a:txBody>
                    <a:bodyPr/>
                    <a:lstStyle/>
                    <a:p>
                      <a:r>
                        <a:rPr lang="en-US" dirty="0">
                          <a:effectLst/>
                        </a:rPr>
                        <a:t>P09</a:t>
                      </a:r>
                      <a:br>
                        <a:rPr lang="en-US" dirty="0">
                          <a:effectLst/>
                        </a:rPr>
                      </a:b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dirty="0">
                          <a:effectLst/>
                        </a:rPr>
                        <a:t>Geo Location</a:t>
                      </a:r>
                      <a:br>
                        <a:rPr lang="en-US" dirty="0">
                          <a:effectLst/>
                        </a:rPr>
                      </a:b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r>
              <a:tr h="0">
                <a:tc>
                  <a:txBody>
                    <a:bodyPr/>
                    <a:lstStyle/>
                    <a:p>
                      <a:r>
                        <a:rPr lang="en-US">
                          <a:effectLst/>
                        </a:rPr>
                        <a:t>P07</a:t>
                      </a:r>
                      <a:br>
                        <a:rPr lang="en-US">
                          <a:effectLst/>
                        </a:rPr>
                      </a:br>
                      <a:endParaRPr lang="en-US">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Geo Location</a:t>
                      </a:r>
                      <a:br>
                        <a:rPr lang="en-US" dirty="0" smtClean="0">
                          <a:effectLst/>
                        </a:rPr>
                      </a:br>
                      <a:endParaRPr lang="en-US" dirty="0" smtClean="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r>
              <a:tr h="0">
                <a:tc>
                  <a:txBody>
                    <a:bodyPr/>
                    <a:lstStyle/>
                    <a:p>
                      <a:r>
                        <a:rPr lang="en-US">
                          <a:effectLst/>
                        </a:rPr>
                        <a:t>P03</a:t>
                      </a:r>
                      <a:br>
                        <a:rPr lang="en-US">
                          <a:effectLst/>
                        </a:rPr>
                      </a:br>
                      <a:endParaRPr lang="en-US">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a:effectLst/>
                        </a:rPr>
                        <a:t>IoT Devices</a:t>
                      </a:r>
                      <a:br>
                        <a:rPr lang="en-US">
                          <a:effectLst/>
                        </a:rPr>
                      </a:br>
                      <a:endParaRPr lang="en-US">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r>
              <a:tr h="0">
                <a:tc>
                  <a:txBody>
                    <a:bodyPr/>
                    <a:lstStyle/>
                    <a:p>
                      <a:r>
                        <a:rPr lang="en-US">
                          <a:effectLst/>
                        </a:rPr>
                        <a:t>P05</a:t>
                      </a:r>
                      <a:br>
                        <a:rPr lang="en-US">
                          <a:effectLst/>
                        </a:rPr>
                      </a:br>
                      <a:endParaRPr lang="en-US">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dirty="0">
                          <a:effectLst/>
                        </a:rPr>
                        <a:t>Cloud Deployment</a:t>
                      </a: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609600" y="457200"/>
            <a:ext cx="18213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latin typeface="Arial" pitchFamily="34" charset="0"/>
                <a:cs typeface="Arial" pitchFamily="34" charset="0"/>
              </a:rPr>
              <a:t>&lt;</a:t>
            </a:r>
            <a:r>
              <a:rPr kumimoji="0" lang="en-US" altLang="en-US" sz="2000" b="1" i="0" u="none" strike="noStrike" cap="none" normalizeH="0" baseline="0" dirty="0" err="1" smtClean="0">
                <a:ln>
                  <a:noFill/>
                </a:ln>
                <a:solidFill>
                  <a:srgbClr val="000000"/>
                </a:solidFill>
                <a:effectLst/>
                <a:latin typeface="Arial" pitchFamily="34" charset="0"/>
                <a:cs typeface="Arial" pitchFamily="34" charset="0"/>
              </a:rPr>
              <a:t>ProjectInfo</a:t>
            </a:r>
            <a:r>
              <a:rPr kumimoji="0" lang="en-US" altLang="en-US" sz="2000" b="1" i="0" u="none" strike="noStrike" cap="none" normalizeH="0" baseline="0" dirty="0" smtClean="0">
                <a:ln>
                  <a:noFill/>
                </a:ln>
                <a:solidFill>
                  <a:srgbClr val="000000"/>
                </a:solidFill>
                <a:effectLst/>
                <a:latin typeface="Arial" pitchFamily="34" charset="0"/>
                <a:cs typeface="Arial" pitchFamily="34" charset="0"/>
              </a:rPr>
              <a:t>&gt;</a:t>
            </a:r>
            <a:endParaRPr kumimoji="0" lang="en-US" altLang="en-US"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11009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a:t>Example</a:t>
            </a:r>
          </a:p>
          <a:p>
            <a:r>
              <a:rPr lang="en-US" dirty="0" smtClean="0"/>
              <a:t> </a:t>
            </a:r>
            <a:r>
              <a:rPr lang="en-US" dirty="0"/>
              <a:t>Consider the relation schema:</a:t>
            </a:r>
          </a:p>
          <a:p>
            <a:pPr marL="0" indent="0">
              <a:buNone/>
            </a:pPr>
            <a:r>
              <a:rPr lang="en-US" dirty="0"/>
              <a:t>Lending-schema = (branch-name, branch-city, assets, </a:t>
            </a:r>
            <a:r>
              <a:rPr lang="en-US" dirty="0" smtClean="0"/>
              <a:t>customer-</a:t>
            </a:r>
            <a:r>
              <a:rPr lang="en-US" dirty="0" err="1" smtClean="0"/>
              <a:t>name,loan</a:t>
            </a:r>
            <a:r>
              <a:rPr lang="en-US" dirty="0" smtClean="0"/>
              <a:t>-number</a:t>
            </a:r>
            <a:r>
              <a:rPr lang="en-US" dirty="0"/>
              <a:t>, amount</a:t>
            </a:r>
            <a:r>
              <a:rPr lang="en-US" dirty="0" smtClean="0"/>
              <a:t>)</a:t>
            </a:r>
          </a:p>
          <a:p>
            <a:pPr marL="0" indent="0">
              <a:buNone/>
            </a:pPr>
            <a:endParaRPr lang="en-US" dirty="0"/>
          </a:p>
          <a:p>
            <a:pPr marL="0" indent="0">
              <a:buNone/>
            </a:pPr>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8216" t="55979" r="17661" b="26327"/>
          <a:stretch/>
        </p:blipFill>
        <p:spPr bwMode="auto">
          <a:xfrm>
            <a:off x="533400" y="2819400"/>
            <a:ext cx="777240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77698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b="1" dirty="0" smtClean="0">
                <a:solidFill>
                  <a:srgbClr val="333333"/>
                </a:solidFill>
                <a:latin typeface="inter-bold"/>
              </a:rPr>
              <a:t>Example 2:</a:t>
            </a:r>
            <a:r>
              <a:rPr lang="en-US" dirty="0">
                <a:solidFill>
                  <a:srgbClr val="333333"/>
                </a:solidFill>
                <a:latin typeface="inter-regular"/>
              </a:rPr>
              <a:t> Let's assume, a school can store the data of teachers and the subjects they teach. In a school, a teacher can teach more than one subject.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3612582"/>
              </p:ext>
            </p:extLst>
          </p:nvPr>
        </p:nvGraphicFramePr>
        <p:xfrm>
          <a:off x="914400" y="3733800"/>
          <a:ext cx="7047909" cy="2636520"/>
        </p:xfrm>
        <a:graphic>
          <a:graphicData uri="http://schemas.openxmlformats.org/drawingml/2006/table">
            <a:tbl>
              <a:tblPr/>
              <a:tblGrid>
                <a:gridCol w="2349303"/>
                <a:gridCol w="2349303"/>
                <a:gridCol w="2349303"/>
              </a:tblGrid>
              <a:tr h="0">
                <a:tc>
                  <a:txBody>
                    <a:bodyPr/>
                    <a:lstStyle/>
                    <a:p>
                      <a:pPr algn="l" fontAlgn="t"/>
                      <a:r>
                        <a:rPr lang="en-US" dirty="0">
                          <a:solidFill>
                            <a:srgbClr val="000000"/>
                          </a:solidFill>
                          <a:effectLst/>
                          <a:latin typeface="times new roman"/>
                        </a:rPr>
                        <a:t>TEACHER_ID</a:t>
                      </a:r>
                    </a:p>
                  </a:txBody>
                  <a:tcPr marL="114300" marR="114300" marT="114300" marB="114300">
                    <a:lnL w="9525" cap="flat" cmpd="sng" algn="ctr">
                      <a:solidFill>
                        <a:srgbClr val="90E1D3"/>
                      </a:solidFill>
                      <a:prstDash val="solid"/>
                      <a:round/>
                      <a:headEnd type="none" w="med" len="med"/>
                      <a:tailEnd type="none" w="med" len="med"/>
                    </a:lnL>
                    <a:lnR w="9525" cap="flat" cmpd="sng" algn="ctr">
                      <a:solidFill>
                        <a:srgbClr val="90E1D3"/>
                      </a:solidFill>
                      <a:prstDash val="solid"/>
                      <a:round/>
                      <a:headEnd type="none" w="med" len="med"/>
                      <a:tailEnd type="none" w="med" len="med"/>
                    </a:lnR>
                    <a:lnT w="9525" cap="flat" cmpd="sng" algn="ctr">
                      <a:solidFill>
                        <a:srgbClr val="90E1D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a:rPr>
                        <a:t>SUBJECT</a:t>
                      </a:r>
                    </a:p>
                  </a:txBody>
                  <a:tcPr marL="114300" marR="114300" marT="114300" marB="114300">
                    <a:lnL w="9525" cap="flat" cmpd="sng" algn="ctr">
                      <a:solidFill>
                        <a:srgbClr val="90E1D3"/>
                      </a:solidFill>
                      <a:prstDash val="solid"/>
                      <a:round/>
                      <a:headEnd type="none" w="med" len="med"/>
                      <a:tailEnd type="none" w="med" len="med"/>
                    </a:lnL>
                    <a:lnR w="9525" cap="flat" cmpd="sng" algn="ctr">
                      <a:solidFill>
                        <a:srgbClr val="90E1D3"/>
                      </a:solidFill>
                      <a:prstDash val="solid"/>
                      <a:round/>
                      <a:headEnd type="none" w="med" len="med"/>
                      <a:tailEnd type="none" w="med" len="med"/>
                    </a:lnR>
                    <a:lnT w="9525" cap="flat" cmpd="sng" algn="ctr">
                      <a:solidFill>
                        <a:srgbClr val="90E1D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a:rPr>
                        <a:t>TEACHER_AGE</a:t>
                      </a:r>
                    </a:p>
                  </a:txBody>
                  <a:tcPr marL="114300" marR="114300" marT="114300" marB="114300">
                    <a:lnL w="9525" cap="flat" cmpd="sng" algn="ctr">
                      <a:solidFill>
                        <a:srgbClr val="90E1D3"/>
                      </a:solidFill>
                      <a:prstDash val="solid"/>
                      <a:round/>
                      <a:headEnd type="none" w="med" len="med"/>
                      <a:tailEnd type="none" w="med" len="med"/>
                    </a:lnL>
                    <a:lnR w="9525" cap="flat" cmpd="sng" algn="ctr">
                      <a:solidFill>
                        <a:srgbClr val="90E1D3"/>
                      </a:solidFill>
                      <a:prstDash val="solid"/>
                      <a:round/>
                      <a:headEnd type="none" w="med" len="med"/>
                      <a:tailEnd type="none" w="med" len="med"/>
                    </a:lnR>
                    <a:lnT w="9525" cap="flat" cmpd="sng" algn="ctr">
                      <a:solidFill>
                        <a:srgbClr val="90E1D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US">
                          <a:solidFill>
                            <a:srgbClr val="333333"/>
                          </a:solidFill>
                          <a:effectLst/>
                          <a:latin typeface="inter-regular"/>
                        </a:rPr>
                        <a:t>25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Chemistry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30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25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Biology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30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47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English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35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Math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38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Computer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38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1143000" y="3062557"/>
            <a:ext cx="1903085"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333333"/>
                </a:solidFill>
                <a:effectLst/>
                <a:latin typeface="inter-bold"/>
                <a:cs typeface="Arial" pitchFamily="34" charset="0"/>
              </a:rPr>
              <a:t>TEACHER table</a:t>
            </a:r>
            <a:endParaRPr kumimoji="0" lang="en-US" altLang="en-US"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val="37953447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lstStyle/>
          <a:p>
            <a:r>
              <a:rPr lang="en-US" dirty="0"/>
              <a:t>In the given table, non-prime attribute TEACHER_AGE is dependent on TEACHER_ID which is a proper subset of a candidate key. That's why it violates the rule for 2NF</a:t>
            </a:r>
            <a:r>
              <a:rPr lang="en-US" dirty="0" smtClean="0"/>
              <a:t>.</a:t>
            </a:r>
          </a:p>
          <a:p>
            <a:r>
              <a:rPr lang="en-US" dirty="0"/>
              <a:t>To convert the given table into 2NF, we decompose it into two tables:</a:t>
            </a:r>
          </a:p>
        </p:txBody>
      </p:sp>
    </p:spTree>
    <p:extLst>
      <p:ext uri="{BB962C8B-B14F-4D97-AF65-F5344CB8AC3E}">
        <p14:creationId xmlns:p14="http://schemas.microsoft.com/office/powerpoint/2010/main" val="13978510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73603079"/>
              </p:ext>
            </p:extLst>
          </p:nvPr>
        </p:nvGraphicFramePr>
        <p:xfrm>
          <a:off x="914400" y="762000"/>
          <a:ext cx="7047910" cy="2926081"/>
        </p:xfrm>
        <a:graphic>
          <a:graphicData uri="http://schemas.openxmlformats.org/drawingml/2006/table">
            <a:tbl>
              <a:tblPr/>
              <a:tblGrid>
                <a:gridCol w="3523955"/>
                <a:gridCol w="3523955"/>
              </a:tblGrid>
              <a:tr h="1645921">
                <a:tc>
                  <a:txBody>
                    <a:bodyPr/>
                    <a:lstStyle/>
                    <a:p>
                      <a:pPr algn="l" fontAlgn="t"/>
                      <a:r>
                        <a:rPr lang="en-US" dirty="0">
                          <a:solidFill>
                            <a:srgbClr val="000000"/>
                          </a:solidFill>
                          <a:effectLst/>
                          <a:latin typeface="times new roman"/>
                        </a:rPr>
                        <a:t>TEACHER_ID</a:t>
                      </a:r>
                    </a:p>
                  </a:txBody>
                  <a:tcPr marL="114300" marR="114300" marT="114300" marB="114300">
                    <a:lnL w="9525" cap="flat" cmpd="sng" algn="ctr">
                      <a:solidFill>
                        <a:srgbClr val="108A52"/>
                      </a:solidFill>
                      <a:prstDash val="solid"/>
                      <a:round/>
                      <a:headEnd type="none" w="med" len="med"/>
                      <a:tailEnd type="none" w="med" len="med"/>
                    </a:lnL>
                    <a:lnR w="9525" cap="flat" cmpd="sng" algn="ctr">
                      <a:solidFill>
                        <a:srgbClr val="108A52"/>
                      </a:solidFill>
                      <a:prstDash val="solid"/>
                      <a:round/>
                      <a:headEnd type="none" w="med" len="med"/>
                      <a:tailEnd type="none" w="med" len="med"/>
                    </a:lnR>
                    <a:lnT w="9525" cap="flat" cmpd="sng" algn="ctr">
                      <a:solidFill>
                        <a:srgbClr val="108A5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a:rPr>
                        <a:t>TEACHER_AGE</a:t>
                      </a:r>
                    </a:p>
                  </a:txBody>
                  <a:tcPr marL="114300" marR="114300" marT="114300" marB="114300">
                    <a:lnL w="9525" cap="flat" cmpd="sng" algn="ctr">
                      <a:solidFill>
                        <a:srgbClr val="108A52"/>
                      </a:solidFill>
                      <a:prstDash val="solid"/>
                      <a:round/>
                      <a:headEnd type="none" w="med" len="med"/>
                      <a:tailEnd type="none" w="med" len="med"/>
                    </a:lnL>
                    <a:lnR w="9525" cap="flat" cmpd="sng" algn="ctr">
                      <a:solidFill>
                        <a:srgbClr val="108A52"/>
                      </a:solidFill>
                      <a:prstDash val="solid"/>
                      <a:round/>
                      <a:headEnd type="none" w="med" len="med"/>
                      <a:tailEnd type="none" w="med" len="med"/>
                    </a:lnR>
                    <a:lnT w="9525" cap="flat" cmpd="sng" algn="ctr">
                      <a:solidFill>
                        <a:srgbClr val="108A5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US">
                          <a:solidFill>
                            <a:srgbClr val="333333"/>
                          </a:solidFill>
                          <a:effectLst/>
                          <a:latin typeface="inter-regular"/>
                        </a:rPr>
                        <a:t>25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30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47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35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dirty="0">
                          <a:solidFill>
                            <a:srgbClr val="333333"/>
                          </a:solidFill>
                          <a:effectLst/>
                          <a:latin typeface="inter-regular"/>
                        </a:rPr>
                        <a:t>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38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533400" y="304800"/>
            <a:ext cx="2611869"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333333"/>
                </a:solidFill>
                <a:effectLst/>
                <a:latin typeface="inter-bold"/>
                <a:cs typeface="Arial" pitchFamily="34" charset="0"/>
              </a:rPr>
              <a:t>TEACHER_DETAIL table:</a:t>
            </a:r>
            <a:endParaRPr kumimoji="0" lang="en-US" altLang="en-US" sz="1600" b="0" i="0" u="none" strike="noStrike" cap="none" normalizeH="0" baseline="0" dirty="0" smtClean="0">
              <a:ln>
                <a:noFill/>
              </a:ln>
              <a:solidFill>
                <a:schemeClr val="tx1"/>
              </a:solidFill>
              <a:effectLst/>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801790095"/>
              </p:ext>
            </p:extLst>
          </p:nvPr>
        </p:nvGraphicFramePr>
        <p:xfrm>
          <a:off x="1524000" y="4073236"/>
          <a:ext cx="6934202" cy="2636520"/>
        </p:xfrm>
        <a:graphic>
          <a:graphicData uri="http://schemas.openxmlformats.org/drawingml/2006/table">
            <a:tbl>
              <a:tblPr/>
              <a:tblGrid>
                <a:gridCol w="3467101"/>
                <a:gridCol w="3467101"/>
              </a:tblGrid>
              <a:tr h="430244">
                <a:tc>
                  <a:txBody>
                    <a:bodyPr/>
                    <a:lstStyle/>
                    <a:p>
                      <a:pPr algn="l" fontAlgn="t"/>
                      <a:r>
                        <a:rPr lang="en-US" dirty="0">
                          <a:solidFill>
                            <a:srgbClr val="000000"/>
                          </a:solidFill>
                          <a:effectLst/>
                          <a:latin typeface="times new roman"/>
                        </a:rPr>
                        <a:t>TEACHER_ID</a:t>
                      </a:r>
                    </a:p>
                  </a:txBody>
                  <a:tcPr marL="114300" marR="114300" marT="114300" marB="114300">
                    <a:lnL w="9525" cap="flat" cmpd="sng" algn="ctr">
                      <a:solidFill>
                        <a:srgbClr val="401E52"/>
                      </a:solidFill>
                      <a:prstDash val="solid"/>
                      <a:round/>
                      <a:headEnd type="none" w="med" len="med"/>
                      <a:tailEnd type="none" w="med" len="med"/>
                    </a:lnL>
                    <a:lnR w="9525" cap="flat" cmpd="sng" algn="ctr">
                      <a:solidFill>
                        <a:srgbClr val="401E52"/>
                      </a:solidFill>
                      <a:prstDash val="solid"/>
                      <a:round/>
                      <a:headEnd type="none" w="med" len="med"/>
                      <a:tailEnd type="none" w="med" len="med"/>
                    </a:lnR>
                    <a:lnT w="9525" cap="flat" cmpd="sng" algn="ctr">
                      <a:solidFill>
                        <a:srgbClr val="401E5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a:rPr>
                        <a:t>SUBJECT</a:t>
                      </a:r>
                    </a:p>
                  </a:txBody>
                  <a:tcPr marL="114300" marR="114300" marT="114300" marB="114300">
                    <a:lnL w="9525" cap="flat" cmpd="sng" algn="ctr">
                      <a:solidFill>
                        <a:srgbClr val="401E52"/>
                      </a:solidFill>
                      <a:prstDash val="solid"/>
                      <a:round/>
                      <a:headEnd type="none" w="med" len="med"/>
                      <a:tailEnd type="none" w="med" len="med"/>
                    </a:lnL>
                    <a:lnR w="9525" cap="flat" cmpd="sng" algn="ctr">
                      <a:solidFill>
                        <a:srgbClr val="401E52"/>
                      </a:solidFill>
                      <a:prstDash val="solid"/>
                      <a:round/>
                      <a:headEnd type="none" w="med" len="med"/>
                      <a:tailEnd type="none" w="med" len="med"/>
                    </a:lnR>
                    <a:lnT w="9525" cap="flat" cmpd="sng" algn="ctr">
                      <a:solidFill>
                        <a:srgbClr val="401E5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365055">
                <a:tc>
                  <a:txBody>
                    <a:bodyPr/>
                    <a:lstStyle/>
                    <a:p>
                      <a:pPr algn="just" fontAlgn="t"/>
                      <a:r>
                        <a:rPr lang="en-US">
                          <a:solidFill>
                            <a:srgbClr val="333333"/>
                          </a:solidFill>
                          <a:effectLst/>
                          <a:latin typeface="inter-regular"/>
                        </a:rPr>
                        <a:t>25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Chemistry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65055">
                <a:tc>
                  <a:txBody>
                    <a:bodyPr/>
                    <a:lstStyle/>
                    <a:p>
                      <a:pPr algn="just" fontAlgn="t"/>
                      <a:r>
                        <a:rPr lang="en-US">
                          <a:solidFill>
                            <a:srgbClr val="333333"/>
                          </a:solidFill>
                          <a:effectLst/>
                          <a:latin typeface="inter-regular"/>
                        </a:rPr>
                        <a:t>25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Biology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65055">
                <a:tc>
                  <a:txBody>
                    <a:bodyPr/>
                    <a:lstStyle/>
                    <a:p>
                      <a:pPr algn="just" fontAlgn="t"/>
                      <a:r>
                        <a:rPr lang="en-US">
                          <a:solidFill>
                            <a:srgbClr val="333333"/>
                          </a:solidFill>
                          <a:effectLst/>
                          <a:latin typeface="inter-regular"/>
                        </a:rPr>
                        <a:t>47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English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65055">
                <a:tc>
                  <a:txBody>
                    <a:bodyPr/>
                    <a:lstStyle/>
                    <a:p>
                      <a:pPr algn="just" fontAlgn="t"/>
                      <a:r>
                        <a:rPr lang="en-US">
                          <a:solidFill>
                            <a:srgbClr val="333333"/>
                          </a:solidFill>
                          <a:effectLst/>
                          <a:latin typeface="inter-regular"/>
                        </a:rPr>
                        <a:t>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Math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65055">
                <a:tc>
                  <a:txBody>
                    <a:bodyPr/>
                    <a:lstStyle/>
                    <a:p>
                      <a:pPr algn="just" fontAlgn="t"/>
                      <a:r>
                        <a:rPr lang="en-US" dirty="0">
                          <a:solidFill>
                            <a:srgbClr val="333333"/>
                          </a:solidFill>
                          <a:effectLst/>
                          <a:latin typeface="inter-regular"/>
                        </a:rPr>
                        <a:t>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Computer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7" name="Rectangle 2"/>
          <p:cNvSpPr>
            <a:spLocks noChangeArrowheads="1"/>
          </p:cNvSpPr>
          <p:nvPr/>
        </p:nvSpPr>
        <p:spPr bwMode="auto">
          <a:xfrm>
            <a:off x="27709" y="3732310"/>
            <a:ext cx="2517036"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333333"/>
                </a:solidFill>
                <a:effectLst/>
                <a:latin typeface="inter-bold"/>
                <a:cs typeface="Arial" pitchFamily="34" charset="0"/>
              </a:rPr>
              <a:t>TEACHER_SUBJECT table:</a:t>
            </a:r>
            <a:endParaRPr kumimoji="0" lang="en-US" altLang="en-US" sz="1400"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val="14481628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Third Normal Form (3NF)</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A relation will be in 3NF if it is in 2NF and not contain any transitive partial dependency.</a:t>
            </a:r>
          </a:p>
          <a:p>
            <a:r>
              <a:rPr lang="en-US" dirty="0"/>
              <a:t>3NF is used to reduce the data duplication. It is also used to achieve the data integrity.</a:t>
            </a:r>
          </a:p>
          <a:p>
            <a:r>
              <a:rPr lang="en-US" dirty="0"/>
              <a:t>If there is no transitive dependency for non-prime attributes, then the relation must be in third normal form.</a:t>
            </a:r>
          </a:p>
          <a:p>
            <a:r>
              <a:rPr lang="en-US" dirty="0"/>
              <a:t>A relation is in third normal form if it holds </a:t>
            </a:r>
            <a:r>
              <a:rPr lang="en-US" dirty="0" err="1"/>
              <a:t>atleast</a:t>
            </a:r>
            <a:r>
              <a:rPr lang="en-US" dirty="0"/>
              <a:t> one of the following conditions for every non-trivial function dependency X → Y.</a:t>
            </a:r>
          </a:p>
          <a:p>
            <a:r>
              <a:rPr lang="en-US" dirty="0">
                <a:solidFill>
                  <a:srgbClr val="7030A0"/>
                </a:solidFill>
              </a:rPr>
              <a:t>X is a super key.</a:t>
            </a:r>
          </a:p>
          <a:p>
            <a:r>
              <a:rPr lang="en-US" dirty="0">
                <a:solidFill>
                  <a:srgbClr val="7030A0"/>
                </a:solidFill>
              </a:rPr>
              <a:t>Y is a prime attribute, i.e., each element of Y is part of some candidate key.</a:t>
            </a:r>
          </a:p>
          <a:p>
            <a:endParaRPr lang="en-US" dirty="0"/>
          </a:p>
        </p:txBody>
      </p:sp>
    </p:spTree>
    <p:extLst>
      <p:ext uri="{BB962C8B-B14F-4D97-AF65-F5344CB8AC3E}">
        <p14:creationId xmlns:p14="http://schemas.microsoft.com/office/powerpoint/2010/main" val="42657437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b="1" dirty="0"/>
              <a:t>Example:</a:t>
            </a:r>
            <a:endParaRPr lang="en-US" dirty="0"/>
          </a:p>
          <a:p>
            <a:r>
              <a:rPr lang="en-US" b="1" dirty="0"/>
              <a:t>EMPLOYEE_DETAIL table:</a:t>
            </a:r>
            <a:endParaRPr lang="en-US" dirty="0"/>
          </a:p>
          <a:p>
            <a:pPr marL="0" indent="0">
              <a:buNone/>
            </a:pPr>
            <a:r>
              <a:rPr lang="en-US" dirty="0"/>
              <a:t/>
            </a:r>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27111453"/>
              </p:ext>
            </p:extLst>
          </p:nvPr>
        </p:nvGraphicFramePr>
        <p:xfrm>
          <a:off x="609600" y="2057400"/>
          <a:ext cx="7600950" cy="4038600"/>
        </p:xfrm>
        <a:graphic>
          <a:graphicData uri="http://schemas.openxmlformats.org/drawingml/2006/table">
            <a:tbl>
              <a:tblPr/>
              <a:tblGrid>
                <a:gridCol w="1520190"/>
                <a:gridCol w="1520190"/>
                <a:gridCol w="1520190"/>
                <a:gridCol w="1520190"/>
                <a:gridCol w="1520190"/>
              </a:tblGrid>
              <a:tr h="1078370">
                <a:tc>
                  <a:txBody>
                    <a:bodyPr/>
                    <a:lstStyle/>
                    <a:p>
                      <a:pPr algn="l" fontAlgn="t"/>
                      <a:r>
                        <a:rPr lang="en-US">
                          <a:solidFill>
                            <a:srgbClr val="000000"/>
                          </a:solidFill>
                          <a:effectLst/>
                          <a:latin typeface="times new roman"/>
                        </a:rPr>
                        <a:t>EMP_ID</a:t>
                      </a:r>
                    </a:p>
                  </a:txBody>
                  <a:tcPr marL="114300" marR="114300" marT="114300" marB="114300">
                    <a:lnL w="9525" cap="flat" cmpd="sng" algn="ctr">
                      <a:solidFill>
                        <a:srgbClr val="A0080D"/>
                      </a:solidFill>
                      <a:prstDash val="solid"/>
                      <a:round/>
                      <a:headEnd type="none" w="med" len="med"/>
                      <a:tailEnd type="none" w="med" len="med"/>
                    </a:lnL>
                    <a:lnR w="9525" cap="flat" cmpd="sng" algn="ctr">
                      <a:solidFill>
                        <a:srgbClr val="A0080D"/>
                      </a:solidFill>
                      <a:prstDash val="solid"/>
                      <a:round/>
                      <a:headEnd type="none" w="med" len="med"/>
                      <a:tailEnd type="none" w="med" len="med"/>
                    </a:lnR>
                    <a:lnT w="9525" cap="flat" cmpd="sng" algn="ctr">
                      <a:solidFill>
                        <a:srgbClr val="A0080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a:rPr>
                        <a:t>EMP_NAME</a:t>
                      </a:r>
                    </a:p>
                  </a:txBody>
                  <a:tcPr marL="114300" marR="114300" marT="114300" marB="114300">
                    <a:lnL w="9525" cap="flat" cmpd="sng" algn="ctr">
                      <a:solidFill>
                        <a:srgbClr val="A0080D"/>
                      </a:solidFill>
                      <a:prstDash val="solid"/>
                      <a:round/>
                      <a:headEnd type="none" w="med" len="med"/>
                      <a:tailEnd type="none" w="med" len="med"/>
                    </a:lnL>
                    <a:lnR w="9525" cap="flat" cmpd="sng" algn="ctr">
                      <a:solidFill>
                        <a:srgbClr val="A0080D"/>
                      </a:solidFill>
                      <a:prstDash val="solid"/>
                      <a:round/>
                      <a:headEnd type="none" w="med" len="med"/>
                      <a:tailEnd type="none" w="med" len="med"/>
                    </a:lnR>
                    <a:lnT w="9525" cap="flat" cmpd="sng" algn="ctr">
                      <a:solidFill>
                        <a:srgbClr val="A0080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a:rPr>
                        <a:t>EMP_ZIP</a:t>
                      </a:r>
                    </a:p>
                  </a:txBody>
                  <a:tcPr marL="114300" marR="114300" marT="114300" marB="114300">
                    <a:lnL w="9525" cap="flat" cmpd="sng" algn="ctr">
                      <a:solidFill>
                        <a:srgbClr val="A0080D"/>
                      </a:solidFill>
                      <a:prstDash val="solid"/>
                      <a:round/>
                      <a:headEnd type="none" w="med" len="med"/>
                      <a:tailEnd type="none" w="med" len="med"/>
                    </a:lnL>
                    <a:lnR w="9525" cap="flat" cmpd="sng" algn="ctr">
                      <a:solidFill>
                        <a:srgbClr val="A0080D"/>
                      </a:solidFill>
                      <a:prstDash val="solid"/>
                      <a:round/>
                      <a:headEnd type="none" w="med" len="med"/>
                      <a:tailEnd type="none" w="med" len="med"/>
                    </a:lnR>
                    <a:lnT w="9525" cap="flat" cmpd="sng" algn="ctr">
                      <a:solidFill>
                        <a:srgbClr val="A0080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a:rPr>
                        <a:t>EMP_STATE</a:t>
                      </a:r>
                    </a:p>
                  </a:txBody>
                  <a:tcPr marL="114300" marR="114300" marT="114300" marB="114300">
                    <a:lnL w="9525" cap="flat" cmpd="sng" algn="ctr">
                      <a:solidFill>
                        <a:srgbClr val="A0080D"/>
                      </a:solidFill>
                      <a:prstDash val="solid"/>
                      <a:round/>
                      <a:headEnd type="none" w="med" len="med"/>
                      <a:tailEnd type="none" w="med" len="med"/>
                    </a:lnL>
                    <a:lnR w="9525" cap="flat" cmpd="sng" algn="ctr">
                      <a:solidFill>
                        <a:srgbClr val="A0080D"/>
                      </a:solidFill>
                      <a:prstDash val="solid"/>
                      <a:round/>
                      <a:headEnd type="none" w="med" len="med"/>
                      <a:tailEnd type="none" w="med" len="med"/>
                    </a:lnR>
                    <a:lnT w="9525" cap="flat" cmpd="sng" algn="ctr">
                      <a:solidFill>
                        <a:srgbClr val="A0080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a:rPr>
                        <a:t>EMP_CITY</a:t>
                      </a:r>
                    </a:p>
                  </a:txBody>
                  <a:tcPr marL="114300" marR="114300" marT="114300" marB="114300">
                    <a:lnL w="9525" cap="flat" cmpd="sng" algn="ctr">
                      <a:solidFill>
                        <a:srgbClr val="A0080D"/>
                      </a:solidFill>
                      <a:prstDash val="solid"/>
                      <a:round/>
                      <a:headEnd type="none" w="med" len="med"/>
                      <a:tailEnd type="none" w="med" len="med"/>
                    </a:lnL>
                    <a:lnR w="9525" cap="flat" cmpd="sng" algn="ctr">
                      <a:solidFill>
                        <a:srgbClr val="A0080D"/>
                      </a:solidFill>
                      <a:prstDash val="solid"/>
                      <a:round/>
                      <a:headEnd type="none" w="med" len="med"/>
                      <a:tailEnd type="none" w="med" len="med"/>
                    </a:lnR>
                    <a:lnT w="9525" cap="flat" cmpd="sng" algn="ctr">
                      <a:solidFill>
                        <a:srgbClr val="A0080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592046">
                <a:tc>
                  <a:txBody>
                    <a:bodyPr/>
                    <a:lstStyle/>
                    <a:p>
                      <a:pPr algn="just" fontAlgn="t"/>
                      <a:r>
                        <a:rPr lang="en-US">
                          <a:solidFill>
                            <a:srgbClr val="333333"/>
                          </a:solidFill>
                          <a:effectLst/>
                          <a:latin typeface="inter-regular"/>
                        </a:rPr>
                        <a:t>222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Harry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201010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UP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Noida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92046">
                <a:tc>
                  <a:txBody>
                    <a:bodyPr/>
                    <a:lstStyle/>
                    <a:p>
                      <a:pPr algn="just" fontAlgn="t"/>
                      <a:r>
                        <a:rPr lang="en-US">
                          <a:solidFill>
                            <a:srgbClr val="333333"/>
                          </a:solidFill>
                          <a:effectLst/>
                          <a:latin typeface="inter-regular"/>
                        </a:rPr>
                        <a:t>333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Stephan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02228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US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Boston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92046">
                <a:tc>
                  <a:txBody>
                    <a:bodyPr/>
                    <a:lstStyle/>
                    <a:p>
                      <a:pPr algn="just" fontAlgn="t"/>
                      <a:r>
                        <a:rPr lang="en-US">
                          <a:solidFill>
                            <a:srgbClr val="333333"/>
                          </a:solidFill>
                          <a:effectLst/>
                          <a:latin typeface="inter-regular"/>
                        </a:rPr>
                        <a:t>444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Lan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60007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US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Chicago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92046">
                <a:tc>
                  <a:txBody>
                    <a:bodyPr/>
                    <a:lstStyle/>
                    <a:p>
                      <a:pPr algn="just" fontAlgn="t"/>
                      <a:r>
                        <a:rPr lang="en-US">
                          <a:solidFill>
                            <a:srgbClr val="333333"/>
                          </a:solidFill>
                          <a:effectLst/>
                          <a:latin typeface="inter-regular"/>
                        </a:rPr>
                        <a:t>555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Katharine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06389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UK</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Norwich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92046">
                <a:tc>
                  <a:txBody>
                    <a:bodyPr/>
                    <a:lstStyle/>
                    <a:p>
                      <a:pPr algn="just" fontAlgn="t"/>
                      <a:r>
                        <a:rPr lang="en-US">
                          <a:solidFill>
                            <a:srgbClr val="333333"/>
                          </a:solidFill>
                          <a:effectLst/>
                          <a:latin typeface="inter-regular"/>
                        </a:rPr>
                        <a:t>666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John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462007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MP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Bhopal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1238250" y="2408238"/>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347640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b="1" dirty="0">
                <a:solidFill>
                  <a:srgbClr val="333333"/>
                </a:solidFill>
                <a:latin typeface="inter-bold"/>
              </a:rPr>
              <a:t>Super key in the table above:</a:t>
            </a:r>
            <a:endParaRPr lang="en-US" dirty="0">
              <a:solidFill>
                <a:srgbClr val="333333"/>
              </a:solidFill>
              <a:latin typeface="inter-regular"/>
            </a:endParaRPr>
          </a:p>
          <a:p>
            <a:pPr algn="just">
              <a:buFont typeface="+mj-lt"/>
              <a:buAutoNum type="arabicPeriod"/>
            </a:pPr>
            <a:r>
              <a:rPr lang="en-US" dirty="0">
                <a:solidFill>
                  <a:srgbClr val="000000"/>
                </a:solidFill>
                <a:latin typeface="inter-regular"/>
              </a:rPr>
              <a:t>{EMP_ID}, {EMP_ID, EMP_NAME}, {EMP_ID, EMP_NAME, EMP_ZIP}....so on  </a:t>
            </a:r>
          </a:p>
          <a:p>
            <a:r>
              <a:rPr lang="en-US" dirty="0"/>
              <a:t>Candidate key: {EMP_ID}</a:t>
            </a:r>
          </a:p>
          <a:p>
            <a:endParaRPr lang="en-US" dirty="0"/>
          </a:p>
          <a:p>
            <a:r>
              <a:rPr lang="en-US" dirty="0"/>
              <a:t>Non-prime attributes: In the given table, all attributes except EMP_ID are non-prime.</a:t>
            </a:r>
          </a:p>
        </p:txBody>
      </p:sp>
    </p:spTree>
    <p:extLst>
      <p:ext uri="{BB962C8B-B14F-4D97-AF65-F5344CB8AC3E}">
        <p14:creationId xmlns:p14="http://schemas.microsoft.com/office/powerpoint/2010/main" val="35821819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a:bodyPr>
          <a:lstStyle/>
          <a:p>
            <a:pPr algn="just"/>
            <a:r>
              <a:rPr lang="en-US" dirty="0"/>
              <a:t>Here, EMP_STATE &amp; EMP_CITY dependent on EMP_ZIP and EMP_ZIP dependent on EMP_ID. The non-prime attributes (EMP_STATE, EMP_CITY) transitively dependent on super key(EMP_ID). It violates the rule of third normal form.</a:t>
            </a:r>
          </a:p>
          <a:p>
            <a:pPr algn="just"/>
            <a:r>
              <a:rPr lang="en-US" dirty="0"/>
              <a:t>That's why we need to move the EMP_CITY and EMP_STATE to the new &lt;EMPLOYEE_ZIP&gt; table, with EMP_ZIP as a Primary key.</a:t>
            </a:r>
          </a:p>
          <a:p>
            <a:endParaRPr lang="en-US" dirty="0"/>
          </a:p>
        </p:txBody>
      </p:sp>
    </p:spTree>
    <p:extLst>
      <p:ext uri="{BB962C8B-B14F-4D97-AF65-F5344CB8AC3E}">
        <p14:creationId xmlns:p14="http://schemas.microsoft.com/office/powerpoint/2010/main" val="22603105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15949206"/>
              </p:ext>
            </p:extLst>
          </p:nvPr>
        </p:nvGraphicFramePr>
        <p:xfrm>
          <a:off x="762000" y="1600200"/>
          <a:ext cx="6666909" cy="3017520"/>
        </p:xfrm>
        <a:graphic>
          <a:graphicData uri="http://schemas.openxmlformats.org/drawingml/2006/table">
            <a:tbl>
              <a:tblPr/>
              <a:tblGrid>
                <a:gridCol w="2222303"/>
                <a:gridCol w="2222303"/>
                <a:gridCol w="2222303"/>
              </a:tblGrid>
              <a:tr h="883920">
                <a:tc>
                  <a:txBody>
                    <a:bodyPr/>
                    <a:lstStyle/>
                    <a:p>
                      <a:pPr algn="l" fontAlgn="t"/>
                      <a:r>
                        <a:rPr lang="en-US" dirty="0">
                          <a:solidFill>
                            <a:srgbClr val="000000"/>
                          </a:solidFill>
                          <a:effectLst/>
                          <a:latin typeface="times new roman"/>
                        </a:rPr>
                        <a:t>EMP_ID</a:t>
                      </a:r>
                    </a:p>
                  </a:txBody>
                  <a:tcPr marL="114300" marR="114300" marT="114300" marB="114300">
                    <a:lnL w="9525" cap="flat" cmpd="sng" algn="ctr">
                      <a:solidFill>
                        <a:srgbClr val="A07419"/>
                      </a:solidFill>
                      <a:prstDash val="solid"/>
                      <a:round/>
                      <a:headEnd type="none" w="med" len="med"/>
                      <a:tailEnd type="none" w="med" len="med"/>
                    </a:lnL>
                    <a:lnR w="9525" cap="flat" cmpd="sng" algn="ctr">
                      <a:solidFill>
                        <a:srgbClr val="A07419"/>
                      </a:solidFill>
                      <a:prstDash val="solid"/>
                      <a:round/>
                      <a:headEnd type="none" w="med" len="med"/>
                      <a:tailEnd type="none" w="med" len="med"/>
                    </a:lnR>
                    <a:lnT w="9525" cap="flat" cmpd="sng" algn="ctr">
                      <a:solidFill>
                        <a:srgbClr val="A0741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a:rPr>
                        <a:t>EMP_NAME</a:t>
                      </a:r>
                    </a:p>
                  </a:txBody>
                  <a:tcPr marL="114300" marR="114300" marT="114300" marB="114300">
                    <a:lnL w="9525" cap="flat" cmpd="sng" algn="ctr">
                      <a:solidFill>
                        <a:srgbClr val="A07419"/>
                      </a:solidFill>
                      <a:prstDash val="solid"/>
                      <a:round/>
                      <a:headEnd type="none" w="med" len="med"/>
                      <a:tailEnd type="none" w="med" len="med"/>
                    </a:lnL>
                    <a:lnR w="9525" cap="flat" cmpd="sng" algn="ctr">
                      <a:solidFill>
                        <a:srgbClr val="A07419"/>
                      </a:solidFill>
                      <a:prstDash val="solid"/>
                      <a:round/>
                      <a:headEnd type="none" w="med" len="med"/>
                      <a:tailEnd type="none" w="med" len="med"/>
                    </a:lnR>
                    <a:lnT w="9525" cap="flat" cmpd="sng" algn="ctr">
                      <a:solidFill>
                        <a:srgbClr val="A0741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a:rPr>
                        <a:t>EMP_ZIP</a:t>
                      </a:r>
                    </a:p>
                  </a:txBody>
                  <a:tcPr marL="114300" marR="114300" marT="114300" marB="114300">
                    <a:lnL w="9525" cap="flat" cmpd="sng" algn="ctr">
                      <a:solidFill>
                        <a:srgbClr val="A07419"/>
                      </a:solidFill>
                      <a:prstDash val="solid"/>
                      <a:round/>
                      <a:headEnd type="none" w="med" len="med"/>
                      <a:tailEnd type="none" w="med" len="med"/>
                    </a:lnL>
                    <a:lnR w="9525" cap="flat" cmpd="sng" algn="ctr">
                      <a:solidFill>
                        <a:srgbClr val="A07419"/>
                      </a:solidFill>
                      <a:prstDash val="solid"/>
                      <a:round/>
                      <a:headEnd type="none" w="med" len="med"/>
                      <a:tailEnd type="none" w="med" len="med"/>
                    </a:lnR>
                    <a:lnT w="9525" cap="flat" cmpd="sng" algn="ctr">
                      <a:solidFill>
                        <a:srgbClr val="A0741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US">
                          <a:solidFill>
                            <a:srgbClr val="333333"/>
                          </a:solidFill>
                          <a:effectLst/>
                          <a:latin typeface="inter-regular"/>
                        </a:rPr>
                        <a:t>222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Harry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201010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333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Stephan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02228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444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Lan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60007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555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Katharine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06389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666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John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462007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533400" y="533400"/>
            <a:ext cx="2121093"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333333"/>
                </a:solidFill>
                <a:effectLst/>
                <a:latin typeface="inter-bold"/>
                <a:cs typeface="Arial" pitchFamily="34" charset="0"/>
              </a:rPr>
              <a:t>EMPLOYEE table</a:t>
            </a:r>
            <a:r>
              <a:rPr kumimoji="0" lang="en-US" altLang="en-US" sz="1200" b="1" i="0" u="none" strike="noStrike" cap="none" normalizeH="0" baseline="0" dirty="0" smtClean="0">
                <a:ln>
                  <a:noFill/>
                </a:ln>
                <a:solidFill>
                  <a:srgbClr val="333333"/>
                </a:solidFill>
                <a:effectLst/>
                <a:latin typeface="inter-bold"/>
                <a:cs typeface="Arial" pitchFamily="34" charset="0"/>
              </a:rPr>
              <a:t>:</a:t>
            </a:r>
            <a:endParaRPr kumimoji="0" lang="en-US" altLang="en-US" sz="1200" b="0" i="0" u="none" strike="noStrike" cap="none" normalizeH="0" baseline="0" dirty="0" smtClean="0">
              <a:ln>
                <a:noFill/>
              </a:ln>
              <a:solidFill>
                <a:srgbClr val="333333"/>
              </a:solidFill>
              <a:effectLst/>
              <a:latin typeface="inter-regular"/>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900328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57338197"/>
              </p:ext>
            </p:extLst>
          </p:nvPr>
        </p:nvGraphicFramePr>
        <p:xfrm>
          <a:off x="906234" y="1828800"/>
          <a:ext cx="6666909" cy="2636520"/>
        </p:xfrm>
        <a:graphic>
          <a:graphicData uri="http://schemas.openxmlformats.org/drawingml/2006/table">
            <a:tbl>
              <a:tblPr/>
              <a:tblGrid>
                <a:gridCol w="2222303"/>
                <a:gridCol w="2222303"/>
                <a:gridCol w="2222303"/>
              </a:tblGrid>
              <a:tr h="0">
                <a:tc>
                  <a:txBody>
                    <a:bodyPr/>
                    <a:lstStyle/>
                    <a:p>
                      <a:pPr algn="l" fontAlgn="t"/>
                      <a:r>
                        <a:rPr lang="en-US" dirty="0">
                          <a:solidFill>
                            <a:srgbClr val="000000"/>
                          </a:solidFill>
                          <a:effectLst/>
                          <a:latin typeface="times new roman"/>
                        </a:rPr>
                        <a:t>EMP_ZIP</a:t>
                      </a:r>
                    </a:p>
                  </a:txBody>
                  <a:tcPr marL="114300" marR="114300" marT="114300" marB="114300">
                    <a:lnL w="9525" cap="flat" cmpd="sng" algn="ctr">
                      <a:solidFill>
                        <a:srgbClr val="000F1C"/>
                      </a:solidFill>
                      <a:prstDash val="solid"/>
                      <a:round/>
                      <a:headEnd type="none" w="med" len="med"/>
                      <a:tailEnd type="none" w="med" len="med"/>
                    </a:lnL>
                    <a:lnR w="9525" cap="flat" cmpd="sng" algn="ctr">
                      <a:solidFill>
                        <a:srgbClr val="000F1C"/>
                      </a:solidFill>
                      <a:prstDash val="solid"/>
                      <a:round/>
                      <a:headEnd type="none" w="med" len="med"/>
                      <a:tailEnd type="none" w="med" len="med"/>
                    </a:lnR>
                    <a:lnT w="9525" cap="flat" cmpd="sng" algn="ctr">
                      <a:solidFill>
                        <a:srgbClr val="000F1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a:rPr>
                        <a:t>EMP_STATE</a:t>
                      </a:r>
                    </a:p>
                  </a:txBody>
                  <a:tcPr marL="114300" marR="114300" marT="114300" marB="114300">
                    <a:lnL w="9525" cap="flat" cmpd="sng" algn="ctr">
                      <a:solidFill>
                        <a:srgbClr val="000F1C"/>
                      </a:solidFill>
                      <a:prstDash val="solid"/>
                      <a:round/>
                      <a:headEnd type="none" w="med" len="med"/>
                      <a:tailEnd type="none" w="med" len="med"/>
                    </a:lnL>
                    <a:lnR w="9525" cap="flat" cmpd="sng" algn="ctr">
                      <a:solidFill>
                        <a:srgbClr val="000F1C"/>
                      </a:solidFill>
                      <a:prstDash val="solid"/>
                      <a:round/>
                      <a:headEnd type="none" w="med" len="med"/>
                      <a:tailEnd type="none" w="med" len="med"/>
                    </a:lnR>
                    <a:lnT w="9525" cap="flat" cmpd="sng" algn="ctr">
                      <a:solidFill>
                        <a:srgbClr val="000F1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a:rPr>
                        <a:t>EMP_CITY</a:t>
                      </a:r>
                    </a:p>
                  </a:txBody>
                  <a:tcPr marL="114300" marR="114300" marT="114300" marB="114300">
                    <a:lnL w="9525" cap="flat" cmpd="sng" algn="ctr">
                      <a:solidFill>
                        <a:srgbClr val="000F1C"/>
                      </a:solidFill>
                      <a:prstDash val="solid"/>
                      <a:round/>
                      <a:headEnd type="none" w="med" len="med"/>
                      <a:tailEnd type="none" w="med" len="med"/>
                    </a:lnL>
                    <a:lnR w="9525" cap="flat" cmpd="sng" algn="ctr">
                      <a:solidFill>
                        <a:srgbClr val="000F1C"/>
                      </a:solidFill>
                      <a:prstDash val="solid"/>
                      <a:round/>
                      <a:headEnd type="none" w="med" len="med"/>
                      <a:tailEnd type="none" w="med" len="med"/>
                    </a:lnR>
                    <a:lnT w="9525" cap="flat" cmpd="sng" algn="ctr">
                      <a:solidFill>
                        <a:srgbClr val="000F1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US">
                          <a:solidFill>
                            <a:srgbClr val="333333"/>
                          </a:solidFill>
                          <a:effectLst/>
                          <a:latin typeface="inter-regular"/>
                        </a:rPr>
                        <a:t>201010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UP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Noida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02228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US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Boston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60007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US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Chicago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06389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UK</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Norwich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462007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MP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Bhopal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906234" y="609600"/>
            <a:ext cx="2629887"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333333"/>
                </a:solidFill>
                <a:effectLst/>
                <a:latin typeface="inter-bold"/>
                <a:cs typeface="Arial" pitchFamily="34" charset="0"/>
              </a:rPr>
              <a:t>EMPLOYEE_ZIP table:</a:t>
            </a:r>
            <a:endParaRPr kumimoji="0" lang="en-US" altLang="en-US" b="0" i="0" u="none" strike="noStrike" cap="none" normalizeH="0" baseline="0" dirty="0" smtClean="0">
              <a:ln>
                <a:noFill/>
              </a:ln>
              <a:solidFill>
                <a:srgbClr val="333333"/>
              </a:solidFill>
              <a:effectLst/>
              <a:latin typeface="inter-regular"/>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0876351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98505455"/>
              </p:ext>
            </p:extLst>
          </p:nvPr>
        </p:nvGraphicFramePr>
        <p:xfrm>
          <a:off x="1447800" y="1143000"/>
          <a:ext cx="6310018" cy="2804160"/>
        </p:xfrm>
        <a:graphic>
          <a:graphicData uri="http://schemas.openxmlformats.org/drawingml/2006/table">
            <a:tbl>
              <a:tblPr/>
              <a:tblGrid>
                <a:gridCol w="1618939"/>
                <a:gridCol w="1499912"/>
                <a:gridCol w="1691414"/>
                <a:gridCol w="1499753"/>
              </a:tblGrid>
              <a:tr h="0">
                <a:tc>
                  <a:txBody>
                    <a:bodyPr/>
                    <a:lstStyle/>
                    <a:p>
                      <a:pPr fontAlgn="t"/>
                      <a:r>
                        <a:rPr lang="en-US" b="1" dirty="0" err="1">
                          <a:effectLst/>
                        </a:rPr>
                        <a:t>Movie_ID</a:t>
                      </a:r>
                      <a:r>
                        <a:rPr lang="en-US" b="1" dirty="0">
                          <a:effectLst/>
                        </a:rPr>
                        <a:t/>
                      </a:r>
                      <a:br>
                        <a:rPr lang="en-US" b="1" dirty="0">
                          <a:effectLst/>
                        </a:rPr>
                      </a:b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b="1" dirty="0" err="1">
                          <a:effectLst/>
                        </a:rPr>
                        <a:t>Listing_ID</a:t>
                      </a:r>
                      <a:r>
                        <a:rPr lang="en-US" dirty="0">
                          <a:effectLst/>
                        </a:rPr>
                        <a:t/>
                      </a:r>
                      <a:br>
                        <a:rPr lang="en-US" dirty="0">
                          <a:effectLst/>
                        </a:rPr>
                      </a:b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b="1">
                          <a:effectLst/>
                        </a:rPr>
                        <a:t>Listing_Type</a:t>
                      </a:r>
                      <a:br>
                        <a:rPr lang="en-US" b="1">
                          <a:effectLst/>
                        </a:rPr>
                      </a:b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b="1">
                          <a:effectLst/>
                        </a:rPr>
                        <a:t>DVD_Price</a:t>
                      </a:r>
                      <a:r>
                        <a:rPr lang="en-US">
                          <a:effectLst/>
                        </a:rPr>
                        <a:t> ($)</a:t>
                      </a:r>
                      <a:br>
                        <a:rPr lang="en-US">
                          <a:effectLst/>
                        </a:rPr>
                      </a:b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0089</a:t>
                      </a:r>
                      <a:br>
                        <a:rPr lang="en-US">
                          <a:effectLst/>
                        </a:rPr>
                      </a:b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007</a:t>
                      </a:r>
                      <a:br>
                        <a:rPr lang="en-US">
                          <a:effectLst/>
                        </a:rPr>
                      </a:b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Comedy</a:t>
                      </a:r>
                      <a:br>
                        <a:rPr lang="en-US">
                          <a:effectLst/>
                        </a:rPr>
                      </a:b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100</a:t>
                      </a:r>
                      <a:br>
                        <a:rPr lang="en-US">
                          <a:effectLst/>
                        </a:rPr>
                      </a:b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0090</a:t>
                      </a:r>
                      <a:br>
                        <a:rPr lang="en-US">
                          <a:effectLst/>
                        </a:rPr>
                      </a:b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003</a:t>
                      </a:r>
                      <a:br>
                        <a:rPr lang="en-US">
                          <a:effectLst/>
                        </a:rPr>
                      </a:b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Action</a:t>
                      </a:r>
                      <a:br>
                        <a:rPr lang="en-US" dirty="0">
                          <a:effectLst/>
                        </a:rPr>
                      </a:b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150</a:t>
                      </a:r>
                      <a:br>
                        <a:rPr lang="en-US">
                          <a:effectLst/>
                        </a:rPr>
                      </a:b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0091</a:t>
                      </a:r>
                      <a:br>
                        <a:rPr lang="en-US">
                          <a:effectLst/>
                        </a:rPr>
                      </a:b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007</a:t>
                      </a:r>
                      <a:br>
                        <a:rPr lang="en-US" dirty="0">
                          <a:effectLst/>
                        </a:rPr>
                      </a:b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Comedy</a:t>
                      </a:r>
                      <a:br>
                        <a:rPr lang="en-US">
                          <a:effectLst/>
                        </a:rPr>
                      </a:b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100</a:t>
                      </a:r>
                      <a:br>
                        <a:rPr lang="en-US" dirty="0">
                          <a:effectLst/>
                        </a:rPr>
                      </a:b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7" name="Rectangle 6"/>
          <p:cNvSpPr/>
          <p:nvPr/>
        </p:nvSpPr>
        <p:spPr>
          <a:xfrm>
            <a:off x="609600" y="152400"/>
            <a:ext cx="2919069" cy="369332"/>
          </a:xfrm>
          <a:prstGeom prst="rect">
            <a:avLst/>
          </a:prstGeom>
        </p:spPr>
        <p:txBody>
          <a:bodyPr wrap="none">
            <a:spAutoFit/>
          </a:bodyPr>
          <a:lstStyle/>
          <a:p>
            <a:r>
              <a:rPr lang="en-US" b="1" dirty="0"/>
              <a:t>Example (Table violates 3NF)</a:t>
            </a:r>
          </a:p>
        </p:txBody>
      </p:sp>
      <p:sp>
        <p:nvSpPr>
          <p:cNvPr id="8" name="Rectangle 7"/>
          <p:cNvSpPr/>
          <p:nvPr/>
        </p:nvSpPr>
        <p:spPr>
          <a:xfrm>
            <a:off x="563796" y="685800"/>
            <a:ext cx="4572000" cy="646331"/>
          </a:xfrm>
          <a:prstGeom prst="rect">
            <a:avLst/>
          </a:prstGeom>
        </p:spPr>
        <p:txBody>
          <a:bodyPr>
            <a:spAutoFit/>
          </a:bodyPr>
          <a:lstStyle/>
          <a:p>
            <a:r>
              <a:rPr lang="en-US" b="1" dirty="0"/>
              <a:t>&lt;</a:t>
            </a:r>
            <a:r>
              <a:rPr lang="en-US" b="1" dirty="0" err="1"/>
              <a:t>MovieListing</a:t>
            </a:r>
            <a:r>
              <a:rPr lang="en-US" b="1" dirty="0"/>
              <a:t>&gt;</a:t>
            </a:r>
            <a:r>
              <a:rPr lang="en-US" dirty="0"/>
              <a:t/>
            </a:r>
            <a:br>
              <a:rPr lang="en-US" dirty="0"/>
            </a:b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699669998"/>
              </p:ext>
            </p:extLst>
          </p:nvPr>
        </p:nvGraphicFramePr>
        <p:xfrm>
          <a:off x="1242669" y="4724400"/>
          <a:ext cx="6310017" cy="880110"/>
        </p:xfrm>
        <a:graphic>
          <a:graphicData uri="http://schemas.openxmlformats.org/drawingml/2006/table">
            <a:tbl>
              <a:tblPr/>
              <a:tblGrid>
                <a:gridCol w="6310017"/>
              </a:tblGrid>
              <a:tr h="0">
                <a:tc>
                  <a:txBody>
                    <a:bodyPr/>
                    <a:lstStyle/>
                    <a:p>
                      <a:r>
                        <a:rPr lang="en-US" b="1" dirty="0" err="1">
                          <a:effectLst/>
                        </a:rPr>
                        <a:t>Movie_ID</a:t>
                      </a:r>
                      <a:r>
                        <a:rPr lang="en-US" b="1" dirty="0">
                          <a:effectLst/>
                        </a:rPr>
                        <a:t> -&gt; </a:t>
                      </a:r>
                      <a:r>
                        <a:rPr lang="en-US" b="1" dirty="0" err="1">
                          <a:effectLst/>
                        </a:rPr>
                        <a:t>Listing_ID</a:t>
                      </a:r>
                      <a:r>
                        <a:rPr lang="en-US" b="1" dirty="0">
                          <a:effectLst/>
                        </a:rPr>
                        <a:t/>
                      </a:r>
                      <a:br>
                        <a:rPr lang="en-US" b="1" dirty="0">
                          <a:effectLst/>
                        </a:rPr>
                      </a:br>
                      <a:r>
                        <a:rPr lang="en-US" b="1" dirty="0" err="1">
                          <a:effectLst/>
                        </a:rPr>
                        <a:t>Listing_ID</a:t>
                      </a:r>
                      <a:r>
                        <a:rPr lang="en-US" b="1" dirty="0">
                          <a:effectLst/>
                        </a:rPr>
                        <a:t> -&gt; </a:t>
                      </a:r>
                      <a:r>
                        <a:rPr lang="en-US" b="1" dirty="0" err="1">
                          <a:effectLst/>
                        </a:rPr>
                        <a:t>Listing_Type</a:t>
                      </a:r>
                      <a:r>
                        <a:rPr lang="en-US" dirty="0">
                          <a:effectLst/>
                        </a:rPr>
                        <a:t/>
                      </a:r>
                      <a:br>
                        <a:rPr lang="en-US" dirty="0">
                          <a:effectLst/>
                        </a:rPr>
                      </a:b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r>
            </a:tbl>
          </a:graphicData>
        </a:graphic>
      </p:graphicFrame>
      <p:sp>
        <p:nvSpPr>
          <p:cNvPr id="10" name="Rectangle 2"/>
          <p:cNvSpPr>
            <a:spLocks noChangeArrowheads="1"/>
          </p:cNvSpPr>
          <p:nvPr/>
        </p:nvSpPr>
        <p:spPr bwMode="auto">
          <a:xfrm>
            <a:off x="626277" y="3957936"/>
            <a:ext cx="783192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pitchFamily="34" charset="0"/>
                <a:cs typeface="Arial" pitchFamily="34" charset="0"/>
              </a:rPr>
              <a:t>The above table is not in 3NF because it has a transitive functional dependency −</a:t>
            </a:r>
            <a:endParaRPr kumimoji="0" lang="en-US" alt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pitchFamily="34" charset="0"/>
                <a:cs typeface="Arial" pitchFamily="34" charset="0"/>
              </a:rPr>
              <a:t>.</a:t>
            </a:r>
            <a:endParaRPr kumimoji="0" lang="en-US" alt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381000" y="5893336"/>
            <a:ext cx="8229600" cy="369332"/>
          </a:xfrm>
          <a:prstGeom prst="rect">
            <a:avLst/>
          </a:prstGeom>
        </p:spPr>
        <p:txBody>
          <a:bodyPr wrap="square">
            <a:spAutoFit/>
          </a:bodyPr>
          <a:lstStyle/>
          <a:p>
            <a:r>
              <a:rPr lang="en-US" altLang="en-US" dirty="0">
                <a:solidFill>
                  <a:srgbClr val="000000"/>
                </a:solidFill>
                <a:latin typeface="Arial" pitchFamily="34" charset="0"/>
                <a:cs typeface="Arial" pitchFamily="34" charset="0"/>
              </a:rPr>
              <a:t>Therefore, </a:t>
            </a:r>
            <a:r>
              <a:rPr lang="en-US" altLang="en-US" b="1" dirty="0" err="1">
                <a:solidFill>
                  <a:srgbClr val="000000"/>
                </a:solidFill>
                <a:latin typeface="Arial" pitchFamily="34" charset="0"/>
                <a:cs typeface="Arial" pitchFamily="34" charset="0"/>
              </a:rPr>
              <a:t>Movie_ID</a:t>
            </a:r>
            <a:r>
              <a:rPr lang="en-US" altLang="en-US" b="1" dirty="0">
                <a:solidFill>
                  <a:srgbClr val="000000"/>
                </a:solidFill>
                <a:latin typeface="Arial" pitchFamily="34" charset="0"/>
                <a:cs typeface="Arial" pitchFamily="34" charset="0"/>
              </a:rPr>
              <a:t> -&gt; </a:t>
            </a:r>
            <a:r>
              <a:rPr lang="en-US" altLang="en-US" b="1" dirty="0" err="1">
                <a:solidFill>
                  <a:srgbClr val="000000"/>
                </a:solidFill>
                <a:latin typeface="Arial" pitchFamily="34" charset="0"/>
                <a:cs typeface="Arial" pitchFamily="34" charset="0"/>
              </a:rPr>
              <a:t>Listing_Type</a:t>
            </a:r>
            <a:r>
              <a:rPr lang="en-US" altLang="en-US" dirty="0">
                <a:solidFill>
                  <a:srgbClr val="000000"/>
                </a:solidFill>
                <a:latin typeface="Arial" pitchFamily="34" charset="0"/>
                <a:cs typeface="Arial" pitchFamily="34" charset="0"/>
              </a:rPr>
              <a:t> i.e. transitive functional dependency</a:t>
            </a:r>
            <a:endParaRPr lang="en-US" dirty="0"/>
          </a:p>
        </p:txBody>
      </p:sp>
    </p:spTree>
    <p:extLst>
      <p:ext uri="{BB962C8B-B14F-4D97-AF65-F5344CB8AC3E}">
        <p14:creationId xmlns:p14="http://schemas.microsoft.com/office/powerpoint/2010/main" val="1842365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lnSpcReduction="10000"/>
          </a:bodyPr>
          <a:lstStyle/>
          <a:p>
            <a:r>
              <a:rPr lang="en-US" dirty="0"/>
              <a:t>Problems: </a:t>
            </a:r>
            <a:endParaRPr lang="en-US" dirty="0" smtClean="0"/>
          </a:p>
          <a:p>
            <a:pPr marL="0" indent="0">
              <a:buNone/>
            </a:pPr>
            <a:r>
              <a:rPr lang="en-US" dirty="0" smtClean="0">
                <a:solidFill>
                  <a:srgbClr val="7030A0"/>
                </a:solidFill>
              </a:rPr>
              <a:t>   Redundancy:</a:t>
            </a:r>
          </a:p>
          <a:p>
            <a:pPr marL="0" indent="0">
              <a:buNone/>
            </a:pPr>
            <a:r>
              <a:rPr lang="en-US" dirty="0" smtClean="0"/>
              <a:t> </a:t>
            </a:r>
            <a:r>
              <a:rPr lang="en-US" dirty="0"/>
              <a:t>. Data for branch-name, branch-city, assets are repeated for each loan that a branch </a:t>
            </a:r>
            <a:r>
              <a:rPr lang="en-US" dirty="0" smtClean="0"/>
              <a:t>makes</a:t>
            </a:r>
          </a:p>
          <a:p>
            <a:pPr marL="0" indent="0">
              <a:buNone/>
            </a:pPr>
            <a:r>
              <a:rPr lang="en-US" dirty="0" smtClean="0"/>
              <a:t> </a:t>
            </a:r>
            <a:r>
              <a:rPr lang="en-US" dirty="0"/>
              <a:t>. Wastes space </a:t>
            </a:r>
            <a:endParaRPr lang="en-US" dirty="0" smtClean="0"/>
          </a:p>
          <a:p>
            <a:pPr marL="0" indent="0">
              <a:buNone/>
            </a:pPr>
            <a:r>
              <a:rPr lang="en-US" dirty="0" smtClean="0"/>
              <a:t>. </a:t>
            </a:r>
            <a:r>
              <a:rPr lang="en-US" dirty="0"/>
              <a:t>Complicates </a:t>
            </a:r>
            <a:r>
              <a:rPr lang="en-US" dirty="0" smtClean="0"/>
              <a:t>updating</a:t>
            </a:r>
          </a:p>
          <a:p>
            <a:pPr marL="0" indent="0">
              <a:buNone/>
            </a:pPr>
            <a:r>
              <a:rPr lang="en-US" dirty="0" smtClean="0"/>
              <a:t>  </a:t>
            </a:r>
            <a:r>
              <a:rPr lang="en-US" dirty="0">
                <a:solidFill>
                  <a:srgbClr val="7030A0"/>
                </a:solidFill>
              </a:rPr>
              <a:t>Null values </a:t>
            </a:r>
            <a:r>
              <a:rPr lang="en-US" dirty="0" smtClean="0">
                <a:solidFill>
                  <a:srgbClr val="7030A0"/>
                </a:solidFill>
              </a:rPr>
              <a:t>.</a:t>
            </a:r>
          </a:p>
          <a:p>
            <a:r>
              <a:rPr lang="en-US" dirty="0" smtClean="0"/>
              <a:t>Cannot </a:t>
            </a:r>
            <a:r>
              <a:rPr lang="en-US" dirty="0"/>
              <a:t>store information about a branch if no loans exist . </a:t>
            </a:r>
            <a:endParaRPr lang="en-US" dirty="0" smtClean="0"/>
          </a:p>
          <a:p>
            <a:r>
              <a:rPr lang="en-US" dirty="0" smtClean="0"/>
              <a:t>Can </a:t>
            </a:r>
            <a:r>
              <a:rPr lang="en-US" dirty="0"/>
              <a:t>use null values, but they are difficult to handle.</a:t>
            </a:r>
          </a:p>
        </p:txBody>
      </p:sp>
    </p:spTree>
    <p:extLst>
      <p:ext uri="{BB962C8B-B14F-4D97-AF65-F5344CB8AC3E}">
        <p14:creationId xmlns:p14="http://schemas.microsoft.com/office/powerpoint/2010/main" val="4236084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b="1" dirty="0"/>
              <a:t>Example (Table converted to 3NF)</a:t>
            </a:r>
          </a:p>
          <a:p>
            <a:r>
              <a:rPr lang="en-US" dirty="0"/>
              <a:t>To form it in 3NF, you need to split the tables and remove the transitive functional dependency.</a:t>
            </a:r>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371031559"/>
              </p:ext>
            </p:extLst>
          </p:nvPr>
        </p:nvGraphicFramePr>
        <p:xfrm>
          <a:off x="914400" y="3581400"/>
          <a:ext cx="6310017" cy="2804160"/>
        </p:xfrm>
        <a:graphic>
          <a:graphicData uri="http://schemas.openxmlformats.org/drawingml/2006/table">
            <a:tbl>
              <a:tblPr/>
              <a:tblGrid>
                <a:gridCol w="2160783"/>
                <a:gridCol w="2147527"/>
                <a:gridCol w="2001707"/>
              </a:tblGrid>
              <a:tr h="0">
                <a:tc>
                  <a:txBody>
                    <a:bodyPr/>
                    <a:lstStyle/>
                    <a:p>
                      <a:pPr fontAlgn="t"/>
                      <a:r>
                        <a:rPr lang="en-US" b="1">
                          <a:effectLst/>
                        </a:rPr>
                        <a:t>Movie_ID</a:t>
                      </a:r>
                      <a:r>
                        <a:rPr lang="en-US">
                          <a:effectLst/>
                        </a:rPr>
                        <a:t/>
                      </a:r>
                      <a:br>
                        <a:rPr lang="en-US">
                          <a:effectLst/>
                        </a:rPr>
                      </a:b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b="1">
                          <a:effectLst/>
                        </a:rPr>
                        <a:t>Listing_ID</a:t>
                      </a:r>
                      <a:br>
                        <a:rPr lang="en-US" b="1">
                          <a:effectLst/>
                        </a:rPr>
                      </a:b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b="1">
                          <a:effectLst/>
                        </a:rPr>
                        <a:t>DVD_Price</a:t>
                      </a:r>
                      <a:r>
                        <a:rPr lang="en-US">
                          <a:effectLst/>
                        </a:rPr>
                        <a:t>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0089</a:t>
                      </a:r>
                      <a:br>
                        <a:rPr lang="en-US">
                          <a:effectLst/>
                        </a:rPr>
                      </a:b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007</a:t>
                      </a:r>
                      <a:br>
                        <a:rPr lang="en-US">
                          <a:effectLst/>
                        </a:rPr>
                      </a:b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100</a:t>
                      </a:r>
                      <a:br>
                        <a:rPr lang="en-US">
                          <a:effectLst/>
                        </a:rPr>
                      </a:b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0090</a:t>
                      </a:r>
                      <a:br>
                        <a:rPr lang="en-US">
                          <a:effectLst/>
                        </a:rPr>
                      </a:b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003</a:t>
                      </a:r>
                      <a:br>
                        <a:rPr lang="en-US">
                          <a:effectLst/>
                        </a:rPr>
                      </a:b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150</a:t>
                      </a:r>
                      <a:br>
                        <a:rPr lang="en-US">
                          <a:effectLst/>
                        </a:rPr>
                      </a:b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0091</a:t>
                      </a:r>
                      <a:br>
                        <a:rPr lang="en-US">
                          <a:effectLst/>
                        </a:rPr>
                      </a:b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007</a:t>
                      </a:r>
                      <a:br>
                        <a:rPr lang="en-US">
                          <a:effectLst/>
                        </a:rPr>
                      </a:b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100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8" name="Rectangle 2"/>
          <p:cNvSpPr>
            <a:spLocks noChangeArrowheads="1"/>
          </p:cNvSpPr>
          <p:nvPr/>
        </p:nvSpPr>
        <p:spPr bwMode="auto">
          <a:xfrm>
            <a:off x="1524000" y="2889280"/>
            <a:ext cx="12089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latin typeface="Arial" pitchFamily="34" charset="0"/>
                <a:cs typeface="Arial" pitchFamily="34" charset="0"/>
              </a:rPr>
              <a:t>&lt;Movie&gt;</a:t>
            </a:r>
            <a:endParaRPr kumimoji="0" lang="en-US" altLang="en-US"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938800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85973603"/>
              </p:ext>
            </p:extLst>
          </p:nvPr>
        </p:nvGraphicFramePr>
        <p:xfrm>
          <a:off x="1066800" y="1447800"/>
          <a:ext cx="6310018" cy="2804160"/>
        </p:xfrm>
        <a:graphic>
          <a:graphicData uri="http://schemas.openxmlformats.org/drawingml/2006/table">
            <a:tbl>
              <a:tblPr/>
              <a:tblGrid>
                <a:gridCol w="3155009"/>
                <a:gridCol w="3155009"/>
              </a:tblGrid>
              <a:tr h="0">
                <a:tc>
                  <a:txBody>
                    <a:bodyPr/>
                    <a:lstStyle/>
                    <a:p>
                      <a:pPr fontAlgn="t"/>
                      <a:r>
                        <a:rPr lang="en-US" dirty="0" err="1">
                          <a:effectLst/>
                        </a:rPr>
                        <a:t>Listing_ID</a:t>
                      </a:r>
                      <a:r>
                        <a:rPr lang="en-US" dirty="0">
                          <a:effectLst/>
                        </a:rPr>
                        <a:t/>
                      </a:r>
                      <a:br>
                        <a:rPr lang="en-US" dirty="0">
                          <a:effectLst/>
                        </a:rPr>
                      </a:b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Listing_Type</a:t>
                      </a:r>
                      <a:br>
                        <a:rPr lang="en-US">
                          <a:effectLst/>
                        </a:rPr>
                      </a:b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007</a:t>
                      </a:r>
                      <a:br>
                        <a:rPr lang="en-US">
                          <a:effectLst/>
                        </a:rPr>
                      </a:b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Comedy</a:t>
                      </a:r>
                      <a:br>
                        <a:rPr lang="en-US">
                          <a:effectLst/>
                        </a:rPr>
                      </a:b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003</a:t>
                      </a:r>
                      <a:br>
                        <a:rPr lang="en-US">
                          <a:effectLst/>
                        </a:rPr>
                      </a:b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Action</a:t>
                      </a:r>
                      <a:br>
                        <a:rPr lang="en-US">
                          <a:effectLst/>
                        </a:rPr>
                      </a:b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dirty="0">
                          <a:effectLst/>
                        </a:rPr>
                        <a:t>007</a:t>
                      </a:r>
                      <a:br>
                        <a:rPr lang="en-US" dirty="0">
                          <a:effectLst/>
                        </a:rPr>
                      </a:b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Comedy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1143000" y="533400"/>
            <a:ext cx="109837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0000"/>
                </a:solidFill>
                <a:effectLst/>
                <a:latin typeface="Arial" pitchFamily="34" charset="0"/>
                <a:cs typeface="Arial" pitchFamily="34" charset="0"/>
              </a:rPr>
              <a:t>&lt;Listing&gt;</a:t>
            </a:r>
            <a:endParaRPr kumimoji="0" lang="en-US" altLang="en-US"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22244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533400"/>
            <a:ext cx="8271164"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76305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Boyce </a:t>
            </a:r>
            <a:r>
              <a:rPr lang="en-US" dirty="0" err="1"/>
              <a:t>Codd</a:t>
            </a:r>
            <a:r>
              <a:rPr lang="en-US" dirty="0"/>
              <a:t> normal form (BCNF)</a:t>
            </a:r>
            <a:br>
              <a:rPr lang="en-US" dirty="0"/>
            </a:br>
            <a:endParaRPr lang="en-US" dirty="0"/>
          </a:p>
        </p:txBody>
      </p:sp>
      <p:sp>
        <p:nvSpPr>
          <p:cNvPr id="3" name="Content Placeholder 2"/>
          <p:cNvSpPr>
            <a:spLocks noGrp="1"/>
          </p:cNvSpPr>
          <p:nvPr>
            <p:ph idx="1"/>
          </p:nvPr>
        </p:nvSpPr>
        <p:spPr/>
        <p:txBody>
          <a:bodyPr/>
          <a:lstStyle/>
          <a:p>
            <a:r>
              <a:rPr lang="en-US" dirty="0"/>
              <a:t>BCNF is the advance version of 3NF. It is stricter than 3NF.</a:t>
            </a:r>
          </a:p>
          <a:p>
            <a:r>
              <a:rPr lang="en-US" dirty="0"/>
              <a:t>A table is in BCNF if every functional dependency X → Y, X is the super key of the table.</a:t>
            </a:r>
          </a:p>
          <a:p>
            <a:r>
              <a:rPr lang="en-US" dirty="0"/>
              <a:t>For BCNF, the table should be in 3NF, and for every FD, LHS is super key.</a:t>
            </a:r>
          </a:p>
          <a:p>
            <a:endParaRPr lang="en-US" dirty="0"/>
          </a:p>
        </p:txBody>
      </p:sp>
    </p:spTree>
    <p:extLst>
      <p:ext uri="{BB962C8B-B14F-4D97-AF65-F5344CB8AC3E}">
        <p14:creationId xmlns:p14="http://schemas.microsoft.com/office/powerpoint/2010/main" val="13781054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b="1" dirty="0"/>
              <a:t>Example:</a:t>
            </a:r>
            <a:r>
              <a:rPr lang="en-US" dirty="0"/>
              <a:t> Let's assume there is a company where employees work in more than one department.</a:t>
            </a:r>
          </a:p>
        </p:txBody>
      </p:sp>
      <p:graphicFrame>
        <p:nvGraphicFramePr>
          <p:cNvPr id="4" name="Table 3"/>
          <p:cNvGraphicFramePr>
            <a:graphicFrameLocks noGrp="1"/>
          </p:cNvGraphicFramePr>
          <p:nvPr>
            <p:extLst>
              <p:ext uri="{D42A27DB-BD31-4B8C-83A1-F6EECF244321}">
                <p14:modId xmlns:p14="http://schemas.microsoft.com/office/powerpoint/2010/main" val="156372572"/>
              </p:ext>
            </p:extLst>
          </p:nvPr>
        </p:nvGraphicFramePr>
        <p:xfrm>
          <a:off x="990600" y="3048000"/>
          <a:ext cx="7696200" cy="2484120"/>
        </p:xfrm>
        <a:graphic>
          <a:graphicData uri="http://schemas.openxmlformats.org/drawingml/2006/table">
            <a:tbl>
              <a:tblPr/>
              <a:tblGrid>
                <a:gridCol w="1539240"/>
                <a:gridCol w="1539240"/>
                <a:gridCol w="1539240"/>
                <a:gridCol w="1539240"/>
                <a:gridCol w="1539240"/>
              </a:tblGrid>
              <a:tr h="0">
                <a:tc>
                  <a:txBody>
                    <a:bodyPr/>
                    <a:lstStyle/>
                    <a:p>
                      <a:pPr algn="l" fontAlgn="t"/>
                      <a:r>
                        <a:rPr lang="en-US" dirty="0">
                          <a:solidFill>
                            <a:srgbClr val="000000"/>
                          </a:solidFill>
                          <a:effectLst/>
                          <a:latin typeface="times new roman"/>
                        </a:rPr>
                        <a:t>EMP_ID</a:t>
                      </a:r>
                    </a:p>
                  </a:txBody>
                  <a:tcPr marL="114300" marR="114300" marT="114300" marB="114300">
                    <a:lnL w="9525" cap="flat" cmpd="sng" algn="ctr">
                      <a:solidFill>
                        <a:srgbClr val="D0D318"/>
                      </a:solidFill>
                      <a:prstDash val="solid"/>
                      <a:round/>
                      <a:headEnd type="none" w="med" len="med"/>
                      <a:tailEnd type="none" w="med" len="med"/>
                    </a:lnL>
                    <a:lnR w="9525" cap="flat" cmpd="sng" algn="ctr">
                      <a:solidFill>
                        <a:srgbClr val="D0D318"/>
                      </a:solidFill>
                      <a:prstDash val="solid"/>
                      <a:round/>
                      <a:headEnd type="none" w="med" len="med"/>
                      <a:tailEnd type="none" w="med" len="med"/>
                    </a:lnR>
                    <a:lnT w="9525" cap="flat" cmpd="sng" algn="ctr">
                      <a:solidFill>
                        <a:srgbClr val="D0D31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a:rPr>
                        <a:t>EMP_COUNTRY</a:t>
                      </a:r>
                    </a:p>
                  </a:txBody>
                  <a:tcPr marL="114300" marR="114300" marT="114300" marB="114300">
                    <a:lnL w="9525" cap="flat" cmpd="sng" algn="ctr">
                      <a:solidFill>
                        <a:srgbClr val="D0D318"/>
                      </a:solidFill>
                      <a:prstDash val="solid"/>
                      <a:round/>
                      <a:headEnd type="none" w="med" len="med"/>
                      <a:tailEnd type="none" w="med" len="med"/>
                    </a:lnL>
                    <a:lnR w="9525" cap="flat" cmpd="sng" algn="ctr">
                      <a:solidFill>
                        <a:srgbClr val="D0D318"/>
                      </a:solidFill>
                      <a:prstDash val="solid"/>
                      <a:round/>
                      <a:headEnd type="none" w="med" len="med"/>
                      <a:tailEnd type="none" w="med" len="med"/>
                    </a:lnR>
                    <a:lnT w="9525" cap="flat" cmpd="sng" algn="ctr">
                      <a:solidFill>
                        <a:srgbClr val="D0D31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a:rPr>
                        <a:t>EMP_DEPT</a:t>
                      </a:r>
                    </a:p>
                  </a:txBody>
                  <a:tcPr marL="114300" marR="114300" marT="114300" marB="114300">
                    <a:lnL w="9525" cap="flat" cmpd="sng" algn="ctr">
                      <a:solidFill>
                        <a:srgbClr val="D0D318"/>
                      </a:solidFill>
                      <a:prstDash val="solid"/>
                      <a:round/>
                      <a:headEnd type="none" w="med" len="med"/>
                      <a:tailEnd type="none" w="med" len="med"/>
                    </a:lnL>
                    <a:lnR w="9525" cap="flat" cmpd="sng" algn="ctr">
                      <a:solidFill>
                        <a:srgbClr val="D0D318"/>
                      </a:solidFill>
                      <a:prstDash val="solid"/>
                      <a:round/>
                      <a:headEnd type="none" w="med" len="med"/>
                      <a:tailEnd type="none" w="med" len="med"/>
                    </a:lnR>
                    <a:lnT w="9525" cap="flat" cmpd="sng" algn="ctr">
                      <a:solidFill>
                        <a:srgbClr val="D0D31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a:rPr>
                        <a:t>DEPT_TYPE</a:t>
                      </a:r>
                    </a:p>
                  </a:txBody>
                  <a:tcPr marL="114300" marR="114300" marT="114300" marB="114300">
                    <a:lnL w="9525" cap="flat" cmpd="sng" algn="ctr">
                      <a:solidFill>
                        <a:srgbClr val="D0D318"/>
                      </a:solidFill>
                      <a:prstDash val="solid"/>
                      <a:round/>
                      <a:headEnd type="none" w="med" len="med"/>
                      <a:tailEnd type="none" w="med" len="med"/>
                    </a:lnL>
                    <a:lnR w="9525" cap="flat" cmpd="sng" algn="ctr">
                      <a:solidFill>
                        <a:srgbClr val="D0D318"/>
                      </a:solidFill>
                      <a:prstDash val="solid"/>
                      <a:round/>
                      <a:headEnd type="none" w="med" len="med"/>
                      <a:tailEnd type="none" w="med" len="med"/>
                    </a:lnR>
                    <a:lnT w="9525" cap="flat" cmpd="sng" algn="ctr">
                      <a:solidFill>
                        <a:srgbClr val="D0D31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a:rPr>
                        <a:t>EMP_DEPT_NO</a:t>
                      </a:r>
                    </a:p>
                  </a:txBody>
                  <a:tcPr marL="114300" marR="114300" marT="114300" marB="114300">
                    <a:lnL w="9525" cap="flat" cmpd="sng" algn="ctr">
                      <a:solidFill>
                        <a:srgbClr val="D0D318"/>
                      </a:solidFill>
                      <a:prstDash val="solid"/>
                      <a:round/>
                      <a:headEnd type="none" w="med" len="med"/>
                      <a:tailEnd type="none" w="med" len="med"/>
                    </a:lnL>
                    <a:lnR w="9525" cap="flat" cmpd="sng" algn="ctr">
                      <a:solidFill>
                        <a:srgbClr val="D0D318"/>
                      </a:solidFill>
                      <a:prstDash val="solid"/>
                      <a:round/>
                      <a:headEnd type="none" w="med" len="med"/>
                      <a:tailEnd type="none" w="med" len="med"/>
                    </a:lnR>
                    <a:lnT w="9525" cap="flat" cmpd="sng" algn="ctr">
                      <a:solidFill>
                        <a:srgbClr val="D0D31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US">
                          <a:solidFill>
                            <a:srgbClr val="333333"/>
                          </a:solidFill>
                          <a:effectLst/>
                          <a:latin typeface="inter-regular"/>
                        </a:rPr>
                        <a:t>264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India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Designing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D394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283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264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India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Testing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D394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300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364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UK</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Stores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D283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232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364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UK</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Developing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D283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549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
        <p:nvSpPr>
          <p:cNvPr id="5" name="Rectangle 1"/>
          <p:cNvSpPr>
            <a:spLocks noChangeArrowheads="1"/>
          </p:cNvSpPr>
          <p:nvPr/>
        </p:nvSpPr>
        <p:spPr bwMode="auto">
          <a:xfrm>
            <a:off x="629968" y="2511009"/>
            <a:ext cx="1911101"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333333"/>
                </a:solidFill>
                <a:effectLst/>
                <a:latin typeface="inter-bold"/>
                <a:cs typeface="Arial" pitchFamily="34" charset="0"/>
              </a:rPr>
              <a:t>EMPLOYEE table</a:t>
            </a:r>
            <a:r>
              <a:rPr kumimoji="0" lang="en-US" altLang="en-US" sz="1200" b="1" i="0" u="none" strike="noStrike" cap="none" normalizeH="0" baseline="0" dirty="0" smtClean="0">
                <a:ln>
                  <a:noFill/>
                </a:ln>
                <a:solidFill>
                  <a:srgbClr val="333333"/>
                </a:solidFill>
                <a:effectLst/>
                <a:latin typeface="inter-bold"/>
                <a:cs typeface="Arial" pitchFamily="34" charset="0"/>
              </a:rPr>
              <a: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7110680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b="1" dirty="0"/>
              <a:t>In the above table Functional dependencies are as follows:</a:t>
            </a:r>
            <a:endParaRPr lang="en-US" dirty="0"/>
          </a:p>
          <a:p>
            <a:r>
              <a:rPr lang="en-US" dirty="0"/>
              <a:t>EMP_ID  →  EMP_COUNTRY  </a:t>
            </a:r>
          </a:p>
          <a:p>
            <a:r>
              <a:rPr lang="en-US" dirty="0"/>
              <a:t>EMP_DEPT  →   {DEPT_TYPE, EMP_DEPT_NO}  </a:t>
            </a:r>
          </a:p>
          <a:p>
            <a:endParaRPr lang="en-US" dirty="0"/>
          </a:p>
        </p:txBody>
      </p:sp>
      <p:sp>
        <p:nvSpPr>
          <p:cNvPr id="4" name="Rectangle 3"/>
          <p:cNvSpPr/>
          <p:nvPr/>
        </p:nvSpPr>
        <p:spPr>
          <a:xfrm>
            <a:off x="685800" y="3244334"/>
            <a:ext cx="4572000" cy="369332"/>
          </a:xfrm>
          <a:prstGeom prst="rect">
            <a:avLst/>
          </a:prstGeom>
        </p:spPr>
        <p:txBody>
          <a:bodyPr wrap="square">
            <a:spAutoFit/>
          </a:bodyPr>
          <a:lstStyle/>
          <a:p>
            <a:r>
              <a:rPr lang="en-US" b="1" dirty="0"/>
              <a:t>Candidate key: {EMP-ID, EMP-DEPT}</a:t>
            </a:r>
            <a:endParaRPr lang="en-US" dirty="0"/>
          </a:p>
        </p:txBody>
      </p:sp>
      <p:sp>
        <p:nvSpPr>
          <p:cNvPr id="5" name="Rectangle 4"/>
          <p:cNvSpPr/>
          <p:nvPr/>
        </p:nvSpPr>
        <p:spPr>
          <a:xfrm>
            <a:off x="533400" y="3962400"/>
            <a:ext cx="7467600" cy="1569660"/>
          </a:xfrm>
          <a:prstGeom prst="rect">
            <a:avLst/>
          </a:prstGeom>
        </p:spPr>
        <p:txBody>
          <a:bodyPr wrap="square">
            <a:spAutoFit/>
          </a:bodyPr>
          <a:lstStyle/>
          <a:p>
            <a:r>
              <a:rPr lang="en-US" sz="2400" dirty="0"/>
              <a:t>The table is not in BCNF because neither EMP_DEPT nor EMP_ID alone are keys.</a:t>
            </a:r>
          </a:p>
          <a:p>
            <a:r>
              <a:rPr lang="en-US" sz="2400" dirty="0"/>
              <a:t>To convert the given table into BCNF, we decompose it into three tables:</a:t>
            </a:r>
          </a:p>
        </p:txBody>
      </p:sp>
    </p:spTree>
    <p:extLst>
      <p:ext uri="{BB962C8B-B14F-4D97-AF65-F5344CB8AC3E}">
        <p14:creationId xmlns:p14="http://schemas.microsoft.com/office/powerpoint/2010/main" val="25481169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15811291"/>
              </p:ext>
            </p:extLst>
          </p:nvPr>
        </p:nvGraphicFramePr>
        <p:xfrm>
          <a:off x="838200" y="1981200"/>
          <a:ext cx="7047910" cy="1721962"/>
        </p:xfrm>
        <a:graphic>
          <a:graphicData uri="http://schemas.openxmlformats.org/drawingml/2006/table">
            <a:tbl>
              <a:tblPr/>
              <a:tblGrid>
                <a:gridCol w="3523955"/>
                <a:gridCol w="3523955"/>
              </a:tblGrid>
              <a:tr h="638480">
                <a:tc>
                  <a:txBody>
                    <a:bodyPr/>
                    <a:lstStyle/>
                    <a:p>
                      <a:pPr algn="l" fontAlgn="t"/>
                      <a:r>
                        <a:rPr lang="en-US" dirty="0">
                          <a:solidFill>
                            <a:srgbClr val="000000"/>
                          </a:solidFill>
                          <a:effectLst/>
                          <a:latin typeface="times new roman"/>
                        </a:rPr>
                        <a:t>EMP_ID</a:t>
                      </a:r>
                    </a:p>
                  </a:txBody>
                  <a:tcPr marL="114300" marR="114300" marT="114300" marB="114300">
                    <a:lnL w="9525" cap="flat" cmpd="sng" algn="ctr">
                      <a:solidFill>
                        <a:srgbClr val="00A9E8"/>
                      </a:solidFill>
                      <a:prstDash val="solid"/>
                      <a:round/>
                      <a:headEnd type="none" w="med" len="med"/>
                      <a:tailEnd type="none" w="med" len="med"/>
                    </a:lnL>
                    <a:lnR w="9525" cap="flat" cmpd="sng" algn="ctr">
                      <a:solidFill>
                        <a:srgbClr val="00A9E8"/>
                      </a:solidFill>
                      <a:prstDash val="solid"/>
                      <a:round/>
                      <a:headEnd type="none" w="med" len="med"/>
                      <a:tailEnd type="none" w="med" len="med"/>
                    </a:lnR>
                    <a:lnT w="9525" cap="flat" cmpd="sng" algn="ctr">
                      <a:solidFill>
                        <a:srgbClr val="00A9E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a:rPr>
                        <a:t>EMP_COUNTRY</a:t>
                      </a:r>
                    </a:p>
                  </a:txBody>
                  <a:tcPr marL="114300" marR="114300" marT="114300" marB="114300">
                    <a:lnL w="9525" cap="flat" cmpd="sng" algn="ctr">
                      <a:solidFill>
                        <a:srgbClr val="00A9E8"/>
                      </a:solidFill>
                      <a:prstDash val="solid"/>
                      <a:round/>
                      <a:headEnd type="none" w="med" len="med"/>
                      <a:tailEnd type="none" w="med" len="med"/>
                    </a:lnL>
                    <a:lnR w="9525" cap="flat" cmpd="sng" algn="ctr">
                      <a:solidFill>
                        <a:srgbClr val="00A9E8"/>
                      </a:solidFill>
                      <a:prstDash val="solid"/>
                      <a:round/>
                      <a:headEnd type="none" w="med" len="med"/>
                      <a:tailEnd type="none" w="med" len="med"/>
                    </a:lnR>
                    <a:lnT w="9525" cap="flat" cmpd="sng" algn="ctr">
                      <a:solidFill>
                        <a:srgbClr val="00A9E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541741">
                <a:tc>
                  <a:txBody>
                    <a:bodyPr/>
                    <a:lstStyle/>
                    <a:p>
                      <a:pPr algn="just" fontAlgn="t"/>
                      <a:r>
                        <a:rPr lang="en-US">
                          <a:solidFill>
                            <a:srgbClr val="333333"/>
                          </a:solidFill>
                          <a:effectLst/>
                          <a:latin typeface="inter-regular"/>
                        </a:rPr>
                        <a:t>264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India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41741">
                <a:tc>
                  <a:txBody>
                    <a:bodyPr/>
                    <a:lstStyle/>
                    <a:p>
                      <a:pPr algn="just" fontAlgn="t"/>
                      <a:r>
                        <a:rPr lang="en-US" dirty="0">
                          <a:solidFill>
                            <a:srgbClr val="333333"/>
                          </a:solidFill>
                          <a:effectLst/>
                          <a:latin typeface="inter-regular"/>
                        </a:rPr>
                        <a:t>264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India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
        <p:nvSpPr>
          <p:cNvPr id="5" name="Rectangle 1"/>
          <p:cNvSpPr>
            <a:spLocks noChangeArrowheads="1"/>
          </p:cNvSpPr>
          <p:nvPr/>
        </p:nvSpPr>
        <p:spPr bwMode="auto">
          <a:xfrm>
            <a:off x="1097257" y="990600"/>
            <a:ext cx="2621295"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333333"/>
                </a:solidFill>
                <a:effectLst/>
                <a:latin typeface="inter-bold"/>
                <a:cs typeface="Arial" pitchFamily="34" charset="0"/>
              </a:rPr>
              <a:t>EMP_COUNTRY table:</a:t>
            </a:r>
            <a:endParaRPr kumimoji="0" lang="en-US" altLang="en-US"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val="6049951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12520952"/>
              </p:ext>
            </p:extLst>
          </p:nvPr>
        </p:nvGraphicFramePr>
        <p:xfrm>
          <a:off x="1048045" y="2758278"/>
          <a:ext cx="7047909" cy="3413921"/>
        </p:xfrm>
        <a:graphic>
          <a:graphicData uri="http://schemas.openxmlformats.org/drawingml/2006/table">
            <a:tbl>
              <a:tblPr/>
              <a:tblGrid>
                <a:gridCol w="2349303"/>
                <a:gridCol w="2349303"/>
                <a:gridCol w="2349303"/>
              </a:tblGrid>
              <a:tr h="776961">
                <a:tc>
                  <a:txBody>
                    <a:bodyPr/>
                    <a:lstStyle/>
                    <a:p>
                      <a:pPr algn="l" fontAlgn="t"/>
                      <a:r>
                        <a:rPr lang="en-US" dirty="0">
                          <a:solidFill>
                            <a:srgbClr val="000000"/>
                          </a:solidFill>
                          <a:effectLst/>
                          <a:latin typeface="times new roman"/>
                        </a:rPr>
                        <a:t>EMP_DEPT</a:t>
                      </a:r>
                    </a:p>
                  </a:txBody>
                  <a:tcPr marL="114300" marR="114300" marT="114300" marB="114300">
                    <a:lnL w="9525" cap="flat" cmpd="sng" algn="ctr">
                      <a:solidFill>
                        <a:srgbClr val="1029E8"/>
                      </a:solidFill>
                      <a:prstDash val="solid"/>
                      <a:round/>
                      <a:headEnd type="none" w="med" len="med"/>
                      <a:tailEnd type="none" w="med" len="med"/>
                    </a:lnL>
                    <a:lnR w="9525" cap="flat" cmpd="sng" algn="ctr">
                      <a:solidFill>
                        <a:srgbClr val="1029E8"/>
                      </a:solidFill>
                      <a:prstDash val="solid"/>
                      <a:round/>
                      <a:headEnd type="none" w="med" len="med"/>
                      <a:tailEnd type="none" w="med" len="med"/>
                    </a:lnR>
                    <a:lnT w="9525" cap="flat" cmpd="sng" algn="ctr">
                      <a:solidFill>
                        <a:srgbClr val="1029E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a:rPr>
                        <a:t>DEPT_TYPE</a:t>
                      </a:r>
                    </a:p>
                  </a:txBody>
                  <a:tcPr marL="114300" marR="114300" marT="114300" marB="114300">
                    <a:lnL w="9525" cap="flat" cmpd="sng" algn="ctr">
                      <a:solidFill>
                        <a:srgbClr val="1029E8"/>
                      </a:solidFill>
                      <a:prstDash val="solid"/>
                      <a:round/>
                      <a:headEnd type="none" w="med" len="med"/>
                      <a:tailEnd type="none" w="med" len="med"/>
                    </a:lnL>
                    <a:lnR w="9525" cap="flat" cmpd="sng" algn="ctr">
                      <a:solidFill>
                        <a:srgbClr val="1029E8"/>
                      </a:solidFill>
                      <a:prstDash val="solid"/>
                      <a:round/>
                      <a:headEnd type="none" w="med" len="med"/>
                      <a:tailEnd type="none" w="med" len="med"/>
                    </a:lnR>
                    <a:lnT w="9525" cap="flat" cmpd="sng" algn="ctr">
                      <a:solidFill>
                        <a:srgbClr val="1029E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a:rPr>
                        <a:t>EMP_DEPT_NO</a:t>
                      </a:r>
                    </a:p>
                  </a:txBody>
                  <a:tcPr marL="114300" marR="114300" marT="114300" marB="114300">
                    <a:lnL w="9525" cap="flat" cmpd="sng" algn="ctr">
                      <a:solidFill>
                        <a:srgbClr val="1029E8"/>
                      </a:solidFill>
                      <a:prstDash val="solid"/>
                      <a:round/>
                      <a:headEnd type="none" w="med" len="med"/>
                      <a:tailEnd type="none" w="med" len="med"/>
                    </a:lnL>
                    <a:lnR w="9525" cap="flat" cmpd="sng" algn="ctr">
                      <a:solidFill>
                        <a:srgbClr val="1029E8"/>
                      </a:solidFill>
                      <a:prstDash val="solid"/>
                      <a:round/>
                      <a:headEnd type="none" w="med" len="med"/>
                      <a:tailEnd type="none" w="med" len="med"/>
                    </a:lnR>
                    <a:lnT w="9525" cap="flat" cmpd="sng" algn="ctr">
                      <a:solidFill>
                        <a:srgbClr val="1029E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659240">
                <a:tc>
                  <a:txBody>
                    <a:bodyPr/>
                    <a:lstStyle/>
                    <a:p>
                      <a:pPr algn="just" fontAlgn="t"/>
                      <a:r>
                        <a:rPr lang="en-US">
                          <a:solidFill>
                            <a:srgbClr val="333333"/>
                          </a:solidFill>
                          <a:effectLst/>
                          <a:latin typeface="inter-regular"/>
                        </a:rPr>
                        <a:t>Designing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D394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283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59240">
                <a:tc>
                  <a:txBody>
                    <a:bodyPr/>
                    <a:lstStyle/>
                    <a:p>
                      <a:pPr algn="just" fontAlgn="t"/>
                      <a:r>
                        <a:rPr lang="en-US">
                          <a:solidFill>
                            <a:srgbClr val="333333"/>
                          </a:solidFill>
                          <a:effectLst/>
                          <a:latin typeface="inter-regular"/>
                        </a:rPr>
                        <a:t>Testing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D394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300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59240">
                <a:tc>
                  <a:txBody>
                    <a:bodyPr/>
                    <a:lstStyle/>
                    <a:p>
                      <a:pPr algn="just" fontAlgn="t"/>
                      <a:r>
                        <a:rPr lang="en-US">
                          <a:solidFill>
                            <a:srgbClr val="333333"/>
                          </a:solidFill>
                          <a:effectLst/>
                          <a:latin typeface="inter-regular"/>
                        </a:rPr>
                        <a:t>Stores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D283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232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59240">
                <a:tc>
                  <a:txBody>
                    <a:bodyPr/>
                    <a:lstStyle/>
                    <a:p>
                      <a:pPr algn="just" fontAlgn="t"/>
                      <a:r>
                        <a:rPr lang="en-US">
                          <a:solidFill>
                            <a:srgbClr val="333333"/>
                          </a:solidFill>
                          <a:effectLst/>
                          <a:latin typeface="inter-regular"/>
                        </a:rPr>
                        <a:t>Developing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D283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549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
        <p:nvSpPr>
          <p:cNvPr id="5" name="Rectangle 1"/>
          <p:cNvSpPr>
            <a:spLocks noChangeArrowheads="1"/>
          </p:cNvSpPr>
          <p:nvPr/>
        </p:nvSpPr>
        <p:spPr bwMode="auto">
          <a:xfrm>
            <a:off x="609600" y="1857345"/>
            <a:ext cx="59436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333333"/>
                </a:solidFill>
                <a:effectLst/>
                <a:latin typeface="inter-bold"/>
                <a:cs typeface="Arial" pitchFamily="34" charset="0"/>
              </a:rPr>
              <a:t>EMP_DEPT table:</a:t>
            </a:r>
            <a:endParaRPr kumimoji="0" lang="en-US" altLang="en-US" sz="2000"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val="10282729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94294669"/>
              </p:ext>
            </p:extLst>
          </p:nvPr>
        </p:nvGraphicFramePr>
        <p:xfrm>
          <a:off x="1048045" y="2758279"/>
          <a:ext cx="7105354" cy="2499520"/>
        </p:xfrm>
        <a:graphic>
          <a:graphicData uri="http://schemas.openxmlformats.org/drawingml/2006/table">
            <a:tbl>
              <a:tblPr/>
              <a:tblGrid>
                <a:gridCol w="3552677"/>
                <a:gridCol w="3552677"/>
              </a:tblGrid>
              <a:tr h="568856">
                <a:tc>
                  <a:txBody>
                    <a:bodyPr/>
                    <a:lstStyle/>
                    <a:p>
                      <a:pPr algn="l" fontAlgn="t"/>
                      <a:r>
                        <a:rPr lang="en-US" dirty="0">
                          <a:solidFill>
                            <a:srgbClr val="000000"/>
                          </a:solidFill>
                          <a:effectLst/>
                          <a:latin typeface="times new roman"/>
                        </a:rPr>
                        <a:t>EMP_ID</a:t>
                      </a:r>
                    </a:p>
                  </a:txBody>
                  <a:tcPr marL="114300" marR="114300" marT="114300" marB="114300">
                    <a:lnL w="9525" cap="flat" cmpd="sng" algn="ctr">
                      <a:solidFill>
                        <a:srgbClr val="30ACBB"/>
                      </a:solidFill>
                      <a:prstDash val="solid"/>
                      <a:round/>
                      <a:headEnd type="none" w="med" len="med"/>
                      <a:tailEnd type="none" w="med" len="med"/>
                    </a:lnL>
                    <a:lnR w="9525" cap="flat" cmpd="sng" algn="ctr">
                      <a:solidFill>
                        <a:srgbClr val="30ACBB"/>
                      </a:solidFill>
                      <a:prstDash val="solid"/>
                      <a:round/>
                      <a:headEnd type="none" w="med" len="med"/>
                      <a:tailEnd type="none" w="med" len="med"/>
                    </a:lnR>
                    <a:lnT w="9525" cap="flat" cmpd="sng" algn="ctr">
                      <a:solidFill>
                        <a:srgbClr val="30ACB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a:rPr>
                        <a:t>EMP_DEPT</a:t>
                      </a:r>
                    </a:p>
                  </a:txBody>
                  <a:tcPr marL="114300" marR="114300" marT="114300" marB="114300">
                    <a:lnL w="9525" cap="flat" cmpd="sng" algn="ctr">
                      <a:solidFill>
                        <a:srgbClr val="30ACBB"/>
                      </a:solidFill>
                      <a:prstDash val="solid"/>
                      <a:round/>
                      <a:headEnd type="none" w="med" len="med"/>
                      <a:tailEnd type="none" w="med" len="med"/>
                    </a:lnL>
                    <a:lnR w="9525" cap="flat" cmpd="sng" algn="ctr">
                      <a:solidFill>
                        <a:srgbClr val="30ACBB"/>
                      </a:solidFill>
                      <a:prstDash val="solid"/>
                      <a:round/>
                      <a:headEnd type="none" w="med" len="med"/>
                      <a:tailEnd type="none" w="med" len="med"/>
                    </a:lnR>
                    <a:lnT w="9525" cap="flat" cmpd="sng" algn="ctr">
                      <a:solidFill>
                        <a:srgbClr val="30ACB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482666">
                <a:tc>
                  <a:txBody>
                    <a:bodyPr/>
                    <a:lstStyle/>
                    <a:p>
                      <a:pPr algn="just" fontAlgn="t"/>
                      <a:r>
                        <a:rPr lang="en-US">
                          <a:solidFill>
                            <a:srgbClr val="333333"/>
                          </a:solidFill>
                          <a:effectLst/>
                          <a:latin typeface="inter-regular"/>
                        </a:rPr>
                        <a:t>D394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283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82666">
                <a:tc>
                  <a:txBody>
                    <a:bodyPr/>
                    <a:lstStyle/>
                    <a:p>
                      <a:pPr algn="just" fontAlgn="t"/>
                      <a:r>
                        <a:rPr lang="en-US">
                          <a:solidFill>
                            <a:srgbClr val="333333"/>
                          </a:solidFill>
                          <a:effectLst/>
                          <a:latin typeface="inter-regular"/>
                        </a:rPr>
                        <a:t>D394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300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82666">
                <a:tc>
                  <a:txBody>
                    <a:bodyPr/>
                    <a:lstStyle/>
                    <a:p>
                      <a:pPr algn="just" fontAlgn="t"/>
                      <a:r>
                        <a:rPr lang="en-US">
                          <a:solidFill>
                            <a:srgbClr val="333333"/>
                          </a:solidFill>
                          <a:effectLst/>
                          <a:latin typeface="inter-regular"/>
                        </a:rPr>
                        <a:t>D283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232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82666">
                <a:tc>
                  <a:txBody>
                    <a:bodyPr/>
                    <a:lstStyle/>
                    <a:p>
                      <a:pPr algn="just" fontAlgn="t"/>
                      <a:r>
                        <a:rPr lang="en-US">
                          <a:solidFill>
                            <a:srgbClr val="333333"/>
                          </a:solidFill>
                          <a:effectLst/>
                          <a:latin typeface="inter-regular"/>
                        </a:rPr>
                        <a:t>D283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549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
        <p:nvSpPr>
          <p:cNvPr id="5" name="Rectangle 1"/>
          <p:cNvSpPr>
            <a:spLocks noChangeArrowheads="1"/>
          </p:cNvSpPr>
          <p:nvPr/>
        </p:nvSpPr>
        <p:spPr bwMode="auto">
          <a:xfrm>
            <a:off x="381000" y="1888123"/>
            <a:ext cx="678180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333333"/>
                </a:solidFill>
                <a:effectLst/>
                <a:latin typeface="inter-bold"/>
                <a:cs typeface="Arial" pitchFamily="34" charset="0"/>
              </a:rPr>
              <a:t>EMP_DEPT_MAPPING table</a:t>
            </a:r>
            <a:r>
              <a:rPr kumimoji="0" lang="en-US" altLang="en-US" sz="1200" b="1" i="0" u="none" strike="noStrike" cap="none" normalizeH="0" baseline="0" dirty="0" smtClean="0">
                <a:ln>
                  <a:noFill/>
                </a:ln>
                <a:solidFill>
                  <a:srgbClr val="333333"/>
                </a:solidFill>
                <a:effectLst/>
                <a:latin typeface="inter-bold"/>
                <a:cs typeface="Arial" pitchFamily="34" charset="0"/>
              </a:rPr>
              <a: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431868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b="1" dirty="0">
                <a:solidFill>
                  <a:srgbClr val="333333"/>
                </a:solidFill>
                <a:latin typeface="inter-bold"/>
              </a:rPr>
              <a:t>Functional dependencies:</a:t>
            </a:r>
            <a:endParaRPr lang="en-US" sz="2400" dirty="0">
              <a:solidFill>
                <a:srgbClr val="333333"/>
              </a:solidFill>
              <a:latin typeface="inter-regular"/>
            </a:endParaRPr>
          </a:p>
          <a:p>
            <a:pPr>
              <a:buFont typeface="+mj-lt"/>
              <a:buAutoNum type="arabicPeriod"/>
            </a:pPr>
            <a:r>
              <a:rPr lang="en-US" sz="2400" dirty="0">
                <a:solidFill>
                  <a:srgbClr val="000000"/>
                </a:solidFill>
                <a:latin typeface="inter-regular"/>
              </a:rPr>
              <a:t>EMP_ID   →    EMP_COUNTRY  </a:t>
            </a:r>
          </a:p>
          <a:p>
            <a:pPr>
              <a:buFont typeface="+mj-lt"/>
              <a:buAutoNum type="arabicPeriod"/>
            </a:pPr>
            <a:r>
              <a:rPr lang="en-US" sz="2400" dirty="0">
                <a:solidFill>
                  <a:srgbClr val="000000"/>
                </a:solidFill>
                <a:latin typeface="inter-regular"/>
              </a:rPr>
              <a:t>EMP_DEPT   →   {DEPT_TYPE, EMP_DEPT_NO}  </a:t>
            </a:r>
            <a:endParaRPr lang="en-US" sz="2400" dirty="0" smtClean="0">
              <a:solidFill>
                <a:srgbClr val="000000"/>
              </a:solidFill>
              <a:latin typeface="inter-regular"/>
            </a:endParaRPr>
          </a:p>
          <a:p>
            <a:pPr algn="just">
              <a:buFont typeface="+mj-lt"/>
              <a:buAutoNum type="arabicPeriod"/>
            </a:pPr>
            <a:endParaRPr lang="en-US" sz="2400" dirty="0">
              <a:solidFill>
                <a:srgbClr val="000000"/>
              </a:solidFill>
              <a:latin typeface="inter-regular"/>
            </a:endParaRPr>
          </a:p>
          <a:p>
            <a:pPr algn="just">
              <a:buFont typeface="+mj-lt"/>
              <a:buAutoNum type="arabicPeriod"/>
            </a:pPr>
            <a:endParaRPr lang="en-US" sz="2400" dirty="0">
              <a:solidFill>
                <a:srgbClr val="000000"/>
              </a:solidFill>
              <a:latin typeface="inter-regular"/>
            </a:endParaRPr>
          </a:p>
          <a:p>
            <a:pPr algn="just"/>
            <a:r>
              <a:rPr lang="en-US" sz="2400" b="1" dirty="0">
                <a:solidFill>
                  <a:srgbClr val="333333"/>
                </a:solidFill>
                <a:latin typeface="inter-bold"/>
              </a:rPr>
              <a:t>Candidate keys:</a:t>
            </a:r>
            <a:endParaRPr lang="en-US" sz="2400" dirty="0">
              <a:solidFill>
                <a:srgbClr val="333333"/>
              </a:solidFill>
              <a:latin typeface="inter-regular"/>
            </a:endParaRPr>
          </a:p>
          <a:p>
            <a:pPr marL="0" indent="0">
              <a:buNone/>
            </a:pPr>
            <a:r>
              <a:rPr lang="en-US" sz="2400" b="1" dirty="0">
                <a:solidFill>
                  <a:srgbClr val="333333"/>
                </a:solidFill>
                <a:latin typeface="inter-bold"/>
              </a:rPr>
              <a:t>For the first table:</a:t>
            </a:r>
            <a:r>
              <a:rPr lang="en-US" sz="2400" dirty="0">
                <a:solidFill>
                  <a:srgbClr val="333333"/>
                </a:solidFill>
                <a:latin typeface="inter-regular"/>
              </a:rPr>
              <a:t> EMP_ID</a:t>
            </a:r>
            <a:br>
              <a:rPr lang="en-US" sz="2400" dirty="0">
                <a:solidFill>
                  <a:srgbClr val="333333"/>
                </a:solidFill>
                <a:latin typeface="inter-regular"/>
              </a:rPr>
            </a:br>
            <a:r>
              <a:rPr lang="en-US" sz="2400" b="1" dirty="0">
                <a:solidFill>
                  <a:srgbClr val="333333"/>
                </a:solidFill>
                <a:latin typeface="inter-bold"/>
              </a:rPr>
              <a:t>For the second table:</a:t>
            </a:r>
            <a:r>
              <a:rPr lang="en-US" sz="2400" dirty="0">
                <a:solidFill>
                  <a:srgbClr val="333333"/>
                </a:solidFill>
                <a:latin typeface="inter-regular"/>
              </a:rPr>
              <a:t> EMP_DEPT</a:t>
            </a:r>
            <a:br>
              <a:rPr lang="en-US" sz="2400" dirty="0">
                <a:solidFill>
                  <a:srgbClr val="333333"/>
                </a:solidFill>
                <a:latin typeface="inter-regular"/>
              </a:rPr>
            </a:br>
            <a:r>
              <a:rPr lang="en-US" sz="2400" b="1" dirty="0">
                <a:solidFill>
                  <a:srgbClr val="333333"/>
                </a:solidFill>
                <a:latin typeface="inter-bold"/>
              </a:rPr>
              <a:t>For the third table:</a:t>
            </a:r>
            <a:r>
              <a:rPr lang="en-US" sz="2400" dirty="0">
                <a:solidFill>
                  <a:srgbClr val="333333"/>
                </a:solidFill>
                <a:latin typeface="inter-regular"/>
              </a:rPr>
              <a:t> {EMP_ID, EMP_DEPT}</a:t>
            </a:r>
          </a:p>
          <a:p>
            <a:endParaRPr lang="en-US" dirty="0"/>
          </a:p>
        </p:txBody>
      </p:sp>
      <p:sp>
        <p:nvSpPr>
          <p:cNvPr id="4" name="Rectangle 3"/>
          <p:cNvSpPr/>
          <p:nvPr/>
        </p:nvSpPr>
        <p:spPr>
          <a:xfrm>
            <a:off x="914400" y="5715000"/>
            <a:ext cx="6629400" cy="646331"/>
          </a:xfrm>
          <a:prstGeom prst="rect">
            <a:avLst/>
          </a:prstGeom>
        </p:spPr>
        <p:txBody>
          <a:bodyPr wrap="square">
            <a:spAutoFit/>
          </a:bodyPr>
          <a:lstStyle/>
          <a:p>
            <a:r>
              <a:rPr lang="en-US" dirty="0">
                <a:solidFill>
                  <a:srgbClr val="333333"/>
                </a:solidFill>
                <a:latin typeface="inter-regular"/>
              </a:rPr>
              <a:t>Now, this is in BCNF because left side part of both the functional dependencies is a key.</a:t>
            </a:r>
            <a:endParaRPr lang="en-US" dirty="0"/>
          </a:p>
        </p:txBody>
      </p:sp>
    </p:spTree>
    <p:extLst>
      <p:ext uri="{BB962C8B-B14F-4D97-AF65-F5344CB8AC3E}">
        <p14:creationId xmlns:p14="http://schemas.microsoft.com/office/powerpoint/2010/main" val="1071849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364163"/>
          </a:xfrm>
        </p:spPr>
        <p:txBody>
          <a:bodyPr/>
          <a:lstStyle/>
          <a:p>
            <a:pPr algn="just"/>
            <a:r>
              <a:rPr lang="en-US" dirty="0"/>
              <a:t>In the given example the database design is faulty which makes the above pitfalls in database. So we observe that in relational database design if the design is not good then there will be faults in databases.</a:t>
            </a:r>
          </a:p>
        </p:txBody>
      </p:sp>
    </p:spTree>
    <p:extLst>
      <p:ext uri="{BB962C8B-B14F-4D97-AF65-F5344CB8AC3E}">
        <p14:creationId xmlns:p14="http://schemas.microsoft.com/office/powerpoint/2010/main" val="4106420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Normalization</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lgn="just"/>
            <a:r>
              <a:rPr lang="en-US" sz="2600" dirty="0"/>
              <a:t>Normalization is the process of organizing the data in the database.</a:t>
            </a:r>
          </a:p>
          <a:p>
            <a:pPr algn="just"/>
            <a:r>
              <a:rPr lang="en-US" sz="2600" dirty="0"/>
              <a:t>Normalization is used to minimize the redundancy from a relation or set of relations. It is also used to eliminate the undesirable characteristics like Insertion, Update and Deletion Anomalies.</a:t>
            </a:r>
          </a:p>
          <a:p>
            <a:pPr algn="just"/>
            <a:r>
              <a:rPr lang="en-US" sz="2600" dirty="0"/>
              <a:t>Normalization divides the larger table into the smaller table and links them using relationship.</a:t>
            </a:r>
          </a:p>
          <a:p>
            <a:pPr algn="just"/>
            <a:r>
              <a:rPr lang="en-US" sz="2600" dirty="0"/>
              <a:t>The normal form is used to reduce redundancy from the database table.</a:t>
            </a:r>
          </a:p>
          <a:p>
            <a:endParaRPr lang="en-US" dirty="0"/>
          </a:p>
        </p:txBody>
      </p:sp>
    </p:spTree>
    <p:extLst>
      <p:ext uri="{BB962C8B-B14F-4D97-AF65-F5344CB8AC3E}">
        <p14:creationId xmlns:p14="http://schemas.microsoft.com/office/powerpoint/2010/main" val="1342663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a:t>Types of Normal Forms</a:t>
            </a:r>
          </a:p>
          <a:p>
            <a:r>
              <a:rPr lang="en-US" dirty="0"/>
              <a:t>There are the four types of normal forms:</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819400"/>
            <a:ext cx="8001000" cy="3323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0038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029059149"/>
              </p:ext>
            </p:extLst>
          </p:nvPr>
        </p:nvGraphicFramePr>
        <p:xfrm>
          <a:off x="304800" y="533399"/>
          <a:ext cx="8610600" cy="5592765"/>
        </p:xfrm>
        <a:graphic>
          <a:graphicData uri="http://schemas.openxmlformats.org/drawingml/2006/table">
            <a:tbl>
              <a:tblPr/>
              <a:tblGrid>
                <a:gridCol w="1981200"/>
                <a:gridCol w="6629400"/>
              </a:tblGrid>
              <a:tr h="497470">
                <a:tc>
                  <a:txBody>
                    <a:bodyPr/>
                    <a:lstStyle/>
                    <a:p>
                      <a:pPr algn="l" fontAlgn="t"/>
                      <a:r>
                        <a:rPr lang="en-US" sz="2000" dirty="0">
                          <a:solidFill>
                            <a:srgbClr val="000000"/>
                          </a:solidFill>
                          <a:effectLst/>
                          <a:latin typeface="+mn-lt"/>
                        </a:rPr>
                        <a:t>Normal Form</a:t>
                      </a:r>
                    </a:p>
                  </a:txBody>
                  <a:tcPr marL="91495" marR="91495" marT="91495" marB="91495">
                    <a:lnL w="9525" cap="flat" cmpd="sng" algn="ctr">
                      <a:solidFill>
                        <a:srgbClr val="E094AA"/>
                      </a:solidFill>
                      <a:prstDash val="solid"/>
                      <a:round/>
                      <a:headEnd type="none" w="med" len="med"/>
                      <a:tailEnd type="none" w="med" len="med"/>
                    </a:lnL>
                    <a:lnR w="9525" cap="flat" cmpd="sng" algn="ctr">
                      <a:solidFill>
                        <a:srgbClr val="E094AA"/>
                      </a:solidFill>
                      <a:prstDash val="solid"/>
                      <a:round/>
                      <a:headEnd type="none" w="med" len="med"/>
                      <a:tailEnd type="none" w="med" len="med"/>
                    </a:lnR>
                    <a:lnT w="9525" cap="flat" cmpd="sng" algn="ctr">
                      <a:solidFill>
                        <a:srgbClr val="E094A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dirty="0">
                          <a:solidFill>
                            <a:srgbClr val="000000"/>
                          </a:solidFill>
                          <a:effectLst/>
                          <a:latin typeface="+mn-lt"/>
                        </a:rPr>
                        <a:t>Description</a:t>
                      </a:r>
                    </a:p>
                  </a:txBody>
                  <a:tcPr marL="91495" marR="91495" marT="91495" marB="91495">
                    <a:lnL w="9525" cap="flat" cmpd="sng" algn="ctr">
                      <a:solidFill>
                        <a:srgbClr val="E094AA"/>
                      </a:solidFill>
                      <a:prstDash val="solid"/>
                      <a:round/>
                      <a:headEnd type="none" w="med" len="med"/>
                      <a:tailEnd type="none" w="med" len="med"/>
                    </a:lnL>
                    <a:lnR w="9525" cap="flat" cmpd="sng" algn="ctr">
                      <a:solidFill>
                        <a:srgbClr val="E094AA"/>
                      </a:solidFill>
                      <a:prstDash val="solid"/>
                      <a:round/>
                      <a:headEnd type="none" w="med" len="med"/>
                      <a:tailEnd type="none" w="med" len="med"/>
                    </a:lnR>
                    <a:lnT w="9525" cap="flat" cmpd="sng" algn="ctr">
                      <a:solidFill>
                        <a:srgbClr val="E094A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693443">
                <a:tc>
                  <a:txBody>
                    <a:bodyPr/>
                    <a:lstStyle/>
                    <a:p>
                      <a:pPr algn="l" fontAlgn="t"/>
                      <a:r>
                        <a:rPr lang="en-US" sz="2000" u="none" strike="noStrike">
                          <a:solidFill>
                            <a:srgbClr val="008000"/>
                          </a:solidFill>
                          <a:effectLst/>
                          <a:latin typeface="+mn-lt"/>
                          <a:hlinkClick r:id="rId2"/>
                        </a:rPr>
                        <a:t>1NF</a:t>
                      </a: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333333"/>
                          </a:solidFill>
                          <a:effectLst/>
                          <a:latin typeface="+mn-lt"/>
                        </a:rPr>
                        <a:t>A relation is in 1NF if it contains an atomic value.</a:t>
                      </a: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236137">
                <a:tc>
                  <a:txBody>
                    <a:bodyPr/>
                    <a:lstStyle/>
                    <a:p>
                      <a:pPr algn="l" fontAlgn="t"/>
                      <a:r>
                        <a:rPr lang="en-US" sz="2000" u="none" strike="noStrike">
                          <a:solidFill>
                            <a:srgbClr val="008000"/>
                          </a:solidFill>
                          <a:effectLst/>
                          <a:latin typeface="+mn-lt"/>
                          <a:hlinkClick r:id="rId3"/>
                        </a:rPr>
                        <a:t>2NF</a:t>
                      </a: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333333"/>
                          </a:solidFill>
                          <a:effectLst/>
                          <a:latin typeface="+mn-lt"/>
                        </a:rPr>
                        <a:t>A relation will be in 2NF if it is in 1NF and all non-key attributes are fully functional dependent on the primary key.</a:t>
                      </a: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964789">
                <a:tc>
                  <a:txBody>
                    <a:bodyPr/>
                    <a:lstStyle/>
                    <a:p>
                      <a:pPr algn="l" fontAlgn="t"/>
                      <a:r>
                        <a:rPr lang="en-US" sz="2000" u="none" strike="noStrike">
                          <a:solidFill>
                            <a:srgbClr val="008000"/>
                          </a:solidFill>
                          <a:effectLst/>
                          <a:latin typeface="+mn-lt"/>
                          <a:hlinkClick r:id="rId4"/>
                        </a:rPr>
                        <a:t>3NF</a:t>
                      </a: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333333"/>
                          </a:solidFill>
                          <a:effectLst/>
                          <a:latin typeface="+mn-lt"/>
                        </a:rPr>
                        <a:t>A relation will be in 3NF if it is in 2NF and no transition dependency exists.</a:t>
                      </a: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964789">
                <a:tc>
                  <a:txBody>
                    <a:bodyPr/>
                    <a:lstStyle/>
                    <a:p>
                      <a:pPr algn="l" fontAlgn="t"/>
                      <a:r>
                        <a:rPr lang="en-US" sz="2000" u="none" strike="noStrike">
                          <a:solidFill>
                            <a:srgbClr val="008000"/>
                          </a:solidFill>
                          <a:effectLst/>
                          <a:latin typeface="+mn-lt"/>
                          <a:hlinkClick r:id="rId5"/>
                        </a:rPr>
                        <a:t>4NF</a:t>
                      </a: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333333"/>
                          </a:solidFill>
                          <a:effectLst/>
                          <a:latin typeface="+mn-lt"/>
                        </a:rPr>
                        <a:t>A relation will be in 4NF if it is in Boyce Codd normal form and has no multi-valued dependency.</a:t>
                      </a: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236137">
                <a:tc>
                  <a:txBody>
                    <a:bodyPr/>
                    <a:lstStyle/>
                    <a:p>
                      <a:pPr algn="l" fontAlgn="t"/>
                      <a:r>
                        <a:rPr lang="en-US" sz="2000" u="none" strike="noStrike">
                          <a:solidFill>
                            <a:srgbClr val="008000"/>
                          </a:solidFill>
                          <a:effectLst/>
                          <a:latin typeface="+mn-lt"/>
                          <a:hlinkClick r:id="rId6"/>
                        </a:rPr>
                        <a:t>5NF</a:t>
                      </a: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333333"/>
                          </a:solidFill>
                          <a:effectLst/>
                          <a:latin typeface="+mn-lt"/>
                        </a:rPr>
                        <a:t>A relation is in 5NF if it is in 4NF and not contains any join dependency and joining should be lossless.</a:t>
                      </a: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934329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