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07" r:id="rId16"/>
    <p:sldId id="293" r:id="rId17"/>
    <p:sldId id="266" r:id="rId18"/>
    <p:sldId id="277" r:id="rId19"/>
    <p:sldId id="299" r:id="rId20"/>
    <p:sldId id="303" r:id="rId21"/>
    <p:sldId id="300" r:id="rId22"/>
    <p:sldId id="301" r:id="rId23"/>
    <p:sldId id="302" r:id="rId24"/>
    <p:sldId id="304"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7151"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7"/>
    <p:restoredTop sz="94632"/>
  </p:normalViewPr>
  <p:slideViewPr>
    <p:cSldViewPr snapToGrid="0" snapToObjects="1">
      <p:cViewPr>
        <p:scale>
          <a:sx n="98" d="100"/>
          <a:sy n="98" d="100"/>
        </p:scale>
        <p:origin x="336" y="368"/>
      </p:cViewPr>
      <p:guideLst>
        <p:guide orient="horz" pos="2001"/>
        <p:guide pos="7151"/>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4/22/19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22.04.19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t>Seminar presentation by </a:t>
            </a:r>
            <a:r>
              <a:rPr lang="en-US" i="1" dirty="0" err="1"/>
              <a:t>Stauffenegger</a:t>
            </a:r>
            <a:r>
              <a:rPr lang="en-US" i="1" dirty="0"/>
              <a:t>, Lars and </a:t>
            </a:r>
            <a:r>
              <a:rPr lang="en-US" i="1" dirty="0" err="1"/>
              <a:t>Wössner</a:t>
            </a:r>
            <a:r>
              <a:rPr lang="en-US" i="1" dirty="0"/>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rPr>
              <a:t>Source: Financial Times. Retrieved from: https://</a:t>
            </a:r>
            <a:r>
              <a:rPr lang="en-US" sz="900" i="1" dirty="0" err="1">
                <a:solidFill>
                  <a:schemeClr val="bg1">
                    <a:lumMod val="50000"/>
                  </a:schemeClr>
                </a:solidFill>
              </a:rPr>
              <a:t>www.ft.com</a:t>
            </a:r>
            <a:r>
              <a:rPr lang="en-US" sz="900" i="1" dirty="0">
                <a:solidFill>
                  <a:schemeClr val="bg1">
                    <a:lumMod val="50000"/>
                  </a:schemeClr>
                </a:solidFill>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Decision Trees and the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88197" y="318815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SMIret</a:t>
            </a:r>
            <a:r>
              <a:rPr lang="en-US" sz="1200" dirty="0">
                <a:solidFill>
                  <a:schemeClr val="tx1"/>
                </a:solidFill>
              </a:rPr>
              <a:t> &gt; 0.01</a:t>
            </a: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Gov3yr &gt; 0.005</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Gov10yr &lt; 0.001</a:t>
            </a: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ChgSD</a:t>
            </a:r>
            <a:r>
              <a:rPr lang="en-US" sz="1200" dirty="0">
                <a:solidFill>
                  <a:schemeClr val="tx1"/>
                </a:solidFill>
              </a:rPr>
              <a:t> &lt; 0.2</a:t>
            </a: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LIBOR &lt; 0.001</a:t>
            </a: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2" y="2755625"/>
            <a:ext cx="218373" cy="1952577"/>
          </a:xfrm>
          <a:prstGeom prst="bentConnector3">
            <a:avLst>
              <a:gd name="adj1" fmla="val 42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6" y="2710658"/>
            <a:ext cx="218374" cy="2042515"/>
          </a:xfrm>
          <a:prstGeom prst="bentConnector3">
            <a:avLst>
              <a:gd name="adj1" fmla="val 42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E6DCBC3-B2DC-0B48-85AE-28FABEB353CB}"/>
              </a:ext>
            </a:extLst>
          </p:cNvPr>
          <p:cNvSpPr/>
          <p:nvPr/>
        </p:nvSpPr>
        <p:spPr>
          <a:xfrm>
            <a:off x="6693743"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rPr>
              <a:t>illustrative</a:t>
            </a:r>
          </a:p>
        </p:txBody>
      </p:sp>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t>PreCap</a:t>
            </a:r>
            <a:r>
              <a:rPr lang="en-US" sz="1400" dirty="0"/>
              <a:t>: </a:t>
            </a:r>
            <a:r>
              <a:rPr lang="en-US" sz="1400" dirty="0" err="1"/>
              <a:t>SDdomBanks</a:t>
            </a:r>
            <a:r>
              <a:rPr lang="en-US" sz="1400" dirty="0"/>
              <a:t> is most important</a:t>
            </a:r>
          </a:p>
          <a:p>
            <a:pPr marL="285750" indent="-285750">
              <a:buFont typeface="Wingdings" pitchFamily="2" charset="2"/>
              <a:buChar char="§"/>
            </a:pPr>
            <a:r>
              <a:rPr lang="en-US" sz="1400" b="1" dirty="0"/>
              <a:t>Cap: </a:t>
            </a:r>
            <a:r>
              <a:rPr lang="en-US" sz="1400" dirty="0" err="1"/>
              <a:t>SDofDomBanks</a:t>
            </a:r>
            <a:r>
              <a:rPr lang="en-US" sz="1400" dirty="0"/>
              <a:t> is most important</a:t>
            </a:r>
          </a:p>
          <a:p>
            <a:pPr marL="285750" indent="-285750">
              <a:buFont typeface="Wingdings" pitchFamily="2" charset="2"/>
              <a:buChar char="§"/>
            </a:pPr>
            <a:r>
              <a:rPr lang="en-US" sz="1400" b="1" dirty="0" err="1"/>
              <a:t>PostCap</a:t>
            </a:r>
            <a:r>
              <a:rPr lang="en-US" sz="1400" b="1" dirty="0"/>
              <a:t>:</a:t>
            </a:r>
            <a:r>
              <a:rPr lang="en-US" sz="1400" dirty="0"/>
              <a:t> </a:t>
            </a:r>
            <a:r>
              <a:rPr lang="en-US" sz="1400" dirty="0" err="1"/>
              <a:t>SDdomBanksdir</a:t>
            </a:r>
            <a:r>
              <a:rPr lang="en-US" sz="1400" dirty="0"/>
              <a:t> is most important</a:t>
            </a:r>
          </a:p>
          <a:p>
            <a:endParaRPr lang="en-US" sz="1400" dirty="0"/>
          </a:p>
          <a:p>
            <a:endParaRPr lang="en-US" sz="1400" dirty="0"/>
          </a:p>
          <a:p>
            <a:endParaRPr lang="en-US" sz="1400" dirty="0"/>
          </a:p>
          <a:p>
            <a:endParaRPr lang="en-US" sz="1400" dirty="0"/>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sym typeface="Wingdings" pitchFamily="2" charset="2"/>
              </a:rPr>
              <a:t>The </a:t>
            </a:r>
            <a:r>
              <a:rPr lang="en-US" sz="1400" dirty="0" err="1">
                <a:sym typeface="Wingdings" pitchFamily="2" charset="2"/>
              </a:rPr>
              <a:t>swich</a:t>
            </a:r>
            <a:r>
              <a:rPr lang="en-US" sz="1400" dirty="0">
                <a:sym typeface="Wingdings" pitchFamily="2" charset="2"/>
              </a:rPr>
              <a:t> in </a:t>
            </a:r>
            <a:r>
              <a:rPr lang="en-US" sz="1400" dirty="0" err="1">
                <a:sym typeface="Wingdings" pitchFamily="2" charset="2"/>
              </a:rPr>
              <a:t>importances</a:t>
            </a:r>
            <a:r>
              <a:rPr lang="en-US" sz="1400" dirty="0">
                <a:sym typeface="Wingdings" pitchFamily="2" charset="2"/>
              </a:rPr>
              <a:t> indicates that different signals sent by the SNB influenced the development of the SMI</a:t>
            </a:r>
            <a:endParaRPr lang="en-US" sz="1400" dirty="0"/>
          </a:p>
          <a:p>
            <a:endParaRPr lang="en-US" sz="1400" dirty="0"/>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t>In the </a:t>
            </a:r>
            <a:r>
              <a:rPr lang="en-US" sz="1400" dirty="0" err="1"/>
              <a:t>PreCap</a:t>
            </a:r>
            <a:r>
              <a:rPr lang="en-US" sz="1400" dirty="0"/>
              <a:t> and </a:t>
            </a:r>
            <a:r>
              <a:rPr lang="en-US" sz="1400" dirty="0" err="1"/>
              <a:t>PostCap</a:t>
            </a:r>
            <a:r>
              <a:rPr lang="en-US" sz="1400" dirty="0"/>
              <a:t> period, market participants used the weekly announcements and especially the direction of SD changes as indication for SNB sentiment.</a:t>
            </a:r>
          </a:p>
          <a:p>
            <a:pPr marL="285750" indent="-285750">
              <a:buFont typeface="Wingdings" pitchFamily="2" charset="2"/>
              <a:buChar char="§"/>
            </a:pPr>
            <a:r>
              <a:rPr lang="en-US" sz="1400" dirty="0"/>
              <a:t>In the Cap period, the sentiment of SNB was clear, therefore the direction of SD movements did not play a great role.</a:t>
            </a:r>
          </a:p>
          <a:p>
            <a:endParaRPr lang="en-US" sz="1400" dirty="0"/>
          </a:p>
          <a:p>
            <a:endParaRPr lang="en-US" sz="1400" dirty="0"/>
          </a:p>
          <a:p>
            <a:endParaRPr lang="en-US" sz="1400" dirty="0"/>
          </a:p>
          <a:p>
            <a:endParaRPr lang="en-US" sz="1400" dirty="0"/>
          </a:p>
          <a:p>
            <a:endParaRPr lang="en-US" sz="1400" dirty="0"/>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954107"/>
          </a:xfrm>
          <a:prstGeom prst="rect">
            <a:avLst/>
          </a:prstGeom>
          <a:noFill/>
        </p:spPr>
        <p:txBody>
          <a:bodyPr wrap="square" rtlCol="0">
            <a:spAutoFit/>
          </a:bodyPr>
          <a:lstStyle/>
          <a:p>
            <a:r>
              <a:rPr lang="en-US" sz="1400" dirty="0">
                <a:sym typeface="Wingdings" pitchFamily="2" charset="2"/>
              </a:rPr>
              <a:t> This represents evidence for signaling effects playing a role in the transmission of monetary policy actions to the stock market.</a:t>
            </a:r>
            <a:endParaRPr lang="en-US" sz="1400" dirty="0"/>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t>No significant difference </a:t>
            </a:r>
            <a:r>
              <a:rPr lang="en-US" sz="1400" dirty="0"/>
              <a:t>between </a:t>
            </a:r>
            <a:r>
              <a:rPr lang="en-US" sz="1400" dirty="0" err="1"/>
              <a:t>PreCap</a:t>
            </a:r>
            <a:r>
              <a:rPr lang="en-US" sz="1400" dirty="0"/>
              <a:t> and Cap period importance for </a:t>
            </a:r>
            <a:r>
              <a:rPr lang="en-US" sz="1400" dirty="0" err="1"/>
              <a:t>SDdomBanksdir</a:t>
            </a:r>
            <a:r>
              <a:rPr lang="en-US" sz="1400" dirty="0"/>
              <a:t>.</a:t>
            </a:r>
          </a:p>
          <a:p>
            <a:pPr marL="285750" indent="-285750">
              <a:buFont typeface="Wingdings" pitchFamily="2" charset="2"/>
              <a:buChar char="§"/>
            </a:pPr>
            <a:r>
              <a:rPr lang="en-US" sz="1400" dirty="0"/>
              <a:t>The effects in the current week data set are much more </a:t>
            </a:r>
            <a:r>
              <a:rPr lang="en-US" sz="1400" b="1" dirty="0"/>
              <a:t>mild and mixed</a:t>
            </a:r>
            <a:r>
              <a:rPr lang="en-US" sz="1400" dirty="0"/>
              <a:t>.</a:t>
            </a:r>
          </a:p>
          <a:p>
            <a:pPr marL="285750" indent="-285750">
              <a:buFont typeface="Wingdings" pitchFamily="2" charset="2"/>
              <a:buChar char="§"/>
            </a:pPr>
            <a:endParaRPr lang="en-US" sz="1400" dirty="0"/>
          </a:p>
          <a:p>
            <a:endParaRPr lang="en-US" sz="1400" dirty="0"/>
          </a:p>
          <a:p>
            <a:endParaRPr lang="en-US" sz="1400" dirty="0"/>
          </a:p>
          <a:p>
            <a:endParaRPr lang="en-US" sz="1400" dirty="0"/>
          </a:p>
          <a:p>
            <a:endParaRPr lang="en-US" sz="1400" dirty="0"/>
          </a:p>
          <a:p>
            <a:endParaRPr lang="en-US" sz="1400" dirty="0"/>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sym typeface="Wingdings" pitchFamily="2" charset="2"/>
              </a:rPr>
              <a:t> As one week passes between the communicated interventions of the SNB and the stock market observation, there might be </a:t>
            </a:r>
            <a:r>
              <a:rPr lang="en-US" sz="1400" b="1" dirty="0">
                <a:sym typeface="Wingdings" pitchFamily="2" charset="2"/>
              </a:rPr>
              <a:t>several other external effects influencing the stock market</a:t>
            </a:r>
            <a:r>
              <a:rPr lang="en-US" sz="1400" dirty="0">
                <a:sym typeface="Wingdings" pitchFamily="2" charset="2"/>
              </a:rPr>
              <a:t>.</a:t>
            </a:r>
            <a:endParaRPr lang="en-US" sz="1400" dirty="0"/>
          </a:p>
        </p:txBody>
      </p:sp>
    </p:spTree>
    <p:extLst>
      <p:ext uri="{BB962C8B-B14F-4D97-AF65-F5344CB8AC3E}">
        <p14:creationId xmlns:p14="http://schemas.microsoft.com/office/powerpoint/2010/main" val="33547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Descriptive statistics</a:t>
            </a:r>
          </a:p>
        </p:txBody>
      </p:sp>
    </p:spTree>
    <p:extLst>
      <p:ext uri="{BB962C8B-B14F-4D97-AF65-F5344CB8AC3E}">
        <p14:creationId xmlns:p14="http://schemas.microsoft.com/office/powerpoint/2010/main" val="211551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a:t>
            </a:r>
            <a:r>
              <a:rPr lang="en-US" sz="3200" dirty="0" err="1"/>
              <a:t>Int</a:t>
            </a:r>
            <a:r>
              <a:rPr lang="en-US" sz="3200" dirty="0"/>
              <a:t>/No </a:t>
            </a:r>
            <a:r>
              <a:rPr lang="en-US" sz="3200" dirty="0" err="1"/>
              <a:t>Int</a:t>
            </a:r>
            <a:r>
              <a:rPr lang="en-US" sz="3200" dirty="0"/>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QE has become increasingly popular as a policy tool in zero interest environments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t>Burst of housing bubble in 2008</a:t>
            </a:r>
          </a:p>
          <a:p>
            <a:pPr marL="285750" indent="-285750">
              <a:buFont typeface="Wingdings" pitchFamily="2" charset="2"/>
              <a:buChar char="§"/>
            </a:pPr>
            <a:endParaRPr lang="en-US" sz="1600" dirty="0"/>
          </a:p>
          <a:p>
            <a:pPr marL="285750" indent="-285750">
              <a:buFont typeface="Wingdings" pitchFamily="2" charset="2"/>
              <a:buChar char="§"/>
            </a:pPr>
            <a:r>
              <a:rPr lang="en-US" sz="1600" dirty="0"/>
              <a:t>In first QE round, FED bought MBS worth $1.1 trillion.</a:t>
            </a:r>
          </a:p>
          <a:p>
            <a:pPr marL="285750" indent="-285750">
              <a:buFont typeface="Wingdings" pitchFamily="2" charset="2"/>
              <a:buChar char="§"/>
            </a:pPr>
            <a:endParaRPr lang="en-US" sz="1600" dirty="0"/>
          </a:p>
          <a:p>
            <a:pPr marL="285750" indent="-285750">
              <a:buFont typeface="Wingdings" pitchFamily="2" charset="2"/>
              <a:buChar char="§"/>
            </a:pPr>
            <a:r>
              <a:rPr lang="en-US" sz="1600" dirty="0"/>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t>Financial crisis in 2010 in Europe.</a:t>
            </a:r>
          </a:p>
          <a:p>
            <a:pPr marL="285750" indent="-285750">
              <a:buFont typeface="Wingdings" pitchFamily="2" charset="2"/>
              <a:buChar char="§"/>
            </a:pPr>
            <a:endParaRPr lang="en-US" sz="1600" dirty="0"/>
          </a:p>
          <a:p>
            <a:pPr marL="285750" indent="-285750">
              <a:buFont typeface="Wingdings" pitchFamily="2" charset="2"/>
              <a:buChar char="§"/>
            </a:pPr>
            <a:r>
              <a:rPr lang="en-US" sz="1600" dirty="0"/>
              <a:t>European countries faced rising debt burden with struggling economy.</a:t>
            </a:r>
          </a:p>
          <a:p>
            <a:pPr marL="285750" indent="-285750">
              <a:buFont typeface="Wingdings" pitchFamily="2" charset="2"/>
              <a:buChar char="§"/>
            </a:pPr>
            <a:endParaRPr lang="en-US" sz="1600" dirty="0"/>
          </a:p>
          <a:p>
            <a:pPr marL="285750" indent="-285750">
              <a:buFont typeface="Wingdings" pitchFamily="2" charset="2"/>
              <a:buChar char="§"/>
            </a:pPr>
            <a:r>
              <a:rPr lang="en-US" sz="1600" dirty="0"/>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178807" cy="369332"/>
          </a:xfrm>
          <a:prstGeom prst="rect">
            <a:avLst/>
          </a:prstGeom>
          <a:noFill/>
        </p:spPr>
        <p:txBody>
          <a:bodyPr wrap="square" rtlCol="0">
            <a:spAutoFit/>
          </a:bodyPr>
          <a:lstStyle/>
          <a:p>
            <a:r>
              <a:rPr lang="en-US" b="1" dirty="0"/>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800767"/>
          </a:xfrm>
          <a:prstGeom prst="rect">
            <a:avLst/>
          </a:prstGeom>
          <a:noFill/>
        </p:spPr>
        <p:txBody>
          <a:bodyPr wrap="square" rtlCol="0">
            <a:spAutoFit/>
          </a:bodyPr>
          <a:lstStyle/>
          <a:p>
            <a:pPr marL="285750" indent="-285750">
              <a:buFont typeface="Wingdings" pitchFamily="2" charset="2"/>
              <a:buChar char="§"/>
            </a:pPr>
            <a:r>
              <a:rPr lang="en-US" sz="1600" dirty="0"/>
              <a:t>European financial crisis led to strong appreciation of the CHF compared to EURO.</a:t>
            </a:r>
          </a:p>
          <a:p>
            <a:pPr marL="285750" indent="-285750">
              <a:buFont typeface="Wingdings" pitchFamily="2" charset="2"/>
              <a:buChar char="§"/>
            </a:pPr>
            <a:endParaRPr lang="en-US" sz="1600" dirty="0"/>
          </a:p>
          <a:p>
            <a:pPr marL="285750" indent="-285750">
              <a:buFont typeface="Wingdings" pitchFamily="2" charset="2"/>
              <a:buChar char="§"/>
            </a:pPr>
            <a:r>
              <a:rPr lang="en-US" sz="1600" dirty="0"/>
              <a:t>Strong exposure of Swiss economy to euro area.</a:t>
            </a:r>
          </a:p>
          <a:p>
            <a:pPr marL="285750" indent="-285750">
              <a:buFont typeface="Wingdings" pitchFamily="2" charset="2"/>
              <a:buChar char="§"/>
            </a:pPr>
            <a:endParaRPr lang="en-US" sz="1600" dirty="0"/>
          </a:p>
          <a:p>
            <a:pPr marL="285750" indent="-285750">
              <a:buFont typeface="Wingdings" pitchFamily="2" charset="2"/>
              <a:buChar char="§"/>
            </a:pPr>
            <a:r>
              <a:rPr lang="en-US" sz="1600" dirty="0"/>
              <a:t>SNB stepped in and created CHF liquidity by increasing sight deposits from CHF 5bn to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Development of Sight Deposits,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FA58E85B-D068-3B4D-906D-4D358DE37E6C}"/>
              </a:ext>
            </a:extLst>
          </p:cNvPr>
          <p:cNvPicPr>
            <a:picLocks noChangeAspect="1"/>
          </p:cNvPicPr>
          <p:nvPr/>
        </p:nvPicPr>
        <p:blipFill>
          <a:blip r:embed="rId3"/>
          <a:stretch>
            <a:fillRect/>
          </a:stretch>
        </p:blipFill>
        <p:spPr>
          <a:xfrm>
            <a:off x="838200" y="2209800"/>
            <a:ext cx="10550525" cy="2110105"/>
          </a:xfrm>
          <a:prstGeom prst="rect">
            <a:avLst/>
          </a:prstGeom>
        </p:spPr>
      </p:pic>
      <p:pic>
        <p:nvPicPr>
          <p:cNvPr id="18" name="Picture 17">
            <a:extLst>
              <a:ext uri="{FF2B5EF4-FFF2-40B4-BE49-F238E27FC236}">
                <a16:creationId xmlns:a16="http://schemas.microsoft.com/office/drawing/2014/main" id="{875B18E0-E62D-D44A-8301-6D76E595EB2F}"/>
              </a:ext>
            </a:extLst>
          </p:cNvPr>
          <p:cNvPicPr>
            <a:picLocks noChangeAspect="1"/>
          </p:cNvPicPr>
          <p:nvPr/>
        </p:nvPicPr>
        <p:blipFill>
          <a:blip r:embed="rId4"/>
          <a:stretch>
            <a:fillRect/>
          </a:stretch>
        </p:blipFill>
        <p:spPr>
          <a:xfrm>
            <a:off x="973015" y="4190998"/>
            <a:ext cx="10415954" cy="2083191"/>
          </a:xfrm>
          <a:prstGeom prst="rect">
            <a:avLst/>
          </a:prstGeom>
        </p:spPr>
      </p:pic>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Unconventional MP and spill over to other asset classes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Signalling</a:t>
            </a:r>
            <a:endParaRPr lang="en-US" sz="1400" dirty="0"/>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4736123" cy="1815882"/>
          </a:xfrm>
          <a:prstGeom prst="rect">
            <a:avLst/>
          </a:prstGeom>
          <a:noFill/>
        </p:spPr>
        <p:txBody>
          <a:bodyPr wrap="square" rtlCol="0">
            <a:spAutoFit/>
          </a:bodyPr>
          <a:lstStyle/>
          <a:p>
            <a:pPr marL="285750" indent="-285750">
              <a:buFont typeface="Wingdings" pitchFamily="2" charset="2"/>
              <a:buChar char="§"/>
            </a:pPr>
            <a:r>
              <a:rPr lang="en-US" sz="1400" dirty="0"/>
              <a:t>The central bank send a credible signal regarding a specified target.</a:t>
            </a:r>
          </a:p>
          <a:p>
            <a:pPr marL="285750" indent="-285750">
              <a:buFont typeface="Wingdings" pitchFamily="2" charset="2"/>
              <a:buChar char="§"/>
            </a:pPr>
            <a:endParaRPr lang="en-US" sz="1400" dirty="0"/>
          </a:p>
          <a:p>
            <a:pPr marL="285750" indent="-285750">
              <a:buFont typeface="Wingdings" pitchFamily="2" charset="2"/>
              <a:buChar char="§"/>
            </a:pPr>
            <a:r>
              <a:rPr lang="en-US" sz="1400" dirty="0"/>
              <a:t>If the signal is considered credible, market participants change their expectations regarding future policy.</a:t>
            </a:r>
          </a:p>
          <a:p>
            <a:pPr marL="285750" indent="-285750">
              <a:buFont typeface="Wingdings" pitchFamily="2" charset="2"/>
              <a:buChar char="§"/>
            </a:pPr>
            <a:endParaRPr lang="en-US" sz="1400" dirty="0"/>
          </a:p>
          <a:p>
            <a:pPr marL="285750" indent="-285750">
              <a:buFont typeface="Wingdings" pitchFamily="2" charset="2"/>
              <a:buChar char="§"/>
            </a:pPr>
            <a:r>
              <a:rPr lang="en-US" sz="1400" dirty="0"/>
              <a:t>The changed expectations lead to the </a:t>
            </a:r>
            <a:r>
              <a:rPr lang="en-US" sz="1400" b="1" dirty="0"/>
              <a:t>relative change of asset prices</a:t>
            </a:r>
            <a:r>
              <a:rPr lang="en-US" sz="1400" dirty="0"/>
              <a:t>.</a:t>
            </a: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2462213"/>
          </a:xfrm>
          <a:prstGeom prst="rect">
            <a:avLst/>
          </a:prstGeom>
          <a:noFill/>
        </p:spPr>
        <p:txBody>
          <a:bodyPr wrap="square" rtlCol="0">
            <a:spAutoFit/>
          </a:bodyPr>
          <a:lstStyle/>
          <a:p>
            <a:pPr marL="285750" indent="-285750">
              <a:buFont typeface="Wingdings" pitchFamily="2" charset="2"/>
              <a:buChar char="§"/>
            </a:pPr>
            <a:r>
              <a:rPr lang="en-US" sz="1400" dirty="0"/>
              <a:t>The central bank buys from foreign investors and creates fiat money.</a:t>
            </a:r>
          </a:p>
          <a:p>
            <a:pPr marL="285750" indent="-285750">
              <a:buFont typeface="Wingdings" pitchFamily="2" charset="2"/>
              <a:buChar char="§"/>
            </a:pPr>
            <a:endParaRPr lang="en-US" sz="1400" dirty="0"/>
          </a:p>
          <a:p>
            <a:pPr marL="285750" indent="-285750">
              <a:buFont typeface="Wingdings" pitchFamily="2" charset="2"/>
              <a:buChar char="§"/>
            </a:pPr>
            <a:r>
              <a:rPr lang="en-US" sz="1400" dirty="0"/>
              <a:t>New liquidity rests as sight deposits on the central banks balance sheet and is allocated to domestic banks.</a:t>
            </a:r>
          </a:p>
          <a:p>
            <a:pPr marL="285750" indent="-285750">
              <a:buFont typeface="Wingdings" pitchFamily="2" charset="2"/>
              <a:buChar char="§"/>
            </a:pPr>
            <a:endParaRPr lang="en-US" sz="1400" dirty="0"/>
          </a:p>
          <a:p>
            <a:pPr marL="285750" indent="-285750">
              <a:buFont typeface="Wingdings" pitchFamily="2" charset="2"/>
              <a:buChar char="§"/>
            </a:pPr>
            <a:r>
              <a:rPr lang="en-US" sz="1400" dirty="0"/>
              <a:t>Domestic banks portfolios become skewed towards sight deposits.</a:t>
            </a:r>
          </a:p>
          <a:p>
            <a:pPr marL="285750" indent="-285750">
              <a:buFont typeface="Wingdings" pitchFamily="2" charset="2"/>
              <a:buChar char="§"/>
            </a:pPr>
            <a:endParaRPr lang="en-US" sz="1400" dirty="0"/>
          </a:p>
          <a:p>
            <a:pPr marL="285750" indent="-285750">
              <a:buFont typeface="Wingdings" pitchFamily="2" charset="2"/>
              <a:buChar char="§"/>
            </a:pPr>
            <a:r>
              <a:rPr lang="en-US" sz="1400" dirty="0"/>
              <a:t>Banks optimize their portfolio by buying other assets </a:t>
            </a:r>
            <a:r>
              <a:rPr lang="en-US" sz="1400" dirty="0">
                <a:sym typeface="Wingdings" pitchFamily="2" charset="2"/>
              </a:rPr>
              <a:t> </a:t>
            </a:r>
            <a:r>
              <a:rPr lang="en-US" sz="1400" b="1" dirty="0">
                <a:sym typeface="Wingdings" pitchFamily="2" charset="2"/>
              </a:rPr>
              <a:t>Price of the assets is affected</a:t>
            </a:r>
            <a:endParaRPr lang="en-US" sz="1400" b="1" dirty="0"/>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6953" y="2643489"/>
            <a:ext cx="601362" cy="601362"/>
          </a:xfrm>
          <a:prstGeom prst="rect">
            <a:avLst/>
          </a:prstGeom>
        </p:spPr>
      </p:pic>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t>H1: The SNB interventions proxied by the domestic banks’ sight deposits are classified as important inputs for the development of the SMI.</a:t>
            </a:r>
          </a:p>
          <a:p>
            <a:endParaRPr lang="en-US" sz="1600" b="1" dirty="0"/>
          </a:p>
          <a:p>
            <a:r>
              <a:rPr lang="en-US" sz="1600" b="1" dirty="0"/>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t>Several studies have already found that QE affects other asset markets.</a:t>
            </a:r>
          </a:p>
          <a:p>
            <a:pPr marL="285750" indent="-285750">
              <a:buFont typeface="Wingdings" pitchFamily="2" charset="2"/>
              <a:buChar char="§"/>
            </a:pPr>
            <a:endParaRPr lang="en-US" sz="1600" dirty="0"/>
          </a:p>
          <a:p>
            <a:pPr marL="285750" indent="-285750">
              <a:buFont typeface="Wingdings" pitchFamily="2" charset="2"/>
              <a:buChar char="§"/>
            </a:pPr>
            <a:r>
              <a:rPr lang="en-US" sz="1600" dirty="0"/>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p>
          <a:p>
            <a:pPr marL="285750" indent="-285750">
              <a:buFont typeface="Wingdings" pitchFamily="2" charset="2"/>
              <a:buChar char="§"/>
            </a:pPr>
            <a:r>
              <a:rPr lang="en-US" sz="1600" dirty="0"/>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2"/>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t>Time period from 15.02.2008 – 28.12.2019</a:t>
            </a:r>
          </a:p>
          <a:p>
            <a:pPr marL="285750" indent="-285750">
              <a:buFont typeface="Wingdings" pitchFamily="2" charset="2"/>
              <a:buChar char="ü"/>
            </a:pPr>
            <a:endParaRPr lang="en-US" sz="1400" dirty="0"/>
          </a:p>
          <a:p>
            <a:pPr marL="285750" indent="-285750">
              <a:buFont typeface="Wingdings" pitchFamily="2" charset="2"/>
              <a:buChar char="ü"/>
            </a:pPr>
            <a:r>
              <a:rPr lang="en-US" sz="1400" dirty="0"/>
              <a:t>Time series from Thomson Reuters </a:t>
            </a:r>
            <a:r>
              <a:rPr lang="en-US" sz="1400" dirty="0" err="1"/>
              <a:t>Datastream</a:t>
            </a:r>
            <a:r>
              <a:rPr lang="en-US" sz="1400" dirty="0"/>
              <a:t> and Bloomberg</a:t>
            </a:r>
          </a:p>
          <a:p>
            <a:pPr marL="285750" indent="-285750">
              <a:buFont typeface="Wingdings" pitchFamily="2" charset="2"/>
              <a:buChar char="ü"/>
            </a:pPr>
            <a:endParaRPr lang="en-US" sz="1400" dirty="0"/>
          </a:p>
          <a:p>
            <a:pPr marL="285750" indent="-285750">
              <a:buFont typeface="Wingdings" pitchFamily="2" charset="2"/>
              <a:buChar char="ü"/>
            </a:pPr>
            <a:r>
              <a:rPr lang="en-US" sz="1400" dirty="0" err="1"/>
              <a:t>Handcollected</a:t>
            </a:r>
            <a:r>
              <a:rPr lang="en-US" sz="1400" dirty="0"/>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t>In the </a:t>
            </a:r>
            <a:r>
              <a:rPr lang="en-US" sz="1400" dirty="0" err="1"/>
              <a:t>PreCap</a:t>
            </a:r>
            <a:r>
              <a:rPr lang="en-US" sz="1400" dirty="0"/>
              <a:t> period, correlations are negative.</a:t>
            </a:r>
          </a:p>
          <a:p>
            <a:pPr marL="285750" indent="-285750">
              <a:buFont typeface="Wingdings" pitchFamily="2" charset="2"/>
              <a:buChar char="§"/>
            </a:pPr>
            <a:r>
              <a:rPr lang="en-US" sz="1400" dirty="0"/>
              <a:t>In the Cap period, correlations switch signs.</a:t>
            </a:r>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sym typeface="Wingdings" pitchFamily="2" charset="2"/>
              </a:rPr>
              <a:t> Change of the dependencies is due to change in dependencies between stock market and the sight deposits.</a:t>
            </a:r>
            <a:endParaRPr lang="en-US" sz="1200" dirty="0"/>
          </a:p>
          <a:p>
            <a:endParaRPr lang="en-US" sz="1200" dirty="0"/>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879</Words>
  <Application>Microsoft Macintosh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How the Swiss National Bank influenced the Swiss Stock Market</vt:lpstr>
      <vt:lpstr>Agenda</vt:lpstr>
      <vt:lpstr>QE has become increasingly popular as a policy tool in zero interest environments</vt:lpstr>
      <vt:lpstr>Development of Sight Deposits, SMI and Exchange rate</vt:lpstr>
      <vt:lpstr>Agenda</vt:lpstr>
      <vt:lpstr>Unconventional MP and spill over to other asset classes</vt:lpstr>
      <vt:lpstr>The interventions of the SNB affected the Swiss Stock market</vt:lpstr>
      <vt:lpstr>We use an extensive data set to investigate the hypothesis</vt:lpstr>
      <vt:lpstr>Correlations change in the different data sets</vt:lpstr>
      <vt:lpstr>Agenda</vt:lpstr>
      <vt:lpstr>Decision Trees and the C5.0</vt:lpstr>
      <vt:lpstr>Agenda</vt:lpstr>
      <vt:lpstr>We find a change in variable importance!</vt:lpstr>
      <vt:lpstr>The same picture appears with respect to variable usage</vt:lpstr>
      <vt:lpstr>When looking at next weeks variables, no clear statement is possible</vt:lpstr>
      <vt:lpstr>Agenda</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Woessner, Julian</cp:lastModifiedBy>
  <cp:revision>82</cp:revision>
  <dcterms:created xsi:type="dcterms:W3CDTF">2018-10-03T12:53:01Z</dcterms:created>
  <dcterms:modified xsi:type="dcterms:W3CDTF">2019-04-22T17:19:48Z</dcterms:modified>
</cp:coreProperties>
</file>