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8" r:id="rId3"/>
    <p:sldId id="294" r:id="rId4"/>
    <p:sldId id="308" r:id="rId5"/>
    <p:sldId id="290" r:id="rId6"/>
    <p:sldId id="295" r:id="rId7"/>
    <p:sldId id="297" r:id="rId8"/>
    <p:sldId id="305" r:id="rId9"/>
    <p:sldId id="306" r:id="rId10"/>
    <p:sldId id="291" r:id="rId11"/>
    <p:sldId id="298" r:id="rId12"/>
    <p:sldId id="292" r:id="rId13"/>
    <p:sldId id="279" r:id="rId14"/>
    <p:sldId id="296" r:id="rId15"/>
    <p:sldId id="307" r:id="rId16"/>
    <p:sldId id="293" r:id="rId17"/>
    <p:sldId id="266" r:id="rId18"/>
    <p:sldId id="277" r:id="rId19"/>
    <p:sldId id="299" r:id="rId20"/>
    <p:sldId id="303" r:id="rId21"/>
    <p:sldId id="300" r:id="rId22"/>
    <p:sldId id="301" r:id="rId23"/>
    <p:sldId id="302" r:id="rId24"/>
    <p:sldId id="304"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1" userDrawn="1">
          <p15:clr>
            <a:srgbClr val="A4A3A4"/>
          </p15:clr>
        </p15:guide>
        <p15:guide id="2" pos="7151" userDrawn="1">
          <p15:clr>
            <a:srgbClr val="A4A3A4"/>
          </p15:clr>
        </p15:guide>
        <p15:guide id="3" orient="horz" pos="1185" userDrawn="1">
          <p15:clr>
            <a:srgbClr val="A4A3A4"/>
          </p15:clr>
        </p15:guide>
        <p15:guide id="4" pos="529" userDrawn="1">
          <p15:clr>
            <a:srgbClr val="A4A3A4"/>
          </p15:clr>
        </p15:guide>
        <p15:guide id="5" pos="642" userDrawn="1">
          <p15:clr>
            <a:srgbClr val="A4A3A4"/>
          </p15:clr>
        </p15:guide>
        <p15:guide id="6" pos="1145" userDrawn="1">
          <p15:clr>
            <a:srgbClr val="A4A3A4"/>
          </p15:clr>
        </p15:guide>
        <p15:guide id="7" orient="horz" pos="3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05"/>
    <p:restoredTop sz="94624"/>
  </p:normalViewPr>
  <p:slideViewPr>
    <p:cSldViewPr snapToGrid="0" snapToObjects="1">
      <p:cViewPr varScale="1">
        <p:scale>
          <a:sx n="106" d="100"/>
          <a:sy n="106" d="100"/>
        </p:scale>
        <p:origin x="1112" y="184"/>
      </p:cViewPr>
      <p:guideLst>
        <p:guide orient="horz" pos="2001"/>
        <p:guide pos="7151"/>
        <p:guide orient="horz" pos="1185"/>
        <p:guide pos="529"/>
        <p:guide pos="642"/>
        <p:guide pos="1145"/>
        <p:guide orient="horz" pos="34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0303-6F4F-5243-998E-2D2CC346AF00}" type="datetimeFigureOut">
              <a:rPr lang="en-US" smtClean="0"/>
              <a:t>4/23/19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EC33B-D15A-F948-9B21-8F6BC0A9396E}" type="slidenum">
              <a:rPr lang="en-US" smtClean="0"/>
              <a:t>‹#›</a:t>
            </a:fld>
            <a:endParaRPr lang="en-US"/>
          </a:p>
        </p:txBody>
      </p:sp>
    </p:spTree>
    <p:extLst>
      <p:ext uri="{BB962C8B-B14F-4D97-AF65-F5344CB8AC3E}">
        <p14:creationId xmlns:p14="http://schemas.microsoft.com/office/powerpoint/2010/main" val="268165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B94E-35DE-C34C-955F-FFA42FFDA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8FF30D8-D8F0-9946-9223-C1A8C0482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31A3D9C-29B3-9443-BF9A-693BBD992BB8}"/>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23.04.19</a:t>
            </a:fld>
            <a:endParaRPr lang="de-DE"/>
          </a:p>
        </p:txBody>
      </p:sp>
      <p:sp>
        <p:nvSpPr>
          <p:cNvPr id="5" name="Footer Placeholder 4">
            <a:extLst>
              <a:ext uri="{FF2B5EF4-FFF2-40B4-BE49-F238E27FC236}">
                <a16:creationId xmlns:a16="http://schemas.microsoft.com/office/drawing/2014/main" id="{5FC2FBDF-C534-D642-8E81-D99733478AFC}"/>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Slide Number Placeholder 5">
            <a:extLst>
              <a:ext uri="{FF2B5EF4-FFF2-40B4-BE49-F238E27FC236}">
                <a16:creationId xmlns:a16="http://schemas.microsoft.com/office/drawing/2014/main" id="{6BF18D2D-4DBD-7146-BDE5-834E143C8AE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73176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1518-EAB7-8A42-8B5A-567DC288EA9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D01ABEF-BBC4-5340-B9D9-0DAA7A038E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0ABD2A5-4B89-114F-8EB0-19FBACA58F0D}"/>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23.04.19</a:t>
            </a:fld>
            <a:endParaRPr lang="de-DE"/>
          </a:p>
        </p:txBody>
      </p:sp>
      <p:sp>
        <p:nvSpPr>
          <p:cNvPr id="5" name="Footer Placeholder 4">
            <a:extLst>
              <a:ext uri="{FF2B5EF4-FFF2-40B4-BE49-F238E27FC236}">
                <a16:creationId xmlns:a16="http://schemas.microsoft.com/office/drawing/2014/main" id="{0EA8A96F-3AF2-2B4C-A7FD-2508BA17294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3AF9249D-22F0-FE4F-ADC8-31C2BFF92C51}"/>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1752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3BE38-6FB5-AA41-B549-B611037B1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76C7D01-0563-0740-9720-2279961BA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AEC7A9F-B8CE-094F-8EBE-D202AFF175E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23.04.19</a:t>
            </a:fld>
            <a:endParaRPr lang="de-DE"/>
          </a:p>
        </p:txBody>
      </p:sp>
      <p:sp>
        <p:nvSpPr>
          <p:cNvPr id="5" name="Footer Placeholder 4">
            <a:extLst>
              <a:ext uri="{FF2B5EF4-FFF2-40B4-BE49-F238E27FC236}">
                <a16:creationId xmlns:a16="http://schemas.microsoft.com/office/drawing/2014/main" id="{5A90CDE7-91C2-7E48-A81F-FDBE7FA33F9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4050BEF5-2FB6-114C-87F4-AD2DE91C1256}"/>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90199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D91F-B7EF-C047-A8AD-0721CBC5DF3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9AB87C47-6404-B24B-B0FB-8E06F1BFA8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67DB2E8-3E3B-8249-BC63-5684D36C6EF6}"/>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23.04.19</a:t>
            </a:fld>
            <a:endParaRPr lang="de-DE"/>
          </a:p>
        </p:txBody>
      </p:sp>
      <p:sp>
        <p:nvSpPr>
          <p:cNvPr id="5" name="Footer Placeholder 4">
            <a:extLst>
              <a:ext uri="{FF2B5EF4-FFF2-40B4-BE49-F238E27FC236}">
                <a16:creationId xmlns:a16="http://schemas.microsoft.com/office/drawing/2014/main" id="{3FBE66DA-1DA7-D649-A55D-6AB721562C5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B99B01A4-E7D5-3E49-9EEF-F20EB016E8B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49696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18B1-920F-AE43-AB3A-E061D8AC9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C9676271-9182-F44D-AEDC-A1F2085CA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47911B-84E9-5A40-8F7E-35108D3B8812}"/>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23.04.19</a:t>
            </a:fld>
            <a:endParaRPr lang="de-DE"/>
          </a:p>
        </p:txBody>
      </p:sp>
      <p:sp>
        <p:nvSpPr>
          <p:cNvPr id="5" name="Footer Placeholder 4">
            <a:extLst>
              <a:ext uri="{FF2B5EF4-FFF2-40B4-BE49-F238E27FC236}">
                <a16:creationId xmlns:a16="http://schemas.microsoft.com/office/drawing/2014/main" id="{12AFBB83-E781-CC4E-AE95-A72FBE9BF35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52B0D595-40D0-E04E-8D14-778B5DA1AC7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214342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128F-1092-9B46-81CB-5A720636436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18CC48C-5048-BF48-B73D-1DA542C2A5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13E18E6-8BAA-B743-A6EA-E80D218DD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14031B8B-E9B6-0C4C-B4DD-DCDA2EAAD42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23.04.19</a:t>
            </a:fld>
            <a:endParaRPr lang="de-DE"/>
          </a:p>
        </p:txBody>
      </p:sp>
      <p:sp>
        <p:nvSpPr>
          <p:cNvPr id="6" name="Footer Placeholder 5">
            <a:extLst>
              <a:ext uri="{FF2B5EF4-FFF2-40B4-BE49-F238E27FC236}">
                <a16:creationId xmlns:a16="http://schemas.microsoft.com/office/drawing/2014/main" id="{56A3AAA7-7F46-5445-A9E2-FBA5C2C02EC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6EC8C088-5632-3F42-88D5-71AD9174948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276119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622A-0993-EB45-BF7F-5B491F602312}"/>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4E9C8D9-6866-B64C-A80A-88C696B9D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5E10BF-3687-224A-B7CF-199BC13E2F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A6C1AA89-1CC4-6A4D-BFFC-DA9BA9FEF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B459DB-18F8-094F-A0B6-8FA38239FB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02B1812E-080B-0447-B395-041AA9C04E9E}"/>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23.04.19</a:t>
            </a:fld>
            <a:endParaRPr lang="de-DE"/>
          </a:p>
        </p:txBody>
      </p:sp>
      <p:sp>
        <p:nvSpPr>
          <p:cNvPr id="8" name="Footer Placeholder 7">
            <a:extLst>
              <a:ext uri="{FF2B5EF4-FFF2-40B4-BE49-F238E27FC236}">
                <a16:creationId xmlns:a16="http://schemas.microsoft.com/office/drawing/2014/main" id="{FAEDAD7D-63CD-A146-977F-9A70FEC04326}"/>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Slide Number Placeholder 8">
            <a:extLst>
              <a:ext uri="{FF2B5EF4-FFF2-40B4-BE49-F238E27FC236}">
                <a16:creationId xmlns:a16="http://schemas.microsoft.com/office/drawing/2014/main" id="{517F2A36-2BFC-3247-AA17-7A1D66B2F07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3982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9638-A91A-B14F-9B23-5D441D1AED1A}"/>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C2C66349-CC97-074E-90B4-36C1BDFF119A}"/>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23.04.19</a:t>
            </a:fld>
            <a:endParaRPr lang="de-DE"/>
          </a:p>
        </p:txBody>
      </p:sp>
      <p:sp>
        <p:nvSpPr>
          <p:cNvPr id="4" name="Footer Placeholder 3">
            <a:extLst>
              <a:ext uri="{FF2B5EF4-FFF2-40B4-BE49-F238E27FC236}">
                <a16:creationId xmlns:a16="http://schemas.microsoft.com/office/drawing/2014/main" id="{0EB19D7E-DC8C-EE40-9669-28A0CDAC685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Slide Number Placeholder 4">
            <a:extLst>
              <a:ext uri="{FF2B5EF4-FFF2-40B4-BE49-F238E27FC236}">
                <a16:creationId xmlns:a16="http://schemas.microsoft.com/office/drawing/2014/main" id="{79A3C8AD-92B4-F44F-82B0-8B85ACD0A41D}"/>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2708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3FDBD-87B6-5343-B4CC-9248A0EFAEDB}"/>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23.04.19</a:t>
            </a:fld>
            <a:endParaRPr lang="de-DE"/>
          </a:p>
        </p:txBody>
      </p:sp>
      <p:sp>
        <p:nvSpPr>
          <p:cNvPr id="3" name="Footer Placeholder 2">
            <a:extLst>
              <a:ext uri="{FF2B5EF4-FFF2-40B4-BE49-F238E27FC236}">
                <a16:creationId xmlns:a16="http://schemas.microsoft.com/office/drawing/2014/main" id="{E4DFA527-A0AA-B94F-B470-510F7002C4F8}"/>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Slide Number Placeholder 3">
            <a:extLst>
              <a:ext uri="{FF2B5EF4-FFF2-40B4-BE49-F238E27FC236}">
                <a16:creationId xmlns:a16="http://schemas.microsoft.com/office/drawing/2014/main" id="{8E5323DE-0D28-FF4E-9469-4BE65C558DDF}"/>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48221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74CA-343B-B448-950C-1CCBBBD06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2F36A36-1E45-F145-A735-4D2AB014F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C7D77F57-98EB-954E-B884-813D2C015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EEFF2-937B-4A4F-A8F2-D94F487A666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23.04.19</a:t>
            </a:fld>
            <a:endParaRPr lang="de-DE"/>
          </a:p>
        </p:txBody>
      </p:sp>
      <p:sp>
        <p:nvSpPr>
          <p:cNvPr id="6" name="Footer Placeholder 5">
            <a:extLst>
              <a:ext uri="{FF2B5EF4-FFF2-40B4-BE49-F238E27FC236}">
                <a16:creationId xmlns:a16="http://schemas.microsoft.com/office/drawing/2014/main" id="{A5D40076-1D7D-A449-B5EB-912BF8C384BD}"/>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FAC5B49B-DE63-2D44-B754-7DA622EE2903}"/>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17302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810-EC0B-C54E-865F-C93C80C03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2DABD8B3-B4D0-A040-AB5E-246320C1C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A311BFB4-B144-E048-8FF0-1042D4407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D2EBB-262E-F14B-91CD-27EEE1C697F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23.04.19</a:t>
            </a:fld>
            <a:endParaRPr lang="de-DE"/>
          </a:p>
        </p:txBody>
      </p:sp>
      <p:sp>
        <p:nvSpPr>
          <p:cNvPr id="6" name="Footer Placeholder 5">
            <a:extLst>
              <a:ext uri="{FF2B5EF4-FFF2-40B4-BE49-F238E27FC236}">
                <a16:creationId xmlns:a16="http://schemas.microsoft.com/office/drawing/2014/main" id="{91F080A2-7B39-D94E-B4F8-F05D138FB1D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B7C14107-666C-FF48-BF35-09F8D03D379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51972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C146C-0B31-9244-BDCF-FC445CA97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E6E1E9AB-B683-514F-A13E-0F349EF6B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ooter Placeholder 4">
            <a:extLst>
              <a:ext uri="{FF2B5EF4-FFF2-40B4-BE49-F238E27FC236}">
                <a16:creationId xmlns:a16="http://schemas.microsoft.com/office/drawing/2014/main" id="{51CADF65-F7BC-B541-ACA4-B203D2298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a:extLst>
              <a:ext uri="{FF2B5EF4-FFF2-40B4-BE49-F238E27FC236}">
                <a16:creationId xmlns:a16="http://schemas.microsoft.com/office/drawing/2014/main" id="{B747DDF4-4412-B24D-A0B7-EA7467DCA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9EDE4-AB98-A64A-BFD5-DA8FF91B9E2C}" type="slidenum">
              <a:rPr lang="de-DE" smtClean="0"/>
              <a:t>‹#›</a:t>
            </a:fld>
            <a:endParaRPr lang="de-DE" dirty="0"/>
          </a:p>
        </p:txBody>
      </p:sp>
    </p:spTree>
    <p:extLst>
      <p:ext uri="{BB962C8B-B14F-4D97-AF65-F5344CB8AC3E}">
        <p14:creationId xmlns:p14="http://schemas.microsoft.com/office/powerpoint/2010/main" val="1440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dergebnis für swiss national bank wallpaper">
            <a:extLst>
              <a:ext uri="{FF2B5EF4-FFF2-40B4-BE49-F238E27FC236}">
                <a16:creationId xmlns:a16="http://schemas.microsoft.com/office/drawing/2014/main" id="{83A79ECF-5438-2842-A823-6490EE165A6E}"/>
              </a:ext>
            </a:extLst>
          </p:cNvPr>
          <p:cNvPicPr>
            <a:picLocks noChangeAspect="1" noChangeArrowheads="1"/>
          </p:cNvPicPr>
          <p:nvPr/>
        </p:nvPicPr>
        <p:blipFill>
          <a:blip r:embed="rId2">
            <a:alphaModFix amt="18000"/>
            <a:extLst>
              <a:ext uri="{28A0092B-C50C-407E-A947-70E740481C1C}">
                <a14:useLocalDpi xmlns:a14="http://schemas.microsoft.com/office/drawing/2010/main" val="0"/>
              </a:ext>
            </a:extLst>
          </a:blip>
          <a:srcRect/>
          <a:stretch>
            <a:fillRect/>
          </a:stretch>
        </p:blipFill>
        <p:spPr bwMode="auto">
          <a:xfrm>
            <a:off x="3867" y="0"/>
            <a:ext cx="12162731" cy="684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B05C69-B42D-9048-8EAB-71EBBFB45E43}"/>
              </a:ext>
            </a:extLst>
          </p:cNvPr>
          <p:cNvSpPr>
            <a:spLocks noGrp="1"/>
          </p:cNvSpPr>
          <p:nvPr>
            <p:ph type="ctrTitle"/>
          </p:nvPr>
        </p:nvSpPr>
        <p:spPr>
          <a:xfrm>
            <a:off x="708443" y="1127920"/>
            <a:ext cx="10775114" cy="2387600"/>
          </a:xfrm>
        </p:spPr>
        <p:txBody>
          <a:bodyPr>
            <a:normAutofit/>
          </a:bodyPr>
          <a:lstStyle/>
          <a:p>
            <a:r>
              <a:rPr lang="en-US" dirty="0"/>
              <a:t>How the Swiss National Bank influenced the Swiss Stock Market</a:t>
            </a:r>
          </a:p>
        </p:txBody>
      </p:sp>
      <p:sp>
        <p:nvSpPr>
          <p:cNvPr id="3" name="Subtitle 2">
            <a:extLst>
              <a:ext uri="{FF2B5EF4-FFF2-40B4-BE49-F238E27FC236}">
                <a16:creationId xmlns:a16="http://schemas.microsoft.com/office/drawing/2014/main" id="{A749FE91-E392-7E45-AF28-B7C6F4770747}"/>
              </a:ext>
            </a:extLst>
          </p:cNvPr>
          <p:cNvSpPr>
            <a:spLocks noGrp="1"/>
          </p:cNvSpPr>
          <p:nvPr>
            <p:ph type="subTitle" idx="1"/>
          </p:nvPr>
        </p:nvSpPr>
        <p:spPr>
          <a:xfrm>
            <a:off x="1524000" y="3602038"/>
            <a:ext cx="9144000" cy="504449"/>
          </a:xfrm>
        </p:spPr>
        <p:txBody>
          <a:bodyPr>
            <a:normAutofit/>
          </a:bodyPr>
          <a:lstStyle/>
          <a:p>
            <a:r>
              <a:rPr lang="en-US" dirty="0"/>
              <a:t>A decision tree analysis</a:t>
            </a:r>
          </a:p>
        </p:txBody>
      </p:sp>
      <p:sp>
        <p:nvSpPr>
          <p:cNvPr id="4" name="TextBox 3">
            <a:extLst>
              <a:ext uri="{FF2B5EF4-FFF2-40B4-BE49-F238E27FC236}">
                <a16:creationId xmlns:a16="http://schemas.microsoft.com/office/drawing/2014/main" id="{604B35E5-09CF-D94B-ABAC-8EE15AB8715B}"/>
              </a:ext>
            </a:extLst>
          </p:cNvPr>
          <p:cNvSpPr txBox="1"/>
          <p:nvPr/>
        </p:nvSpPr>
        <p:spPr>
          <a:xfrm>
            <a:off x="4094940" y="4193005"/>
            <a:ext cx="4002120" cy="370703"/>
          </a:xfrm>
          <a:prstGeom prst="rect">
            <a:avLst/>
          </a:prstGeom>
          <a:noFill/>
        </p:spPr>
        <p:txBody>
          <a:bodyPr wrap="square" rtlCol="0">
            <a:spAutoFit/>
          </a:bodyPr>
          <a:lstStyle/>
          <a:p>
            <a:r>
              <a:rPr lang="en-US" i="1" dirty="0"/>
              <a:t>Research Seminar in Financial Economics</a:t>
            </a:r>
          </a:p>
        </p:txBody>
      </p:sp>
      <p:sp>
        <p:nvSpPr>
          <p:cNvPr id="6" name="TextBox 5">
            <a:extLst>
              <a:ext uri="{FF2B5EF4-FFF2-40B4-BE49-F238E27FC236}">
                <a16:creationId xmlns:a16="http://schemas.microsoft.com/office/drawing/2014/main" id="{C78476D6-E03E-0D41-BFA4-83EEF8DD879D}"/>
              </a:ext>
            </a:extLst>
          </p:cNvPr>
          <p:cNvSpPr txBox="1"/>
          <p:nvPr/>
        </p:nvSpPr>
        <p:spPr>
          <a:xfrm>
            <a:off x="873125" y="5485287"/>
            <a:ext cx="8909222" cy="370703"/>
          </a:xfrm>
          <a:prstGeom prst="rect">
            <a:avLst/>
          </a:prstGeom>
          <a:noFill/>
        </p:spPr>
        <p:txBody>
          <a:bodyPr wrap="square" rtlCol="0">
            <a:spAutoFit/>
          </a:bodyPr>
          <a:lstStyle/>
          <a:p>
            <a:r>
              <a:rPr lang="en-US" i="1" dirty="0"/>
              <a:t>Seminar presentation by </a:t>
            </a:r>
            <a:r>
              <a:rPr lang="en-US" i="1" dirty="0" err="1"/>
              <a:t>Stauffenegger</a:t>
            </a:r>
            <a:r>
              <a:rPr lang="en-US" i="1" dirty="0"/>
              <a:t>, Lars and </a:t>
            </a:r>
            <a:r>
              <a:rPr lang="en-US" i="1" dirty="0" err="1"/>
              <a:t>Wössner</a:t>
            </a:r>
            <a:r>
              <a:rPr lang="en-US" i="1" dirty="0"/>
              <a:t>, Julian. 03.05.2019 - 04.05.2019</a:t>
            </a:r>
          </a:p>
        </p:txBody>
      </p:sp>
      <p:cxnSp>
        <p:nvCxnSpPr>
          <p:cNvPr id="7" name="Straight Connector 6">
            <a:extLst>
              <a:ext uri="{FF2B5EF4-FFF2-40B4-BE49-F238E27FC236}">
                <a16:creationId xmlns:a16="http://schemas.microsoft.com/office/drawing/2014/main" id="{9A6FFECA-5C2F-7E44-80BC-CBF60DA000E0}"/>
              </a:ext>
            </a:extLst>
          </p:cNvPr>
          <p:cNvCxnSpPr>
            <a:cxnSpLocks/>
          </p:cNvCxnSpPr>
          <p:nvPr/>
        </p:nvCxnSpPr>
        <p:spPr>
          <a:xfrm>
            <a:off x="873125" y="3429000"/>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FCC9878-243E-0948-B17E-0FCA7784CCD9}"/>
              </a:ext>
            </a:extLst>
          </p:cNvPr>
          <p:cNvSpPr txBox="1"/>
          <p:nvPr/>
        </p:nvSpPr>
        <p:spPr>
          <a:xfrm>
            <a:off x="25402" y="6515959"/>
            <a:ext cx="12443486" cy="230832"/>
          </a:xfrm>
          <a:prstGeom prst="rect">
            <a:avLst/>
          </a:prstGeom>
          <a:noFill/>
        </p:spPr>
        <p:txBody>
          <a:bodyPr wrap="square" rtlCol="0">
            <a:spAutoFit/>
          </a:bodyPr>
          <a:lstStyle/>
          <a:p>
            <a:r>
              <a:rPr lang="en-US" sz="900" i="1" dirty="0">
                <a:solidFill>
                  <a:schemeClr val="bg1">
                    <a:lumMod val="50000"/>
                  </a:schemeClr>
                </a:solidFill>
              </a:rPr>
              <a:t>Source: Financial Times. Retrieved from: https://</a:t>
            </a:r>
            <a:r>
              <a:rPr lang="en-US" sz="900" i="1" dirty="0" err="1">
                <a:solidFill>
                  <a:schemeClr val="bg1">
                    <a:lumMod val="50000"/>
                  </a:schemeClr>
                </a:solidFill>
              </a:rPr>
              <a:t>www.ft.com</a:t>
            </a:r>
            <a:r>
              <a:rPr lang="en-US" sz="900" i="1" dirty="0">
                <a:solidFill>
                  <a:schemeClr val="bg1">
                    <a:lumMod val="50000"/>
                  </a:schemeClr>
                </a:solidFill>
              </a:rPr>
              <a:t>/content/0a766658-8cb9-11e7-a352-e46f43c5825d</a:t>
            </a:r>
          </a:p>
        </p:txBody>
      </p:sp>
    </p:spTree>
    <p:extLst>
      <p:ext uri="{BB962C8B-B14F-4D97-AF65-F5344CB8AC3E}">
        <p14:creationId xmlns:p14="http://schemas.microsoft.com/office/powerpoint/2010/main" val="341122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Conclusion</a:t>
            </a:r>
          </a:p>
        </p:txBody>
      </p:sp>
      <p:pic>
        <p:nvPicPr>
          <p:cNvPr id="14" name="Picture 13">
            <a:extLst>
              <a:ext uri="{FF2B5EF4-FFF2-40B4-BE49-F238E27FC236}">
                <a16:creationId xmlns:a16="http://schemas.microsoft.com/office/drawing/2014/main" id="{FF400C49-A3E9-824F-9959-418A27CC8472}"/>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1281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Decision Trees and the C5.0</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Decision tree with classification</a:t>
            </a:r>
          </a:p>
        </p:txBody>
      </p:sp>
      <p:sp>
        <p:nvSpPr>
          <p:cNvPr id="3" name="Oval 2">
            <a:extLst>
              <a:ext uri="{FF2B5EF4-FFF2-40B4-BE49-F238E27FC236}">
                <a16:creationId xmlns:a16="http://schemas.microsoft.com/office/drawing/2014/main" id="{2BD5C255-81D7-AA44-9CA9-05398B99C4E8}"/>
              </a:ext>
            </a:extLst>
          </p:cNvPr>
          <p:cNvSpPr/>
          <p:nvPr/>
        </p:nvSpPr>
        <p:spPr>
          <a:xfrm>
            <a:off x="5588197" y="3188157"/>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CHF/EUR &lt; 1.20</a:t>
            </a:r>
          </a:p>
        </p:txBody>
      </p:sp>
      <p:sp>
        <p:nvSpPr>
          <p:cNvPr id="8" name="Oval 7">
            <a:extLst>
              <a:ext uri="{FF2B5EF4-FFF2-40B4-BE49-F238E27FC236}">
                <a16:creationId xmlns:a16="http://schemas.microsoft.com/office/drawing/2014/main" id="{19BA1195-001E-FC48-85F4-063AA8AB2789}"/>
              </a:ext>
            </a:extLst>
          </p:cNvPr>
          <p:cNvSpPr/>
          <p:nvPr/>
        </p:nvSpPr>
        <p:spPr>
          <a:xfrm>
            <a:off x="7540774" y="3841101"/>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SMIret</a:t>
            </a:r>
            <a:r>
              <a:rPr lang="en-US" sz="1200" dirty="0">
                <a:solidFill>
                  <a:schemeClr val="tx1"/>
                </a:solidFill>
              </a:rPr>
              <a:t> &gt; 0.01</a:t>
            </a:r>
          </a:p>
        </p:txBody>
      </p:sp>
      <p:sp>
        <p:nvSpPr>
          <p:cNvPr id="9" name="Oval 8">
            <a:extLst>
              <a:ext uri="{FF2B5EF4-FFF2-40B4-BE49-F238E27FC236}">
                <a16:creationId xmlns:a16="http://schemas.microsoft.com/office/drawing/2014/main" id="{E17E9C76-AD53-E14B-A628-E336CCBD1586}"/>
              </a:ext>
            </a:extLst>
          </p:cNvPr>
          <p:cNvSpPr/>
          <p:nvPr/>
        </p:nvSpPr>
        <p:spPr>
          <a:xfrm>
            <a:off x="3732803" y="2489806"/>
            <a:ext cx="4682777" cy="434571"/>
          </a:xfrm>
          <a:prstGeom prst="ellipse">
            <a:avLst/>
          </a:prstGeom>
          <a:solidFill>
            <a:srgbClr val="008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set</a:t>
            </a:r>
          </a:p>
        </p:txBody>
      </p:sp>
      <p:sp>
        <p:nvSpPr>
          <p:cNvPr id="10" name="Oval 9">
            <a:extLst>
              <a:ext uri="{FF2B5EF4-FFF2-40B4-BE49-F238E27FC236}">
                <a16:creationId xmlns:a16="http://schemas.microsoft.com/office/drawing/2014/main" id="{9A60BB2C-6187-4D47-B12F-CD8761F8DF1F}"/>
              </a:ext>
            </a:extLst>
          </p:cNvPr>
          <p:cNvSpPr/>
          <p:nvPr/>
        </p:nvSpPr>
        <p:spPr>
          <a:xfrm>
            <a:off x="3545682" y="3841102"/>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SD &lt; 3200</a:t>
            </a:r>
          </a:p>
        </p:txBody>
      </p:sp>
      <p:sp>
        <p:nvSpPr>
          <p:cNvPr id="11" name="Oval 10">
            <a:extLst>
              <a:ext uri="{FF2B5EF4-FFF2-40B4-BE49-F238E27FC236}">
                <a16:creationId xmlns:a16="http://schemas.microsoft.com/office/drawing/2014/main" id="{886BC0F5-D6B0-F742-A3AE-196C0AF6C53B}"/>
              </a:ext>
            </a:extLst>
          </p:cNvPr>
          <p:cNvSpPr/>
          <p:nvPr/>
        </p:nvSpPr>
        <p:spPr>
          <a:xfrm>
            <a:off x="4651225" y="4639506"/>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Gov3yr &gt; 0.005</a:t>
            </a:r>
          </a:p>
        </p:txBody>
      </p:sp>
      <p:sp>
        <p:nvSpPr>
          <p:cNvPr id="14" name="Oval 13">
            <a:extLst>
              <a:ext uri="{FF2B5EF4-FFF2-40B4-BE49-F238E27FC236}">
                <a16:creationId xmlns:a16="http://schemas.microsoft.com/office/drawing/2014/main" id="{CD278D5C-3256-5848-A073-1771AE791AB9}"/>
              </a:ext>
            </a:extLst>
          </p:cNvPr>
          <p:cNvSpPr/>
          <p:nvPr/>
        </p:nvSpPr>
        <p:spPr>
          <a:xfrm>
            <a:off x="2440135" y="4639507"/>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Gov10yr &lt; 0.001</a:t>
            </a:r>
          </a:p>
        </p:txBody>
      </p:sp>
      <p:sp>
        <p:nvSpPr>
          <p:cNvPr id="15" name="Oval 14">
            <a:extLst>
              <a:ext uri="{FF2B5EF4-FFF2-40B4-BE49-F238E27FC236}">
                <a16:creationId xmlns:a16="http://schemas.microsoft.com/office/drawing/2014/main" id="{28A02B97-7348-5E4E-87CC-BF024E76C667}"/>
              </a:ext>
            </a:extLst>
          </p:cNvPr>
          <p:cNvSpPr/>
          <p:nvPr/>
        </p:nvSpPr>
        <p:spPr>
          <a:xfrm>
            <a:off x="6435228" y="4639506"/>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ChgSD</a:t>
            </a:r>
            <a:r>
              <a:rPr lang="en-US" sz="1200" dirty="0">
                <a:solidFill>
                  <a:schemeClr val="tx1"/>
                </a:solidFill>
              </a:rPr>
              <a:t> &lt; 0.2</a:t>
            </a:r>
          </a:p>
        </p:txBody>
      </p:sp>
      <p:sp>
        <p:nvSpPr>
          <p:cNvPr id="16" name="Oval 15">
            <a:extLst>
              <a:ext uri="{FF2B5EF4-FFF2-40B4-BE49-F238E27FC236}">
                <a16:creationId xmlns:a16="http://schemas.microsoft.com/office/drawing/2014/main" id="{6505795C-7157-6348-A9AF-FC0A51058A44}"/>
              </a:ext>
            </a:extLst>
          </p:cNvPr>
          <p:cNvSpPr/>
          <p:nvPr/>
        </p:nvSpPr>
        <p:spPr>
          <a:xfrm>
            <a:off x="8646318" y="4642221"/>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LIBOR &lt; 0.001</a:t>
            </a:r>
          </a:p>
        </p:txBody>
      </p:sp>
      <p:sp>
        <p:nvSpPr>
          <p:cNvPr id="4" name="Triangle 3">
            <a:extLst>
              <a:ext uri="{FF2B5EF4-FFF2-40B4-BE49-F238E27FC236}">
                <a16:creationId xmlns:a16="http://schemas.microsoft.com/office/drawing/2014/main" id="{3CB99F85-71C1-944E-9FE5-10704A233CFB}"/>
              </a:ext>
            </a:extLst>
          </p:cNvPr>
          <p:cNvSpPr/>
          <p:nvPr/>
        </p:nvSpPr>
        <p:spPr>
          <a:xfrm rot="10800000">
            <a:off x="5692280" y="3036279"/>
            <a:ext cx="897377" cy="5746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iangle 43">
            <a:extLst>
              <a:ext uri="{FF2B5EF4-FFF2-40B4-BE49-F238E27FC236}">
                <a16:creationId xmlns:a16="http://schemas.microsoft.com/office/drawing/2014/main" id="{680DFF96-82E1-5A4A-8AA0-6E5B516912C2}"/>
              </a:ext>
            </a:extLst>
          </p:cNvPr>
          <p:cNvSpPr/>
          <p:nvPr/>
        </p:nvSpPr>
        <p:spPr>
          <a:xfrm rot="10800000">
            <a:off x="283534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iangle 44">
            <a:extLst>
              <a:ext uri="{FF2B5EF4-FFF2-40B4-BE49-F238E27FC236}">
                <a16:creationId xmlns:a16="http://schemas.microsoft.com/office/drawing/2014/main" id="{D5D43FC4-0410-7C4E-AB0A-F60E8B6100ED}"/>
              </a:ext>
            </a:extLst>
          </p:cNvPr>
          <p:cNvSpPr/>
          <p:nvPr/>
        </p:nvSpPr>
        <p:spPr>
          <a:xfrm rot="10800000">
            <a:off x="504643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445D215B-2E35-0F46-9A6F-AFF9E87E3B40}"/>
              </a:ext>
            </a:extLst>
          </p:cNvPr>
          <p:cNvSpPr/>
          <p:nvPr/>
        </p:nvSpPr>
        <p:spPr>
          <a:xfrm rot="10800000">
            <a:off x="6830435" y="5122696"/>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C47627DC-DC5D-B24E-8055-90D42F36263F}"/>
              </a:ext>
            </a:extLst>
          </p:cNvPr>
          <p:cNvSpPr/>
          <p:nvPr/>
        </p:nvSpPr>
        <p:spPr>
          <a:xfrm rot="10800000">
            <a:off x="9041527"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Elbow Connector 49">
            <a:extLst>
              <a:ext uri="{FF2B5EF4-FFF2-40B4-BE49-F238E27FC236}">
                <a16:creationId xmlns:a16="http://schemas.microsoft.com/office/drawing/2014/main" id="{02F19F60-05A8-8442-B319-84D9043CB95C}"/>
              </a:ext>
            </a:extLst>
          </p:cNvPr>
          <p:cNvCxnSpPr>
            <a:cxnSpLocks/>
            <a:stCxn id="3" idx="4"/>
            <a:endCxn id="8" idx="0"/>
          </p:cNvCxnSpPr>
          <p:nvPr/>
        </p:nvCxnSpPr>
        <p:spPr>
          <a:xfrm rot="16200000" flipH="1">
            <a:off x="7008072" y="2755625"/>
            <a:ext cx="218373" cy="1952577"/>
          </a:xfrm>
          <a:prstGeom prst="bentConnector3">
            <a:avLst>
              <a:gd name="adj1" fmla="val 429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6D08A76-8F31-6C45-9C42-09304E0D29A6}"/>
              </a:ext>
            </a:extLst>
          </p:cNvPr>
          <p:cNvCxnSpPr>
            <a:cxnSpLocks/>
            <a:stCxn id="3" idx="4"/>
            <a:endCxn id="10" idx="0"/>
          </p:cNvCxnSpPr>
          <p:nvPr/>
        </p:nvCxnSpPr>
        <p:spPr>
          <a:xfrm rot="5400000">
            <a:off x="5010526" y="2710658"/>
            <a:ext cx="218374" cy="2042515"/>
          </a:xfrm>
          <a:prstGeom prst="bentConnector3">
            <a:avLst>
              <a:gd name="adj1" fmla="val 429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6130A495-DBD4-5949-ADBB-608A97F03BB9}"/>
              </a:ext>
            </a:extLst>
          </p:cNvPr>
          <p:cNvCxnSpPr>
            <a:cxnSpLocks/>
            <a:stCxn id="10" idx="4"/>
            <a:endCxn id="14" idx="0"/>
          </p:cNvCxnSpPr>
          <p:nvPr/>
        </p:nvCxnSpPr>
        <p:spPr>
          <a:xfrm rot="5400000">
            <a:off x="3363765" y="3904817"/>
            <a:ext cx="363834" cy="1105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7402473F-2BE9-B749-9315-C39740E0EA25}"/>
              </a:ext>
            </a:extLst>
          </p:cNvPr>
          <p:cNvCxnSpPr>
            <a:cxnSpLocks/>
            <a:stCxn id="10" idx="4"/>
            <a:endCxn id="11" idx="0"/>
          </p:cNvCxnSpPr>
          <p:nvPr/>
        </p:nvCxnSpPr>
        <p:spPr>
          <a:xfrm rot="16200000" flipH="1">
            <a:off x="4469310" y="3904817"/>
            <a:ext cx="363833" cy="110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86E535F-BAEA-924C-8867-7203D833AC56}"/>
              </a:ext>
            </a:extLst>
          </p:cNvPr>
          <p:cNvCxnSpPr>
            <a:cxnSpLocks/>
            <a:stCxn id="8" idx="4"/>
            <a:endCxn id="15" idx="0"/>
          </p:cNvCxnSpPr>
          <p:nvPr/>
        </p:nvCxnSpPr>
        <p:spPr>
          <a:xfrm rot="5400000">
            <a:off x="7358857" y="3904816"/>
            <a:ext cx="363834" cy="1105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186A4235-71EE-AE40-AB75-7827281C58F4}"/>
              </a:ext>
            </a:extLst>
          </p:cNvPr>
          <p:cNvCxnSpPr>
            <a:cxnSpLocks/>
            <a:stCxn id="8" idx="4"/>
            <a:endCxn id="16" idx="0"/>
          </p:cNvCxnSpPr>
          <p:nvPr/>
        </p:nvCxnSpPr>
        <p:spPr>
          <a:xfrm rot="16200000" flipH="1">
            <a:off x="8463045" y="3906174"/>
            <a:ext cx="366549" cy="1105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EDD99968-B3B5-C742-AB03-E1645B23B2CB}"/>
              </a:ext>
            </a:extLst>
          </p:cNvPr>
          <p:cNvSpPr/>
          <p:nvPr/>
        </p:nvSpPr>
        <p:spPr>
          <a:xfrm>
            <a:off x="2713938"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9CF9D9F-FA38-4641-8297-FA3F52FD2B2B}"/>
              </a:ext>
            </a:extLst>
          </p:cNvPr>
          <p:cNvSpPr/>
          <p:nvPr/>
        </p:nvSpPr>
        <p:spPr>
          <a:xfrm>
            <a:off x="2713938"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6486FF7-8B17-CD43-BAA6-ADE30251C74C}"/>
              </a:ext>
            </a:extLst>
          </p:cNvPr>
          <p:cNvSpPr/>
          <p:nvPr/>
        </p:nvSpPr>
        <p:spPr>
          <a:xfrm>
            <a:off x="4925028" y="5348794"/>
            <a:ext cx="557939" cy="52135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6C04310-6504-0644-8F03-8A4FDA78598F}"/>
              </a:ext>
            </a:extLst>
          </p:cNvPr>
          <p:cNvSpPr/>
          <p:nvPr/>
        </p:nvSpPr>
        <p:spPr>
          <a:xfrm>
            <a:off x="4925028" y="5870150"/>
            <a:ext cx="557939" cy="14343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F6FE5B8-CC82-9645-97A7-5D82493BC291}"/>
              </a:ext>
            </a:extLst>
          </p:cNvPr>
          <p:cNvSpPr/>
          <p:nvPr/>
        </p:nvSpPr>
        <p:spPr>
          <a:xfrm>
            <a:off x="6693743"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E6DCBC3-B2DC-0B48-85AE-28FABEB353CB}"/>
              </a:ext>
            </a:extLst>
          </p:cNvPr>
          <p:cNvSpPr/>
          <p:nvPr/>
        </p:nvSpPr>
        <p:spPr>
          <a:xfrm>
            <a:off x="6693743"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EF0344D-2C06-6C48-8DD0-38E09B0A3379}"/>
              </a:ext>
            </a:extLst>
          </p:cNvPr>
          <p:cNvSpPr/>
          <p:nvPr/>
        </p:nvSpPr>
        <p:spPr>
          <a:xfrm>
            <a:off x="8920123" y="5348794"/>
            <a:ext cx="557939" cy="192825"/>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DA05800-87AE-AC49-B085-FB15BDDDCB56}"/>
              </a:ext>
            </a:extLst>
          </p:cNvPr>
          <p:cNvSpPr/>
          <p:nvPr/>
        </p:nvSpPr>
        <p:spPr>
          <a:xfrm>
            <a:off x="8920123" y="5541619"/>
            <a:ext cx="557939" cy="47196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3706752D-16FB-554F-B509-7472A1785DE3}"/>
              </a:ext>
            </a:extLst>
          </p:cNvPr>
          <p:cNvSpPr txBox="1"/>
          <p:nvPr/>
        </p:nvSpPr>
        <p:spPr>
          <a:xfrm>
            <a:off x="3256587" y="5350975"/>
            <a:ext cx="746098" cy="276999"/>
          </a:xfrm>
          <a:prstGeom prst="rect">
            <a:avLst/>
          </a:prstGeom>
          <a:noFill/>
        </p:spPr>
        <p:txBody>
          <a:bodyPr wrap="square" rtlCol="0">
            <a:spAutoFit/>
          </a:bodyPr>
          <a:lstStyle/>
          <a:p>
            <a:r>
              <a:rPr lang="en-US" sz="1200" dirty="0"/>
              <a:t>“up”</a:t>
            </a:r>
          </a:p>
        </p:txBody>
      </p:sp>
      <p:sp>
        <p:nvSpPr>
          <p:cNvPr id="80" name="TextBox 79">
            <a:extLst>
              <a:ext uri="{FF2B5EF4-FFF2-40B4-BE49-F238E27FC236}">
                <a16:creationId xmlns:a16="http://schemas.microsoft.com/office/drawing/2014/main" id="{087379BB-0710-4643-8366-B52DC1B57699}"/>
              </a:ext>
            </a:extLst>
          </p:cNvPr>
          <p:cNvSpPr txBox="1"/>
          <p:nvPr/>
        </p:nvSpPr>
        <p:spPr>
          <a:xfrm>
            <a:off x="3262226" y="5819627"/>
            <a:ext cx="746098" cy="276999"/>
          </a:xfrm>
          <a:prstGeom prst="rect">
            <a:avLst/>
          </a:prstGeom>
          <a:noFill/>
        </p:spPr>
        <p:txBody>
          <a:bodyPr wrap="square" rtlCol="0">
            <a:spAutoFit/>
          </a:bodyPr>
          <a:lstStyle/>
          <a:p>
            <a:r>
              <a:rPr lang="en-US" sz="1200" dirty="0"/>
              <a:t>“down”</a:t>
            </a:r>
          </a:p>
        </p:txBody>
      </p:sp>
      <p:sp>
        <p:nvSpPr>
          <p:cNvPr id="81" name="TextBox 80">
            <a:extLst>
              <a:ext uri="{FF2B5EF4-FFF2-40B4-BE49-F238E27FC236}">
                <a16:creationId xmlns:a16="http://schemas.microsoft.com/office/drawing/2014/main" id="{600BE2CC-F977-1346-B9C9-A01410E9B9C8}"/>
              </a:ext>
            </a:extLst>
          </p:cNvPr>
          <p:cNvSpPr txBox="1"/>
          <p:nvPr/>
        </p:nvSpPr>
        <p:spPr>
          <a:xfrm>
            <a:off x="5482967" y="5333614"/>
            <a:ext cx="746098" cy="276999"/>
          </a:xfrm>
          <a:prstGeom prst="rect">
            <a:avLst/>
          </a:prstGeom>
          <a:noFill/>
        </p:spPr>
        <p:txBody>
          <a:bodyPr wrap="square" rtlCol="0">
            <a:spAutoFit/>
          </a:bodyPr>
          <a:lstStyle/>
          <a:p>
            <a:r>
              <a:rPr lang="en-US" sz="1200" dirty="0"/>
              <a:t>“up”</a:t>
            </a:r>
          </a:p>
        </p:txBody>
      </p:sp>
      <p:sp>
        <p:nvSpPr>
          <p:cNvPr id="82" name="TextBox 81">
            <a:extLst>
              <a:ext uri="{FF2B5EF4-FFF2-40B4-BE49-F238E27FC236}">
                <a16:creationId xmlns:a16="http://schemas.microsoft.com/office/drawing/2014/main" id="{80ECDE5E-522D-5549-92F2-91CDA585E3F2}"/>
              </a:ext>
            </a:extLst>
          </p:cNvPr>
          <p:cNvSpPr txBox="1"/>
          <p:nvPr/>
        </p:nvSpPr>
        <p:spPr>
          <a:xfrm>
            <a:off x="5482967" y="5802646"/>
            <a:ext cx="746098" cy="276999"/>
          </a:xfrm>
          <a:prstGeom prst="rect">
            <a:avLst/>
          </a:prstGeom>
          <a:noFill/>
        </p:spPr>
        <p:txBody>
          <a:bodyPr wrap="square" rtlCol="0">
            <a:spAutoFit/>
          </a:bodyPr>
          <a:lstStyle/>
          <a:p>
            <a:r>
              <a:rPr lang="en-US" sz="1200" dirty="0"/>
              <a:t>“down”</a:t>
            </a:r>
          </a:p>
        </p:txBody>
      </p:sp>
      <p:sp>
        <p:nvSpPr>
          <p:cNvPr id="83" name="TextBox 82">
            <a:extLst>
              <a:ext uri="{FF2B5EF4-FFF2-40B4-BE49-F238E27FC236}">
                <a16:creationId xmlns:a16="http://schemas.microsoft.com/office/drawing/2014/main" id="{3D160592-C51F-F241-A43D-45DC8E14700E}"/>
              </a:ext>
            </a:extLst>
          </p:cNvPr>
          <p:cNvSpPr txBox="1"/>
          <p:nvPr/>
        </p:nvSpPr>
        <p:spPr>
          <a:xfrm>
            <a:off x="7248890" y="5346378"/>
            <a:ext cx="746098" cy="276999"/>
          </a:xfrm>
          <a:prstGeom prst="rect">
            <a:avLst/>
          </a:prstGeom>
          <a:noFill/>
        </p:spPr>
        <p:txBody>
          <a:bodyPr wrap="square" rtlCol="0">
            <a:spAutoFit/>
          </a:bodyPr>
          <a:lstStyle/>
          <a:p>
            <a:r>
              <a:rPr lang="en-US" sz="1200" dirty="0"/>
              <a:t>“up”</a:t>
            </a:r>
          </a:p>
        </p:txBody>
      </p:sp>
      <p:sp>
        <p:nvSpPr>
          <p:cNvPr id="84" name="TextBox 83">
            <a:extLst>
              <a:ext uri="{FF2B5EF4-FFF2-40B4-BE49-F238E27FC236}">
                <a16:creationId xmlns:a16="http://schemas.microsoft.com/office/drawing/2014/main" id="{7376965E-5E12-1041-B1AD-27739541CD22}"/>
              </a:ext>
            </a:extLst>
          </p:cNvPr>
          <p:cNvSpPr txBox="1"/>
          <p:nvPr/>
        </p:nvSpPr>
        <p:spPr>
          <a:xfrm>
            <a:off x="7252725" y="5814768"/>
            <a:ext cx="746098" cy="276999"/>
          </a:xfrm>
          <a:prstGeom prst="rect">
            <a:avLst/>
          </a:prstGeom>
          <a:noFill/>
        </p:spPr>
        <p:txBody>
          <a:bodyPr wrap="square" rtlCol="0">
            <a:spAutoFit/>
          </a:bodyPr>
          <a:lstStyle/>
          <a:p>
            <a:r>
              <a:rPr lang="en-US" sz="1200" dirty="0"/>
              <a:t>“down”</a:t>
            </a:r>
          </a:p>
        </p:txBody>
      </p:sp>
      <p:sp>
        <p:nvSpPr>
          <p:cNvPr id="85" name="TextBox 84">
            <a:extLst>
              <a:ext uri="{FF2B5EF4-FFF2-40B4-BE49-F238E27FC236}">
                <a16:creationId xmlns:a16="http://schemas.microsoft.com/office/drawing/2014/main" id="{B3C148B2-1888-084E-85E0-27853BB08834}"/>
              </a:ext>
            </a:extLst>
          </p:cNvPr>
          <p:cNvSpPr txBox="1"/>
          <p:nvPr/>
        </p:nvSpPr>
        <p:spPr>
          <a:xfrm>
            <a:off x="9474285" y="5318166"/>
            <a:ext cx="746098" cy="276999"/>
          </a:xfrm>
          <a:prstGeom prst="rect">
            <a:avLst/>
          </a:prstGeom>
          <a:noFill/>
        </p:spPr>
        <p:txBody>
          <a:bodyPr wrap="square" rtlCol="0">
            <a:spAutoFit/>
          </a:bodyPr>
          <a:lstStyle/>
          <a:p>
            <a:r>
              <a:rPr lang="en-US" sz="1200" dirty="0"/>
              <a:t>“up”</a:t>
            </a:r>
          </a:p>
        </p:txBody>
      </p:sp>
      <p:sp>
        <p:nvSpPr>
          <p:cNvPr id="86" name="TextBox 85">
            <a:extLst>
              <a:ext uri="{FF2B5EF4-FFF2-40B4-BE49-F238E27FC236}">
                <a16:creationId xmlns:a16="http://schemas.microsoft.com/office/drawing/2014/main" id="{A75BE2A4-99BE-D447-9DEE-D272BC2C22AB}"/>
              </a:ext>
            </a:extLst>
          </p:cNvPr>
          <p:cNvSpPr txBox="1"/>
          <p:nvPr/>
        </p:nvSpPr>
        <p:spPr>
          <a:xfrm>
            <a:off x="9478120" y="5812682"/>
            <a:ext cx="746098" cy="276999"/>
          </a:xfrm>
          <a:prstGeom prst="rect">
            <a:avLst/>
          </a:prstGeom>
          <a:noFill/>
        </p:spPr>
        <p:txBody>
          <a:bodyPr wrap="square" rtlCol="0">
            <a:spAutoFit/>
          </a:bodyPr>
          <a:lstStyle/>
          <a:p>
            <a:r>
              <a:rPr lang="en-US" sz="1200" dirty="0"/>
              <a:t>“down”</a:t>
            </a:r>
          </a:p>
        </p:txBody>
      </p:sp>
      <p:sp>
        <p:nvSpPr>
          <p:cNvPr id="87" name="TextBox 86">
            <a:extLst>
              <a:ext uri="{FF2B5EF4-FFF2-40B4-BE49-F238E27FC236}">
                <a16:creationId xmlns:a16="http://schemas.microsoft.com/office/drawing/2014/main" id="{BE89B555-DC3B-F348-BD9A-ED65BFE352A5}"/>
              </a:ext>
            </a:extLst>
          </p:cNvPr>
          <p:cNvSpPr txBox="1"/>
          <p:nvPr/>
        </p:nvSpPr>
        <p:spPr>
          <a:xfrm>
            <a:off x="9199091" y="2707091"/>
            <a:ext cx="1225069" cy="369332"/>
          </a:xfrm>
          <a:prstGeom prst="rect">
            <a:avLst/>
          </a:prstGeom>
          <a:noFill/>
          <a:ln w="34925">
            <a:noFill/>
          </a:ln>
        </p:spPr>
        <p:txBody>
          <a:bodyPr wrap="square" rtlCol="0">
            <a:spAutoFit/>
          </a:bodyPr>
          <a:lstStyle/>
          <a:p>
            <a:r>
              <a:rPr lang="en-US" i="1" dirty="0">
                <a:solidFill>
                  <a:schemeClr val="bg1">
                    <a:lumMod val="50000"/>
                  </a:schemeClr>
                </a:solidFill>
              </a:rPr>
              <a:t>illustrative</a:t>
            </a:r>
          </a:p>
        </p:txBody>
      </p:sp>
    </p:spTree>
    <p:extLst>
      <p:ext uri="{BB962C8B-B14F-4D97-AF65-F5344CB8AC3E}">
        <p14:creationId xmlns:p14="http://schemas.microsoft.com/office/powerpoint/2010/main" val="103829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Conclusion</a:t>
            </a:r>
          </a:p>
        </p:txBody>
      </p:sp>
      <p:pic>
        <p:nvPicPr>
          <p:cNvPr id="14" name="Picture 13">
            <a:extLst>
              <a:ext uri="{FF2B5EF4-FFF2-40B4-BE49-F238E27FC236}">
                <a16:creationId xmlns:a16="http://schemas.microsoft.com/office/drawing/2014/main" id="{958BD65B-1DD1-2447-8F0E-F7F33576FCB3}"/>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09936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639B4-F68E-6E47-9E3C-06D58EFBF520}"/>
              </a:ext>
            </a:extLst>
          </p:cNvPr>
          <p:cNvPicPr>
            <a:picLocks noChangeAspect="1"/>
          </p:cNvPicPr>
          <p:nvPr/>
        </p:nvPicPr>
        <p:blipFill>
          <a:blip r:embed="rId2"/>
          <a:stretch>
            <a:fillRect/>
          </a:stretch>
        </p:blipFill>
        <p:spPr>
          <a:xfrm>
            <a:off x="838200" y="2409433"/>
            <a:ext cx="7470412" cy="3146405"/>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We find a change in variable importance!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9434"/>
            <a:ext cx="10515600" cy="372154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475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Current week results</a:t>
            </a:r>
          </a:p>
        </p:txBody>
      </p:sp>
      <p:sp>
        <p:nvSpPr>
          <p:cNvPr id="9" name="Rectangle 8">
            <a:extLst>
              <a:ext uri="{FF2B5EF4-FFF2-40B4-BE49-F238E27FC236}">
                <a16:creationId xmlns:a16="http://schemas.microsoft.com/office/drawing/2014/main" id="{F0CF7291-9CFB-7849-9411-C58D12AD629D}"/>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63A60D1-D007-D849-B441-F042C09DFC11}"/>
              </a:ext>
            </a:extLst>
          </p:cNvPr>
          <p:cNvSpPr/>
          <p:nvPr/>
        </p:nvSpPr>
        <p:spPr>
          <a:xfrm>
            <a:off x="2393011" y="4074898"/>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174B666-836D-0F45-8D17-7E77081D069C}"/>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E594EEF-1435-8446-BA81-F5C830C53265}"/>
              </a:ext>
            </a:extLst>
          </p:cNvPr>
          <p:cNvSpPr/>
          <p:nvPr/>
        </p:nvSpPr>
        <p:spPr>
          <a:xfrm>
            <a:off x="4611987" y="3286475"/>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FF1C6ED-E917-CF40-99FC-A255F6F6ADF1}"/>
              </a:ext>
            </a:extLst>
          </p:cNvPr>
          <p:cNvCxnSpPr>
            <a:stCxn id="10" idx="3"/>
            <a:endCxn id="11" idx="1"/>
          </p:cNvCxnSpPr>
          <p:nvPr/>
        </p:nvCxnSpPr>
        <p:spPr>
          <a:xfrm flipV="1">
            <a:off x="3290832" y="3007581"/>
            <a:ext cx="1383356" cy="117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B323AF-F564-864D-85E6-490270CC690A}"/>
              </a:ext>
            </a:extLst>
          </p:cNvPr>
          <p:cNvCxnSpPr>
            <a:cxnSpLocks/>
            <a:stCxn id="9" idx="3"/>
            <a:endCxn id="14" idx="1"/>
          </p:cNvCxnSpPr>
          <p:nvPr/>
        </p:nvCxnSpPr>
        <p:spPr>
          <a:xfrm>
            <a:off x="3290833" y="2996234"/>
            <a:ext cx="1321154" cy="40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B00595-D71B-5A4C-A4DF-46316A1A873F}"/>
              </a:ext>
            </a:extLst>
          </p:cNvPr>
          <p:cNvSpPr txBox="1"/>
          <p:nvPr/>
        </p:nvSpPr>
        <p:spPr>
          <a:xfrm>
            <a:off x="8122314" y="3133169"/>
            <a:ext cx="3185190"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err="1"/>
              <a:t>PreCap</a:t>
            </a:r>
            <a:r>
              <a:rPr lang="en-US" sz="1400" dirty="0"/>
              <a:t>: </a:t>
            </a:r>
            <a:r>
              <a:rPr lang="en-US" sz="1400" dirty="0" err="1"/>
              <a:t>SDdomBanks</a:t>
            </a:r>
            <a:r>
              <a:rPr lang="en-US" sz="1400" dirty="0"/>
              <a:t> is most important</a:t>
            </a:r>
          </a:p>
          <a:p>
            <a:pPr marL="285750" indent="-285750">
              <a:buFont typeface="Wingdings" pitchFamily="2" charset="2"/>
              <a:buChar char="§"/>
            </a:pPr>
            <a:r>
              <a:rPr lang="en-US" sz="1400" b="1" dirty="0"/>
              <a:t>Cap: </a:t>
            </a:r>
            <a:r>
              <a:rPr lang="en-US" sz="1400" dirty="0" err="1"/>
              <a:t>SDofDomBanks</a:t>
            </a:r>
            <a:r>
              <a:rPr lang="en-US" sz="1400" dirty="0"/>
              <a:t> is most important</a:t>
            </a:r>
          </a:p>
          <a:p>
            <a:pPr marL="285750" indent="-285750">
              <a:buFont typeface="Wingdings" pitchFamily="2" charset="2"/>
              <a:buChar char="§"/>
            </a:pPr>
            <a:r>
              <a:rPr lang="en-US" sz="1400" b="1" dirty="0" err="1"/>
              <a:t>PostCap</a:t>
            </a:r>
            <a:r>
              <a:rPr lang="en-US" sz="1400" b="1" dirty="0"/>
              <a:t>:</a:t>
            </a:r>
            <a:r>
              <a:rPr lang="en-US" sz="1400" dirty="0"/>
              <a:t> </a:t>
            </a:r>
            <a:r>
              <a:rPr lang="en-US" sz="1400" dirty="0" err="1"/>
              <a:t>SDdomBanksdir</a:t>
            </a:r>
            <a:r>
              <a:rPr lang="en-US" sz="1400" dirty="0"/>
              <a:t> is most important</a:t>
            </a:r>
          </a:p>
          <a:p>
            <a:endParaRPr lang="en-US" sz="1400" dirty="0"/>
          </a:p>
          <a:p>
            <a:endParaRPr lang="en-US" sz="1400" dirty="0"/>
          </a:p>
          <a:p>
            <a:endParaRPr lang="en-US" sz="1400" dirty="0"/>
          </a:p>
          <a:p>
            <a:endParaRPr lang="en-US" sz="1400" dirty="0"/>
          </a:p>
        </p:txBody>
      </p:sp>
      <p:cxnSp>
        <p:nvCxnSpPr>
          <p:cNvPr id="19" name="Straight Connector 18">
            <a:extLst>
              <a:ext uri="{FF2B5EF4-FFF2-40B4-BE49-F238E27FC236}">
                <a16:creationId xmlns:a16="http://schemas.microsoft.com/office/drawing/2014/main" id="{91C5B05D-38D9-894A-B76D-BDCEB0DBE66B}"/>
              </a:ext>
            </a:extLst>
          </p:cNvPr>
          <p:cNvCxnSpPr>
            <a:cxnSpLocks/>
          </p:cNvCxnSpPr>
          <p:nvPr/>
        </p:nvCxnSpPr>
        <p:spPr>
          <a:xfrm>
            <a:off x="8125768" y="4532708"/>
            <a:ext cx="3181736"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AF4EA053-703B-914C-AAA0-CEB6FA13C274}"/>
              </a:ext>
            </a:extLst>
          </p:cNvPr>
          <p:cNvSpPr txBox="1"/>
          <p:nvPr/>
        </p:nvSpPr>
        <p:spPr>
          <a:xfrm>
            <a:off x="8076015" y="4568978"/>
            <a:ext cx="3357480" cy="954107"/>
          </a:xfrm>
          <a:prstGeom prst="rect">
            <a:avLst/>
          </a:prstGeom>
          <a:noFill/>
        </p:spPr>
        <p:txBody>
          <a:bodyPr wrap="square" rtlCol="0">
            <a:spAutoFit/>
          </a:bodyPr>
          <a:lstStyle/>
          <a:p>
            <a:r>
              <a:rPr lang="en-US" sz="1400" dirty="0">
                <a:sym typeface="Wingdings" pitchFamily="2" charset="2"/>
              </a:rPr>
              <a:t>The </a:t>
            </a:r>
            <a:r>
              <a:rPr lang="en-US" sz="1400" dirty="0" err="1">
                <a:sym typeface="Wingdings" pitchFamily="2" charset="2"/>
              </a:rPr>
              <a:t>swich</a:t>
            </a:r>
            <a:r>
              <a:rPr lang="en-US" sz="1400" dirty="0">
                <a:sym typeface="Wingdings" pitchFamily="2" charset="2"/>
              </a:rPr>
              <a:t> in </a:t>
            </a:r>
            <a:r>
              <a:rPr lang="en-US" sz="1400" dirty="0" err="1">
                <a:sym typeface="Wingdings" pitchFamily="2" charset="2"/>
              </a:rPr>
              <a:t>importances</a:t>
            </a:r>
            <a:r>
              <a:rPr lang="en-US" sz="1400" dirty="0">
                <a:sym typeface="Wingdings" pitchFamily="2" charset="2"/>
              </a:rPr>
              <a:t> indicates that different signals sent by the SNB influenced the development of the SMI</a:t>
            </a:r>
            <a:endParaRPr lang="en-US" sz="1400" dirty="0"/>
          </a:p>
          <a:p>
            <a:endParaRPr lang="en-US" sz="1400" dirty="0"/>
          </a:p>
        </p:txBody>
      </p:sp>
      <p:cxnSp>
        <p:nvCxnSpPr>
          <p:cNvPr id="29" name="Straight Arrow Connector 28">
            <a:extLst>
              <a:ext uri="{FF2B5EF4-FFF2-40B4-BE49-F238E27FC236}">
                <a16:creationId xmlns:a16="http://schemas.microsoft.com/office/drawing/2014/main" id="{5531808B-1A0D-3F4D-A89B-39182498BF12}"/>
              </a:ext>
            </a:extLst>
          </p:cNvPr>
          <p:cNvCxnSpPr>
            <a:cxnSpLocks/>
            <a:stCxn id="14" idx="3"/>
            <a:endCxn id="30" idx="1"/>
          </p:cNvCxnSpPr>
          <p:nvPr/>
        </p:nvCxnSpPr>
        <p:spPr>
          <a:xfrm flipV="1">
            <a:off x="5698497" y="2996233"/>
            <a:ext cx="1291008" cy="4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C4E341-5D1A-6F4D-AB00-A24ADD3C6812}"/>
              </a:ext>
            </a:extLst>
          </p:cNvPr>
          <p:cNvSpPr/>
          <p:nvPr/>
        </p:nvSpPr>
        <p:spPr>
          <a:xfrm>
            <a:off x="6989505" y="288419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FCA1F81-EAED-0341-A00D-5318E32CF26A}"/>
              </a:ext>
            </a:extLst>
          </p:cNvPr>
          <p:cNvSpPr/>
          <p:nvPr/>
        </p:nvSpPr>
        <p:spPr>
          <a:xfrm>
            <a:off x="7001079" y="347099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C7F1398F-EF4A-FB42-BB0F-2AAD6F97EDDB}"/>
              </a:ext>
            </a:extLst>
          </p:cNvPr>
          <p:cNvCxnSpPr>
            <a:cxnSpLocks/>
            <a:stCxn id="11" idx="3"/>
            <a:endCxn id="33" idx="1"/>
          </p:cNvCxnSpPr>
          <p:nvPr/>
        </p:nvCxnSpPr>
        <p:spPr>
          <a:xfrm>
            <a:off x="5760698" y="3007581"/>
            <a:ext cx="1240381" cy="57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The same picture appears with respect to variable usage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Current week results</a:t>
            </a:r>
          </a:p>
        </p:txBody>
      </p:sp>
      <p:pic>
        <p:nvPicPr>
          <p:cNvPr id="3" name="Picture 2">
            <a:extLst>
              <a:ext uri="{FF2B5EF4-FFF2-40B4-BE49-F238E27FC236}">
                <a16:creationId xmlns:a16="http://schemas.microsoft.com/office/drawing/2014/main" id="{F1B18C60-8A0D-D943-9A14-32704486B744}"/>
              </a:ext>
            </a:extLst>
          </p:cNvPr>
          <p:cNvPicPr>
            <a:picLocks noChangeAspect="1"/>
          </p:cNvPicPr>
          <p:nvPr/>
        </p:nvPicPr>
        <p:blipFill>
          <a:blip r:embed="rId3"/>
          <a:stretch>
            <a:fillRect/>
          </a:stretch>
        </p:blipFill>
        <p:spPr>
          <a:xfrm>
            <a:off x="984450" y="2559902"/>
            <a:ext cx="7109927" cy="2944886"/>
          </a:xfrm>
          <a:prstGeom prst="rect">
            <a:avLst/>
          </a:prstGeom>
        </p:spPr>
      </p:pic>
      <p:sp>
        <p:nvSpPr>
          <p:cNvPr id="8" name="TextBox 7">
            <a:extLst>
              <a:ext uri="{FF2B5EF4-FFF2-40B4-BE49-F238E27FC236}">
                <a16:creationId xmlns:a16="http://schemas.microsoft.com/office/drawing/2014/main" id="{33B8A874-34DA-E64D-8289-FCE39226C5D1}"/>
              </a:ext>
            </a:extLst>
          </p:cNvPr>
          <p:cNvSpPr txBox="1"/>
          <p:nvPr/>
        </p:nvSpPr>
        <p:spPr>
          <a:xfrm>
            <a:off x="8094377" y="2698023"/>
            <a:ext cx="3185190" cy="3108543"/>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t>In the </a:t>
            </a:r>
            <a:r>
              <a:rPr lang="en-US" sz="1400" dirty="0" err="1"/>
              <a:t>PreCap</a:t>
            </a:r>
            <a:r>
              <a:rPr lang="en-US" sz="1400" dirty="0"/>
              <a:t> and </a:t>
            </a:r>
            <a:r>
              <a:rPr lang="en-US" sz="1400" dirty="0" err="1"/>
              <a:t>PostCap</a:t>
            </a:r>
            <a:r>
              <a:rPr lang="en-US" sz="1400" dirty="0"/>
              <a:t> period, market participants used the weekly announcements and especially the direction of SD changes as indication for SNB sentiment.</a:t>
            </a:r>
          </a:p>
          <a:p>
            <a:pPr marL="285750" indent="-285750">
              <a:buFont typeface="Wingdings" pitchFamily="2" charset="2"/>
              <a:buChar char="§"/>
            </a:pPr>
            <a:r>
              <a:rPr lang="en-US" sz="1400" dirty="0"/>
              <a:t>In the Cap period, the sentiment of SNB was clear, therefore the direction of SD movements did not play a great role.</a:t>
            </a:r>
          </a:p>
          <a:p>
            <a:endParaRPr lang="en-US" sz="1400" dirty="0"/>
          </a:p>
          <a:p>
            <a:endParaRPr lang="en-US" sz="1400" dirty="0"/>
          </a:p>
          <a:p>
            <a:endParaRPr lang="en-US" sz="1400" dirty="0"/>
          </a:p>
          <a:p>
            <a:endParaRPr lang="en-US" sz="1400" dirty="0"/>
          </a:p>
          <a:p>
            <a:endParaRPr lang="en-US" sz="1400" dirty="0"/>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8094377" y="4693346"/>
            <a:ext cx="3185190"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8052141" y="4758289"/>
            <a:ext cx="3357480" cy="954107"/>
          </a:xfrm>
          <a:prstGeom prst="rect">
            <a:avLst/>
          </a:prstGeom>
          <a:noFill/>
        </p:spPr>
        <p:txBody>
          <a:bodyPr wrap="square" rtlCol="0">
            <a:spAutoFit/>
          </a:bodyPr>
          <a:lstStyle/>
          <a:p>
            <a:r>
              <a:rPr lang="en-US" sz="1400" dirty="0">
                <a:sym typeface="Wingdings" pitchFamily="2" charset="2"/>
              </a:rPr>
              <a:t> This represents evidence for signaling effects playing a role in the transmission of monetary policy actions to the stock market.</a:t>
            </a:r>
            <a:endParaRPr lang="en-US" sz="1400" dirty="0"/>
          </a:p>
        </p:txBody>
      </p:sp>
      <p:sp>
        <p:nvSpPr>
          <p:cNvPr id="11" name="Rectangle 10">
            <a:extLst>
              <a:ext uri="{FF2B5EF4-FFF2-40B4-BE49-F238E27FC236}">
                <a16:creationId xmlns:a16="http://schemas.microsoft.com/office/drawing/2014/main" id="{46CD5F42-1B71-FB40-8731-E6C8D07FB426}"/>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D2C934-F1B8-CE48-89BB-E5AA2D184B48}"/>
              </a:ext>
            </a:extLst>
          </p:cNvPr>
          <p:cNvSpPr/>
          <p:nvPr/>
        </p:nvSpPr>
        <p:spPr>
          <a:xfrm>
            <a:off x="2393012" y="3890354"/>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5D46494-1D58-5B48-964E-4307FB03A769}"/>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A7346B-0610-E945-8C6E-89DA70D0A186}"/>
              </a:ext>
            </a:extLst>
          </p:cNvPr>
          <p:cNvSpPr/>
          <p:nvPr/>
        </p:nvSpPr>
        <p:spPr>
          <a:xfrm>
            <a:off x="4674187" y="310826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319D5C2-F35D-0747-B2CF-23BB9E177D8A}"/>
              </a:ext>
            </a:extLst>
          </p:cNvPr>
          <p:cNvCxnSpPr>
            <a:stCxn id="14" idx="3"/>
            <a:endCxn id="15" idx="1"/>
          </p:cNvCxnSpPr>
          <p:nvPr/>
        </p:nvCxnSpPr>
        <p:spPr>
          <a:xfrm flipV="1">
            <a:off x="3290833" y="3007581"/>
            <a:ext cx="1383355" cy="994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E372DDD-A4D1-4E46-8C2C-B82226841E18}"/>
              </a:ext>
            </a:extLst>
          </p:cNvPr>
          <p:cNvCxnSpPr>
            <a:cxnSpLocks/>
            <a:stCxn id="11" idx="3"/>
            <a:endCxn id="16" idx="1"/>
          </p:cNvCxnSpPr>
          <p:nvPr/>
        </p:nvCxnSpPr>
        <p:spPr>
          <a:xfrm>
            <a:off x="3290833" y="2996234"/>
            <a:ext cx="1383354"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CDD8D8E-BD76-0D4D-8C3D-AF7D9B34534A}"/>
              </a:ext>
            </a:extLst>
          </p:cNvPr>
          <p:cNvSpPr/>
          <p:nvPr/>
        </p:nvSpPr>
        <p:spPr>
          <a:xfrm>
            <a:off x="6954778" y="348644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254D62-4005-7C41-B1BB-BCC3AC967E19}"/>
              </a:ext>
            </a:extLst>
          </p:cNvPr>
          <p:cNvSpPr/>
          <p:nvPr/>
        </p:nvSpPr>
        <p:spPr>
          <a:xfrm>
            <a:off x="6954778" y="2860264"/>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E056276-E8DD-0549-B569-3EFFBCA49FA1}"/>
              </a:ext>
            </a:extLst>
          </p:cNvPr>
          <p:cNvCxnSpPr>
            <a:cxnSpLocks/>
            <a:stCxn id="16" idx="3"/>
            <a:endCxn id="20" idx="1"/>
          </p:cNvCxnSpPr>
          <p:nvPr/>
        </p:nvCxnSpPr>
        <p:spPr>
          <a:xfrm flipV="1">
            <a:off x="5760697" y="2972298"/>
            <a:ext cx="1194081" cy="24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8CDFC8-5400-2447-82C3-F7F09EAF145B}"/>
              </a:ext>
            </a:extLst>
          </p:cNvPr>
          <p:cNvCxnSpPr>
            <a:cxnSpLocks/>
            <a:endCxn id="19" idx="1"/>
          </p:cNvCxnSpPr>
          <p:nvPr/>
        </p:nvCxnSpPr>
        <p:spPr>
          <a:xfrm>
            <a:off x="5760697" y="3007580"/>
            <a:ext cx="1194081" cy="59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FFF4D-5DF2-7649-84CE-D7D8E85B79F2}"/>
              </a:ext>
            </a:extLst>
          </p:cNvPr>
          <p:cNvPicPr>
            <a:picLocks noChangeAspect="1"/>
          </p:cNvPicPr>
          <p:nvPr/>
        </p:nvPicPr>
        <p:blipFill>
          <a:blip r:embed="rId2"/>
          <a:stretch>
            <a:fillRect/>
          </a:stretch>
        </p:blipFill>
        <p:spPr>
          <a:xfrm>
            <a:off x="708455" y="2397854"/>
            <a:ext cx="6384323" cy="3216043"/>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When looking at next weeks variables, no clear statement is possible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Next week results</a:t>
            </a:r>
          </a:p>
        </p:txBody>
      </p:sp>
      <p:sp>
        <p:nvSpPr>
          <p:cNvPr id="8" name="TextBox 7">
            <a:extLst>
              <a:ext uri="{FF2B5EF4-FFF2-40B4-BE49-F238E27FC236}">
                <a16:creationId xmlns:a16="http://schemas.microsoft.com/office/drawing/2014/main" id="{33B8A874-34DA-E64D-8289-FCE39226C5D1}"/>
              </a:ext>
            </a:extLst>
          </p:cNvPr>
          <p:cNvSpPr txBox="1"/>
          <p:nvPr/>
        </p:nvSpPr>
        <p:spPr>
          <a:xfrm>
            <a:off x="7267493" y="2698023"/>
            <a:ext cx="4012074"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a:t>No significant difference </a:t>
            </a:r>
            <a:r>
              <a:rPr lang="en-US" sz="1400" dirty="0"/>
              <a:t>between </a:t>
            </a:r>
            <a:r>
              <a:rPr lang="en-US" sz="1400" dirty="0" err="1"/>
              <a:t>PreCap</a:t>
            </a:r>
            <a:r>
              <a:rPr lang="en-US" sz="1400" dirty="0"/>
              <a:t> and Cap period importance for </a:t>
            </a:r>
            <a:r>
              <a:rPr lang="en-US" sz="1400" dirty="0" err="1"/>
              <a:t>SDdomBanksdir</a:t>
            </a:r>
            <a:r>
              <a:rPr lang="en-US" sz="1400" dirty="0"/>
              <a:t>.</a:t>
            </a:r>
          </a:p>
          <a:p>
            <a:pPr marL="285750" indent="-285750">
              <a:buFont typeface="Wingdings" pitchFamily="2" charset="2"/>
              <a:buChar char="§"/>
            </a:pPr>
            <a:r>
              <a:rPr lang="en-US" sz="1400" dirty="0"/>
              <a:t>The effects in the current week data set are much more </a:t>
            </a:r>
            <a:r>
              <a:rPr lang="en-US" sz="1400" b="1" dirty="0"/>
              <a:t>mild and mixed</a:t>
            </a:r>
            <a:r>
              <a:rPr lang="en-US" sz="1400" dirty="0"/>
              <a:t>.</a:t>
            </a:r>
          </a:p>
          <a:p>
            <a:pPr marL="285750" indent="-285750">
              <a:buFont typeface="Wingdings" pitchFamily="2" charset="2"/>
              <a:buChar char="§"/>
            </a:pPr>
            <a:endParaRPr lang="en-US" sz="1400" dirty="0"/>
          </a:p>
          <a:p>
            <a:endParaRPr lang="en-US" sz="1400" dirty="0"/>
          </a:p>
          <a:p>
            <a:endParaRPr lang="en-US" sz="1400" dirty="0"/>
          </a:p>
          <a:p>
            <a:endParaRPr lang="en-US" sz="1400" dirty="0"/>
          </a:p>
          <a:p>
            <a:endParaRPr lang="en-US" sz="1400" dirty="0"/>
          </a:p>
          <a:p>
            <a:endParaRPr lang="en-US" sz="1400" dirty="0"/>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7267493" y="3704805"/>
            <a:ext cx="4012074"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7309437" y="3847745"/>
            <a:ext cx="3999393" cy="954107"/>
          </a:xfrm>
          <a:prstGeom prst="rect">
            <a:avLst/>
          </a:prstGeom>
          <a:noFill/>
        </p:spPr>
        <p:txBody>
          <a:bodyPr wrap="square" rtlCol="0">
            <a:spAutoFit/>
          </a:bodyPr>
          <a:lstStyle/>
          <a:p>
            <a:r>
              <a:rPr lang="en-US" sz="1400" dirty="0">
                <a:sym typeface="Wingdings" pitchFamily="2" charset="2"/>
              </a:rPr>
              <a:t> As one week passes between the communicated interventions of the SNB and the stock market observation, there might be </a:t>
            </a:r>
            <a:r>
              <a:rPr lang="en-US" sz="1400" b="1" dirty="0">
                <a:sym typeface="Wingdings" pitchFamily="2" charset="2"/>
              </a:rPr>
              <a:t>several other external effects influencing the stock market</a:t>
            </a:r>
            <a:r>
              <a:rPr lang="en-US" sz="1400" dirty="0">
                <a:sym typeface="Wingdings" pitchFamily="2" charset="2"/>
              </a:rPr>
              <a:t>.</a:t>
            </a:r>
            <a:endParaRPr lang="en-US" sz="1400" dirty="0"/>
          </a:p>
        </p:txBody>
      </p:sp>
    </p:spTree>
    <p:extLst>
      <p:ext uri="{BB962C8B-B14F-4D97-AF65-F5344CB8AC3E}">
        <p14:creationId xmlns:p14="http://schemas.microsoft.com/office/powerpoint/2010/main" val="335473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Conclusion</a:t>
            </a:r>
          </a:p>
        </p:txBody>
      </p:sp>
      <p:pic>
        <p:nvPicPr>
          <p:cNvPr id="14" name="Picture 13">
            <a:extLst>
              <a:ext uri="{FF2B5EF4-FFF2-40B4-BE49-F238E27FC236}">
                <a16:creationId xmlns:a16="http://schemas.microsoft.com/office/drawing/2014/main" id="{655E7FF7-0F56-3E48-84AF-4E87E18994F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474722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31EDF60-5079-2A45-9811-8DB06D873F3B}"/>
              </a:ext>
            </a:extLst>
          </p:cNvPr>
          <p:cNvSpPr>
            <a:spLocks noGrp="1"/>
          </p:cNvSpPr>
          <p:nvPr>
            <p:ph idx="1"/>
          </p:nvPr>
        </p:nvSpPr>
        <p:spPr/>
        <p:txBody>
          <a:bodyPr>
            <a:normAutofit/>
          </a:bodyPr>
          <a:lstStyle/>
          <a:p>
            <a:pPr marL="0" indent="0">
              <a:buNone/>
            </a:pPr>
            <a:endParaRPr lang="de-DE" sz="2000" dirty="0"/>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86F5246E-AFA4-E544-B96D-4825691C09F9}"/>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89553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31712F-65BD-3F4C-8608-07861ADC8CF4}"/>
              </a:ext>
            </a:extLst>
          </p:cNvPr>
          <p:cNvPicPr>
            <a:picLocks noChangeAspect="1"/>
          </p:cNvPicPr>
          <p:nvPr/>
        </p:nvPicPr>
        <p:blipFill>
          <a:blip r:embed="rId2"/>
          <a:stretch>
            <a:fillRect/>
          </a:stretch>
        </p:blipFill>
        <p:spPr>
          <a:xfrm>
            <a:off x="3480576" y="4116994"/>
            <a:ext cx="5139254" cy="2030690"/>
          </a:xfrm>
          <a:prstGeom prst="rect">
            <a:avLst/>
          </a:prstGeom>
        </p:spPr>
      </p:pic>
      <p:pic>
        <p:nvPicPr>
          <p:cNvPr id="4" name="Picture 3">
            <a:extLst>
              <a:ext uri="{FF2B5EF4-FFF2-40B4-BE49-F238E27FC236}">
                <a16:creationId xmlns:a16="http://schemas.microsoft.com/office/drawing/2014/main" id="{68A66B4C-1323-A749-A140-8F0831AC4D97}"/>
              </a:ext>
            </a:extLst>
          </p:cNvPr>
          <p:cNvPicPr>
            <a:picLocks noChangeAspect="1"/>
          </p:cNvPicPr>
          <p:nvPr/>
        </p:nvPicPr>
        <p:blipFill>
          <a:blip r:embed="rId3"/>
          <a:stretch>
            <a:fillRect/>
          </a:stretch>
        </p:blipFill>
        <p:spPr>
          <a:xfrm>
            <a:off x="883171" y="2247382"/>
            <a:ext cx="4990092" cy="2049394"/>
          </a:xfrm>
          <a:prstGeom prst="rect">
            <a:avLst/>
          </a:prstGeom>
        </p:spPr>
      </p:pic>
      <p:pic>
        <p:nvPicPr>
          <p:cNvPr id="9" name="Picture 8">
            <a:extLst>
              <a:ext uri="{FF2B5EF4-FFF2-40B4-BE49-F238E27FC236}">
                <a16:creationId xmlns:a16="http://schemas.microsoft.com/office/drawing/2014/main" id="{F5853959-8788-D943-BB6C-74143084D371}"/>
              </a:ext>
            </a:extLst>
          </p:cNvPr>
          <p:cNvPicPr>
            <a:picLocks noChangeAspect="1"/>
          </p:cNvPicPr>
          <p:nvPr/>
        </p:nvPicPr>
        <p:blipFill>
          <a:blip r:embed="rId4"/>
          <a:stretch>
            <a:fillRect/>
          </a:stretch>
        </p:blipFill>
        <p:spPr>
          <a:xfrm>
            <a:off x="6095998" y="2212656"/>
            <a:ext cx="5047665" cy="2084119"/>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5"/>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05CD7D05-DE61-204F-9E8D-2F9EFA09454C}"/>
              </a:ext>
            </a:extLst>
          </p:cNvPr>
          <p:cNvSpPr/>
          <p:nvPr/>
        </p:nvSpPr>
        <p:spPr>
          <a:xfrm>
            <a:off x="883170" y="2316834"/>
            <a:ext cx="10515600" cy="381413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9FCC24B-2CE0-6547-BB53-C6993586B9DE}"/>
              </a:ext>
            </a:extLst>
          </p:cNvPr>
          <p:cNvSpPr/>
          <p:nvPr/>
        </p:nvSpPr>
        <p:spPr>
          <a:xfrm>
            <a:off x="883170" y="182215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Descriptive statistics</a:t>
            </a:r>
          </a:p>
        </p:txBody>
      </p:sp>
    </p:spTree>
    <p:extLst>
      <p:ext uri="{BB962C8B-B14F-4D97-AF65-F5344CB8AC3E}">
        <p14:creationId xmlns:p14="http://schemas.microsoft.com/office/powerpoint/2010/main" val="2115519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B.1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the SPIEX</a:t>
            </a:r>
          </a:p>
        </p:txBody>
      </p:sp>
      <p:pic>
        <p:nvPicPr>
          <p:cNvPr id="9" name="Picture 8">
            <a:extLst>
              <a:ext uri="{FF2B5EF4-FFF2-40B4-BE49-F238E27FC236}">
                <a16:creationId xmlns:a16="http://schemas.microsoft.com/office/drawing/2014/main" id="{7EA57CF8-2BE6-614B-8D87-141A1F38ABF2}"/>
              </a:ext>
            </a:extLst>
          </p:cNvPr>
          <p:cNvPicPr>
            <a:picLocks noChangeAspect="1"/>
          </p:cNvPicPr>
          <p:nvPr/>
        </p:nvPicPr>
        <p:blipFill>
          <a:blip r:embed="rId3"/>
          <a:stretch>
            <a:fillRect/>
          </a:stretch>
        </p:blipFill>
        <p:spPr>
          <a:xfrm>
            <a:off x="2303361" y="2560943"/>
            <a:ext cx="7963383" cy="3389543"/>
          </a:xfrm>
          <a:prstGeom prst="rect">
            <a:avLst/>
          </a:prstGeom>
        </p:spPr>
      </p:pic>
    </p:spTree>
    <p:extLst>
      <p:ext uri="{BB962C8B-B14F-4D97-AF65-F5344CB8AC3E}">
        <p14:creationId xmlns:p14="http://schemas.microsoft.com/office/powerpoint/2010/main" val="68105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solidFill>
            <a:srgbClr val="0082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Conclusion</a:t>
            </a:r>
          </a:p>
        </p:txBody>
      </p:sp>
      <p:pic>
        <p:nvPicPr>
          <p:cNvPr id="16" name="Picture 15">
            <a:extLst>
              <a:ext uri="{FF2B5EF4-FFF2-40B4-BE49-F238E27FC236}">
                <a16:creationId xmlns:a16="http://schemas.microsoft.com/office/drawing/2014/main" id="{CF03B87D-63A4-8147-80B9-F1C4698EF0D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424235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0EA53A-32B8-2541-9661-E0E60441E8B7}"/>
              </a:ext>
            </a:extLst>
          </p:cNvPr>
          <p:cNvPicPr>
            <a:picLocks noChangeAspect="1"/>
          </p:cNvPicPr>
          <p:nvPr/>
        </p:nvPicPr>
        <p:blipFill>
          <a:blip r:embed="rId2"/>
          <a:stretch>
            <a:fillRect/>
          </a:stretch>
        </p:blipFill>
        <p:spPr>
          <a:xfrm>
            <a:off x="2248025" y="2502027"/>
            <a:ext cx="8037941" cy="344048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B.2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the SPIEX</a:t>
            </a:r>
          </a:p>
        </p:txBody>
      </p:sp>
    </p:spTree>
    <p:extLst>
      <p:ext uri="{BB962C8B-B14F-4D97-AF65-F5344CB8AC3E}">
        <p14:creationId xmlns:p14="http://schemas.microsoft.com/office/powerpoint/2010/main" val="339345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A4738B-B7EE-304B-9460-6ED9C8595776}"/>
              </a:ext>
            </a:extLst>
          </p:cNvPr>
          <p:cNvPicPr>
            <a:picLocks noChangeAspect="1"/>
          </p:cNvPicPr>
          <p:nvPr/>
        </p:nvPicPr>
        <p:blipFill>
          <a:blip r:embed="rId2"/>
          <a:stretch>
            <a:fillRect/>
          </a:stretch>
        </p:blipFill>
        <p:spPr>
          <a:xfrm>
            <a:off x="2164466" y="2494561"/>
            <a:ext cx="8160152" cy="3501715"/>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C</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C40747F0-41CF-974A-8999-11129CFE57A7}"/>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8EC4C43-E34B-4847-88EE-73559ABA41CC}"/>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a:t>
            </a:r>
            <a:r>
              <a:rPr lang="en-US" sz="3200" dirty="0" err="1"/>
              <a:t>Int</a:t>
            </a:r>
            <a:r>
              <a:rPr lang="en-US" sz="3200" dirty="0"/>
              <a:t>/No </a:t>
            </a:r>
            <a:r>
              <a:rPr lang="en-US" sz="3200" dirty="0" err="1"/>
              <a:t>Int</a:t>
            </a:r>
            <a:r>
              <a:rPr lang="en-US" sz="3200" dirty="0"/>
              <a:t> (large SD interventions)</a:t>
            </a:r>
          </a:p>
        </p:txBody>
      </p:sp>
    </p:spTree>
    <p:extLst>
      <p:ext uri="{BB962C8B-B14F-4D97-AF65-F5344CB8AC3E}">
        <p14:creationId xmlns:p14="http://schemas.microsoft.com/office/powerpoint/2010/main" val="445610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3AA9C-D714-0148-A381-B55823F2DE73}"/>
              </a:ext>
            </a:extLst>
          </p:cNvPr>
          <p:cNvPicPr>
            <a:picLocks noChangeAspect="1"/>
          </p:cNvPicPr>
          <p:nvPr/>
        </p:nvPicPr>
        <p:blipFill>
          <a:blip r:embed="rId2"/>
          <a:stretch>
            <a:fillRect/>
          </a:stretch>
        </p:blipFill>
        <p:spPr>
          <a:xfrm>
            <a:off x="2424113" y="2502338"/>
            <a:ext cx="7867009" cy="355673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D</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D7B2ACD5-B88F-BF46-8AEB-B98EDE2D89ED}"/>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A8675-0167-A243-A867-C4CF8FBFE0E3}"/>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the FX interventions set</a:t>
            </a:r>
          </a:p>
        </p:txBody>
      </p:sp>
    </p:spTree>
    <p:extLst>
      <p:ext uri="{BB962C8B-B14F-4D97-AF65-F5344CB8AC3E}">
        <p14:creationId xmlns:p14="http://schemas.microsoft.com/office/powerpoint/2010/main" val="185133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E.1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the CHF/EUR set</a:t>
            </a:r>
          </a:p>
        </p:txBody>
      </p:sp>
      <p:pic>
        <p:nvPicPr>
          <p:cNvPr id="4" name="Picture 3">
            <a:extLst>
              <a:ext uri="{FF2B5EF4-FFF2-40B4-BE49-F238E27FC236}">
                <a16:creationId xmlns:a16="http://schemas.microsoft.com/office/drawing/2014/main" id="{0966CA0E-CFEA-6742-AB7F-7A19587C13DC}"/>
              </a:ext>
            </a:extLst>
          </p:cNvPr>
          <p:cNvPicPr>
            <a:picLocks noChangeAspect="1"/>
          </p:cNvPicPr>
          <p:nvPr/>
        </p:nvPicPr>
        <p:blipFill>
          <a:blip r:embed="rId3"/>
          <a:stretch>
            <a:fillRect/>
          </a:stretch>
        </p:blipFill>
        <p:spPr>
          <a:xfrm>
            <a:off x="2933395" y="2673350"/>
            <a:ext cx="6881933" cy="3263597"/>
          </a:xfrm>
          <a:prstGeom prst="rect">
            <a:avLst/>
          </a:prstGeom>
        </p:spPr>
      </p:pic>
    </p:spTree>
    <p:extLst>
      <p:ext uri="{BB962C8B-B14F-4D97-AF65-F5344CB8AC3E}">
        <p14:creationId xmlns:p14="http://schemas.microsoft.com/office/powerpoint/2010/main" val="3834351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Appendix E.2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Model results for the CHF/EUR set</a:t>
            </a:r>
          </a:p>
        </p:txBody>
      </p:sp>
      <p:pic>
        <p:nvPicPr>
          <p:cNvPr id="9" name="Picture 8">
            <a:extLst>
              <a:ext uri="{FF2B5EF4-FFF2-40B4-BE49-F238E27FC236}">
                <a16:creationId xmlns:a16="http://schemas.microsoft.com/office/drawing/2014/main" id="{0B8E982D-4B2E-D84D-B221-533D31629538}"/>
              </a:ext>
            </a:extLst>
          </p:cNvPr>
          <p:cNvPicPr>
            <a:picLocks noChangeAspect="1"/>
          </p:cNvPicPr>
          <p:nvPr/>
        </p:nvPicPr>
        <p:blipFill>
          <a:blip r:embed="rId3"/>
          <a:stretch>
            <a:fillRect/>
          </a:stretch>
        </p:blipFill>
        <p:spPr>
          <a:xfrm>
            <a:off x="3006085" y="2570747"/>
            <a:ext cx="6948143" cy="3371762"/>
          </a:xfrm>
          <a:prstGeom prst="rect">
            <a:avLst/>
          </a:prstGeom>
        </p:spPr>
      </p:pic>
    </p:spTree>
    <p:extLst>
      <p:ext uri="{BB962C8B-B14F-4D97-AF65-F5344CB8AC3E}">
        <p14:creationId xmlns:p14="http://schemas.microsoft.com/office/powerpoint/2010/main" val="328663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QE has become increasingly popular as a policy tool in zero interest environments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69CC0C2-9A01-1847-9688-083CC7684FDF}"/>
              </a:ext>
            </a:extLst>
          </p:cNvPr>
          <p:cNvSpPr/>
          <p:nvPr/>
        </p:nvSpPr>
        <p:spPr>
          <a:xfrm>
            <a:off x="872017" y="3031323"/>
            <a:ext cx="3062205" cy="3013472"/>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E381F50-4CDA-A44E-9F41-E4231773AD13}"/>
              </a:ext>
            </a:extLst>
          </p:cNvPr>
          <p:cNvSpPr/>
          <p:nvPr/>
        </p:nvSpPr>
        <p:spPr>
          <a:xfrm>
            <a:off x="4564896"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Bank">
            <a:extLst>
              <a:ext uri="{FF2B5EF4-FFF2-40B4-BE49-F238E27FC236}">
                <a16:creationId xmlns:a16="http://schemas.microsoft.com/office/drawing/2014/main" id="{E86BF7C8-5902-1C43-AFEB-28B17791EC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3932" y="1703953"/>
            <a:ext cx="1192556" cy="1192556"/>
          </a:xfrm>
          <a:prstGeom prst="rect">
            <a:avLst/>
          </a:prstGeom>
        </p:spPr>
      </p:pic>
      <p:pic>
        <p:nvPicPr>
          <p:cNvPr id="25" name="Graphic 24" descr="Bank">
            <a:extLst>
              <a:ext uri="{FF2B5EF4-FFF2-40B4-BE49-F238E27FC236}">
                <a16:creationId xmlns:a16="http://schemas.microsoft.com/office/drawing/2014/main" id="{1CC4F860-8F53-7443-8594-834F24ADF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9129" y="1687865"/>
            <a:ext cx="1192556" cy="1192556"/>
          </a:xfrm>
          <a:prstGeom prst="rect">
            <a:avLst/>
          </a:prstGeom>
        </p:spPr>
      </p:pic>
      <p:pic>
        <p:nvPicPr>
          <p:cNvPr id="27" name="Graphic 26" descr="Dollar">
            <a:extLst>
              <a:ext uri="{FF2B5EF4-FFF2-40B4-BE49-F238E27FC236}">
                <a16:creationId xmlns:a16="http://schemas.microsoft.com/office/drawing/2014/main" id="{3AED2068-712D-2042-BB69-8079484B23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39134" y="2080634"/>
            <a:ext cx="513656" cy="513656"/>
          </a:xfrm>
          <a:prstGeom prst="rect">
            <a:avLst/>
          </a:prstGeom>
        </p:spPr>
      </p:pic>
      <p:pic>
        <p:nvPicPr>
          <p:cNvPr id="29" name="Graphic 28" descr="Euro">
            <a:extLst>
              <a:ext uri="{FF2B5EF4-FFF2-40B4-BE49-F238E27FC236}">
                <a16:creationId xmlns:a16="http://schemas.microsoft.com/office/drawing/2014/main" id="{078C5BB8-BE74-4545-8DF2-128A3D66A6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41672" y="2086457"/>
            <a:ext cx="513655" cy="513655"/>
          </a:xfrm>
          <a:prstGeom prst="rect">
            <a:avLst/>
          </a:prstGeom>
        </p:spPr>
      </p:pic>
      <p:sp>
        <p:nvSpPr>
          <p:cNvPr id="31" name="AutoShape 4" descr="Bildergebnis für amerika fahne">
            <a:extLst>
              <a:ext uri="{FF2B5EF4-FFF2-40B4-BE49-F238E27FC236}">
                <a16:creationId xmlns:a16="http://schemas.microsoft.com/office/drawing/2014/main" id="{A5265CB0-DD58-FA44-A645-0DD226D637ED}"/>
              </a:ext>
            </a:extLst>
          </p:cNvPr>
          <p:cNvSpPr>
            <a:spLocks noChangeAspect="1" noChangeArrowheads="1"/>
          </p:cNvSpPr>
          <p:nvPr/>
        </p:nvSpPr>
        <p:spPr bwMode="auto">
          <a:xfrm>
            <a:off x="774700" y="628650"/>
            <a:ext cx="10642600" cy="5600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Flag of the United States.svg">
            <a:extLst>
              <a:ext uri="{FF2B5EF4-FFF2-40B4-BE49-F238E27FC236}">
                <a16:creationId xmlns:a16="http://schemas.microsoft.com/office/drawing/2014/main" id="{61C1DD3C-8761-6446-8737-DAF85BEE65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5695" y="1959931"/>
            <a:ext cx="311773" cy="16368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lag of Europe.svg">
            <a:extLst>
              <a:ext uri="{FF2B5EF4-FFF2-40B4-BE49-F238E27FC236}">
                <a16:creationId xmlns:a16="http://schemas.microsoft.com/office/drawing/2014/main" id="{924F32B5-3CE3-3C47-89DA-12A5E73731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65180" y="1938519"/>
            <a:ext cx="303855" cy="2021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FD54CDE5-0DFA-7D4F-BC4D-00D1F3DE2EA6}"/>
              </a:ext>
            </a:extLst>
          </p:cNvPr>
          <p:cNvSpPr txBox="1"/>
          <p:nvPr/>
        </p:nvSpPr>
        <p:spPr>
          <a:xfrm>
            <a:off x="1380508" y="2731760"/>
            <a:ext cx="1949741" cy="369332"/>
          </a:xfrm>
          <a:prstGeom prst="rect">
            <a:avLst/>
          </a:prstGeom>
          <a:noFill/>
        </p:spPr>
        <p:txBody>
          <a:bodyPr wrap="square" rtlCol="0">
            <a:spAutoFit/>
          </a:bodyPr>
          <a:lstStyle/>
          <a:p>
            <a:r>
              <a:rPr lang="en-US" b="1" dirty="0"/>
              <a:t>Federal Reserve</a:t>
            </a:r>
          </a:p>
        </p:txBody>
      </p:sp>
      <p:sp>
        <p:nvSpPr>
          <p:cNvPr id="40" name="TextBox 39">
            <a:extLst>
              <a:ext uri="{FF2B5EF4-FFF2-40B4-BE49-F238E27FC236}">
                <a16:creationId xmlns:a16="http://schemas.microsoft.com/office/drawing/2014/main" id="{89719835-686C-914C-81A1-880103749149}"/>
              </a:ext>
            </a:extLst>
          </p:cNvPr>
          <p:cNvSpPr txBox="1"/>
          <p:nvPr/>
        </p:nvSpPr>
        <p:spPr>
          <a:xfrm>
            <a:off x="4932004" y="2709185"/>
            <a:ext cx="2506368" cy="369332"/>
          </a:xfrm>
          <a:prstGeom prst="rect">
            <a:avLst/>
          </a:prstGeom>
          <a:noFill/>
        </p:spPr>
        <p:txBody>
          <a:bodyPr wrap="square" rtlCol="0">
            <a:spAutoFit/>
          </a:bodyPr>
          <a:lstStyle/>
          <a:p>
            <a:r>
              <a:rPr lang="en-US" b="1" dirty="0"/>
              <a:t>European Central Bank</a:t>
            </a:r>
          </a:p>
        </p:txBody>
      </p:sp>
      <p:sp>
        <p:nvSpPr>
          <p:cNvPr id="36" name="TextBox 35">
            <a:extLst>
              <a:ext uri="{FF2B5EF4-FFF2-40B4-BE49-F238E27FC236}">
                <a16:creationId xmlns:a16="http://schemas.microsoft.com/office/drawing/2014/main" id="{F5B466C1-C032-324F-97F7-2E1996CEDFA2}"/>
              </a:ext>
            </a:extLst>
          </p:cNvPr>
          <p:cNvSpPr txBox="1"/>
          <p:nvPr/>
        </p:nvSpPr>
        <p:spPr>
          <a:xfrm>
            <a:off x="923917" y="3101092"/>
            <a:ext cx="2852662" cy="2308324"/>
          </a:xfrm>
          <a:prstGeom prst="rect">
            <a:avLst/>
          </a:prstGeom>
          <a:noFill/>
        </p:spPr>
        <p:txBody>
          <a:bodyPr wrap="square" rtlCol="0">
            <a:spAutoFit/>
          </a:bodyPr>
          <a:lstStyle/>
          <a:p>
            <a:pPr marL="285750" indent="-285750">
              <a:buFont typeface="Wingdings" pitchFamily="2" charset="2"/>
              <a:buChar char="§"/>
            </a:pPr>
            <a:r>
              <a:rPr lang="en-US" sz="1600" dirty="0"/>
              <a:t>Burst of housing bubble in 2008</a:t>
            </a:r>
          </a:p>
          <a:p>
            <a:pPr marL="285750" indent="-285750">
              <a:buFont typeface="Wingdings" pitchFamily="2" charset="2"/>
              <a:buChar char="§"/>
            </a:pPr>
            <a:endParaRPr lang="en-US" sz="1600" dirty="0"/>
          </a:p>
          <a:p>
            <a:pPr marL="285750" indent="-285750">
              <a:buFont typeface="Wingdings" pitchFamily="2" charset="2"/>
              <a:buChar char="§"/>
            </a:pPr>
            <a:r>
              <a:rPr lang="en-US" sz="1600" dirty="0"/>
              <a:t>In first QE round, FED bought MBS worth $1.1 trillion.</a:t>
            </a:r>
          </a:p>
          <a:p>
            <a:pPr marL="285750" indent="-285750">
              <a:buFont typeface="Wingdings" pitchFamily="2" charset="2"/>
              <a:buChar char="§"/>
            </a:pPr>
            <a:endParaRPr lang="en-US" sz="1600" dirty="0"/>
          </a:p>
          <a:p>
            <a:pPr marL="285750" indent="-285750">
              <a:buFont typeface="Wingdings" pitchFamily="2" charset="2"/>
              <a:buChar char="§"/>
            </a:pPr>
            <a:r>
              <a:rPr lang="en-US" sz="1600" dirty="0"/>
              <a:t>Over ten years, 3 QE rounds implemented.</a:t>
            </a:r>
          </a:p>
        </p:txBody>
      </p:sp>
      <p:sp>
        <p:nvSpPr>
          <p:cNvPr id="42" name="TextBox 41">
            <a:extLst>
              <a:ext uri="{FF2B5EF4-FFF2-40B4-BE49-F238E27FC236}">
                <a16:creationId xmlns:a16="http://schemas.microsoft.com/office/drawing/2014/main" id="{8E65C322-4FB3-2E4F-82FF-A0A44C6A1731}"/>
              </a:ext>
            </a:extLst>
          </p:cNvPr>
          <p:cNvSpPr txBox="1"/>
          <p:nvPr/>
        </p:nvSpPr>
        <p:spPr>
          <a:xfrm>
            <a:off x="4651569" y="3121774"/>
            <a:ext cx="3007486" cy="2554545"/>
          </a:xfrm>
          <a:prstGeom prst="rect">
            <a:avLst/>
          </a:prstGeom>
          <a:noFill/>
        </p:spPr>
        <p:txBody>
          <a:bodyPr wrap="square" rtlCol="0">
            <a:spAutoFit/>
          </a:bodyPr>
          <a:lstStyle/>
          <a:p>
            <a:pPr marL="285750" indent="-285750">
              <a:buFont typeface="Wingdings" pitchFamily="2" charset="2"/>
              <a:buChar char="§"/>
            </a:pPr>
            <a:r>
              <a:rPr lang="en-US" sz="1600" dirty="0"/>
              <a:t>Financial crisis in 2010 in Europe.</a:t>
            </a:r>
          </a:p>
          <a:p>
            <a:pPr marL="285750" indent="-285750">
              <a:buFont typeface="Wingdings" pitchFamily="2" charset="2"/>
              <a:buChar char="§"/>
            </a:pPr>
            <a:endParaRPr lang="en-US" sz="1600" dirty="0"/>
          </a:p>
          <a:p>
            <a:pPr marL="285750" indent="-285750">
              <a:buFont typeface="Wingdings" pitchFamily="2" charset="2"/>
              <a:buChar char="§"/>
            </a:pPr>
            <a:r>
              <a:rPr lang="en-US" sz="1600" dirty="0"/>
              <a:t>European countries faced rising debt burden with struggling economy.</a:t>
            </a:r>
          </a:p>
          <a:p>
            <a:pPr marL="285750" indent="-285750">
              <a:buFont typeface="Wingdings" pitchFamily="2" charset="2"/>
              <a:buChar char="§"/>
            </a:pPr>
            <a:endParaRPr lang="en-US" sz="1600" dirty="0"/>
          </a:p>
          <a:p>
            <a:pPr marL="285750" indent="-285750">
              <a:buFont typeface="Wingdings" pitchFamily="2" charset="2"/>
              <a:buChar char="§"/>
            </a:pPr>
            <a:r>
              <a:rPr lang="en-US" sz="1600" dirty="0"/>
              <a:t>ECB stepped in with € 2.5 trillion government bond purchase program</a:t>
            </a:r>
          </a:p>
        </p:txBody>
      </p:sp>
      <p:sp>
        <p:nvSpPr>
          <p:cNvPr id="44" name="Rectangle 43">
            <a:extLst>
              <a:ext uri="{FF2B5EF4-FFF2-40B4-BE49-F238E27FC236}">
                <a16:creationId xmlns:a16="http://schemas.microsoft.com/office/drawing/2014/main" id="{E8A2FCD4-6679-5B44-BC50-CC99B1195730}"/>
              </a:ext>
            </a:extLst>
          </p:cNvPr>
          <p:cNvSpPr/>
          <p:nvPr/>
        </p:nvSpPr>
        <p:spPr>
          <a:xfrm>
            <a:off x="8288978"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Bank">
            <a:extLst>
              <a:ext uri="{FF2B5EF4-FFF2-40B4-BE49-F238E27FC236}">
                <a16:creationId xmlns:a16="http://schemas.microsoft.com/office/drawing/2014/main" id="{A8CB7487-9F10-7E42-826D-D806E2E3BD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3805" y="1700395"/>
            <a:ext cx="1192556" cy="1192556"/>
          </a:xfrm>
          <a:prstGeom prst="rect">
            <a:avLst/>
          </a:prstGeom>
        </p:spPr>
      </p:pic>
      <p:sp>
        <p:nvSpPr>
          <p:cNvPr id="46" name="TextBox 45">
            <a:extLst>
              <a:ext uri="{FF2B5EF4-FFF2-40B4-BE49-F238E27FC236}">
                <a16:creationId xmlns:a16="http://schemas.microsoft.com/office/drawing/2014/main" id="{F779CAA2-1ACE-F946-8F01-B5529EEFADFF}"/>
              </a:ext>
            </a:extLst>
          </p:cNvPr>
          <p:cNvSpPr txBox="1"/>
          <p:nvPr/>
        </p:nvSpPr>
        <p:spPr>
          <a:xfrm>
            <a:off x="10242143" y="2080634"/>
            <a:ext cx="1192556" cy="523220"/>
          </a:xfrm>
          <a:prstGeom prst="rect">
            <a:avLst/>
          </a:prstGeom>
          <a:noFill/>
        </p:spPr>
        <p:txBody>
          <a:bodyPr wrap="square" rtlCol="0">
            <a:spAutoFit/>
          </a:bodyPr>
          <a:lstStyle/>
          <a:p>
            <a:r>
              <a:rPr lang="en-US" sz="2800" dirty="0">
                <a:solidFill>
                  <a:srgbClr val="FF0000"/>
                </a:solidFill>
              </a:rPr>
              <a:t>CHF</a:t>
            </a:r>
          </a:p>
        </p:txBody>
      </p:sp>
      <p:pic>
        <p:nvPicPr>
          <p:cNvPr id="47" name="Picture 2" descr="Bildergebnis für schweiz fahne">
            <a:extLst>
              <a:ext uri="{FF2B5EF4-FFF2-40B4-BE49-F238E27FC236}">
                <a16:creationId xmlns:a16="http://schemas.microsoft.com/office/drawing/2014/main" id="{FE5EDD18-CEE2-7F4E-BBCB-7A8381A248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6328" y="1942704"/>
            <a:ext cx="207509" cy="20750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DF999DF-DC8E-FD46-ACD1-8ED2E73BBD20}"/>
              </a:ext>
            </a:extLst>
          </p:cNvPr>
          <p:cNvSpPr txBox="1"/>
          <p:nvPr/>
        </p:nvSpPr>
        <p:spPr>
          <a:xfrm>
            <a:off x="8821166" y="2724455"/>
            <a:ext cx="2178807" cy="369332"/>
          </a:xfrm>
          <a:prstGeom prst="rect">
            <a:avLst/>
          </a:prstGeom>
          <a:noFill/>
        </p:spPr>
        <p:txBody>
          <a:bodyPr wrap="square" rtlCol="0">
            <a:spAutoFit/>
          </a:bodyPr>
          <a:lstStyle/>
          <a:p>
            <a:r>
              <a:rPr lang="en-US" b="1" dirty="0"/>
              <a:t>Swiss National Bank</a:t>
            </a:r>
          </a:p>
        </p:txBody>
      </p:sp>
      <p:sp>
        <p:nvSpPr>
          <p:cNvPr id="49" name="TextBox 48">
            <a:extLst>
              <a:ext uri="{FF2B5EF4-FFF2-40B4-BE49-F238E27FC236}">
                <a16:creationId xmlns:a16="http://schemas.microsoft.com/office/drawing/2014/main" id="{184FF220-6273-F44A-96C7-C4EF54580E83}"/>
              </a:ext>
            </a:extLst>
          </p:cNvPr>
          <p:cNvSpPr txBox="1"/>
          <p:nvPr/>
        </p:nvSpPr>
        <p:spPr>
          <a:xfrm>
            <a:off x="8345911" y="3064813"/>
            <a:ext cx="3007486" cy="2800767"/>
          </a:xfrm>
          <a:prstGeom prst="rect">
            <a:avLst/>
          </a:prstGeom>
          <a:noFill/>
        </p:spPr>
        <p:txBody>
          <a:bodyPr wrap="square" rtlCol="0">
            <a:spAutoFit/>
          </a:bodyPr>
          <a:lstStyle/>
          <a:p>
            <a:pPr marL="285750" indent="-285750">
              <a:buFont typeface="Wingdings" pitchFamily="2" charset="2"/>
              <a:buChar char="§"/>
            </a:pPr>
            <a:r>
              <a:rPr lang="en-US" sz="1600" dirty="0"/>
              <a:t>European financial crisis led to strong appreciation of the CHF compared to EURO.</a:t>
            </a:r>
          </a:p>
          <a:p>
            <a:pPr marL="285750" indent="-285750">
              <a:buFont typeface="Wingdings" pitchFamily="2" charset="2"/>
              <a:buChar char="§"/>
            </a:pPr>
            <a:endParaRPr lang="en-US" sz="1600" dirty="0"/>
          </a:p>
          <a:p>
            <a:pPr marL="285750" indent="-285750">
              <a:buFont typeface="Wingdings" pitchFamily="2" charset="2"/>
              <a:buChar char="§"/>
            </a:pPr>
            <a:r>
              <a:rPr lang="en-US" sz="1600" dirty="0"/>
              <a:t>Strong exposure of Swiss economy to euro area.</a:t>
            </a:r>
          </a:p>
          <a:p>
            <a:pPr marL="285750" indent="-285750">
              <a:buFont typeface="Wingdings" pitchFamily="2" charset="2"/>
              <a:buChar char="§"/>
            </a:pPr>
            <a:endParaRPr lang="en-US" sz="1600" dirty="0"/>
          </a:p>
          <a:p>
            <a:pPr marL="285750" indent="-285750">
              <a:buFont typeface="Wingdings" pitchFamily="2" charset="2"/>
              <a:buChar char="§"/>
            </a:pPr>
            <a:r>
              <a:rPr lang="en-US" sz="1600" dirty="0"/>
              <a:t>SNB stepped in and created CHF liquidity by increasing sight deposits from CHF 5bn to CHF 500bn over ten years.</a:t>
            </a:r>
          </a:p>
        </p:txBody>
      </p:sp>
      <p:sp>
        <p:nvSpPr>
          <p:cNvPr id="50" name="Triangle 49">
            <a:extLst>
              <a:ext uri="{FF2B5EF4-FFF2-40B4-BE49-F238E27FC236}">
                <a16:creationId xmlns:a16="http://schemas.microsoft.com/office/drawing/2014/main" id="{005FE5C5-E377-7A43-A8ED-6306B8687742}"/>
              </a:ext>
            </a:extLst>
          </p:cNvPr>
          <p:cNvSpPr/>
          <p:nvPr/>
        </p:nvSpPr>
        <p:spPr>
          <a:xfrm rot="5400000">
            <a:off x="3722197" y="4468610"/>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riangle 50">
            <a:extLst>
              <a:ext uri="{FF2B5EF4-FFF2-40B4-BE49-F238E27FC236}">
                <a16:creationId xmlns:a16="http://schemas.microsoft.com/office/drawing/2014/main" id="{37427798-14F7-4945-B2D3-B0B54DBA04E7}"/>
              </a:ext>
            </a:extLst>
          </p:cNvPr>
          <p:cNvSpPr/>
          <p:nvPr/>
        </p:nvSpPr>
        <p:spPr>
          <a:xfrm rot="5400000">
            <a:off x="7430577" y="446861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91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Development of Sight Deposits, SMI and Exchange rate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16" name="Picture 15">
            <a:extLst>
              <a:ext uri="{FF2B5EF4-FFF2-40B4-BE49-F238E27FC236}">
                <a16:creationId xmlns:a16="http://schemas.microsoft.com/office/drawing/2014/main" id="{FA58E85B-D068-3B4D-906D-4D358DE37E6C}"/>
              </a:ext>
            </a:extLst>
          </p:cNvPr>
          <p:cNvPicPr>
            <a:picLocks noChangeAspect="1"/>
          </p:cNvPicPr>
          <p:nvPr/>
        </p:nvPicPr>
        <p:blipFill>
          <a:blip r:embed="rId3"/>
          <a:stretch>
            <a:fillRect/>
          </a:stretch>
        </p:blipFill>
        <p:spPr>
          <a:xfrm>
            <a:off x="838200" y="2209800"/>
            <a:ext cx="10550525" cy="2110105"/>
          </a:xfrm>
          <a:prstGeom prst="rect">
            <a:avLst/>
          </a:prstGeom>
        </p:spPr>
      </p:pic>
      <p:pic>
        <p:nvPicPr>
          <p:cNvPr id="18" name="Picture 17">
            <a:extLst>
              <a:ext uri="{FF2B5EF4-FFF2-40B4-BE49-F238E27FC236}">
                <a16:creationId xmlns:a16="http://schemas.microsoft.com/office/drawing/2014/main" id="{875B18E0-E62D-D44A-8301-6D76E595EB2F}"/>
              </a:ext>
            </a:extLst>
          </p:cNvPr>
          <p:cNvPicPr>
            <a:picLocks noChangeAspect="1"/>
          </p:cNvPicPr>
          <p:nvPr/>
        </p:nvPicPr>
        <p:blipFill>
          <a:blip r:embed="rId4"/>
          <a:stretch>
            <a:fillRect/>
          </a:stretch>
        </p:blipFill>
        <p:spPr>
          <a:xfrm>
            <a:off x="973015" y="4190998"/>
            <a:ext cx="10415954" cy="2083191"/>
          </a:xfrm>
          <a:prstGeom prst="rect">
            <a:avLst/>
          </a:prstGeom>
        </p:spPr>
      </p:pic>
    </p:spTree>
    <p:extLst>
      <p:ext uri="{BB962C8B-B14F-4D97-AF65-F5344CB8AC3E}">
        <p14:creationId xmlns:p14="http://schemas.microsoft.com/office/powerpoint/2010/main" val="3598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Conclusion</a:t>
            </a:r>
          </a:p>
        </p:txBody>
      </p:sp>
      <p:pic>
        <p:nvPicPr>
          <p:cNvPr id="14" name="Picture 13">
            <a:extLst>
              <a:ext uri="{FF2B5EF4-FFF2-40B4-BE49-F238E27FC236}">
                <a16:creationId xmlns:a16="http://schemas.microsoft.com/office/drawing/2014/main" id="{D8474BD4-FCDB-924F-B8B9-CD9D1F8D2A77}"/>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85894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Unconventional MP and spill over to other asset classes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Transmission channels of unconventional monetary policy</a:t>
            </a:r>
          </a:p>
        </p:txBody>
      </p:sp>
      <p:sp>
        <p:nvSpPr>
          <p:cNvPr id="3" name="Oval 2">
            <a:extLst>
              <a:ext uri="{FF2B5EF4-FFF2-40B4-BE49-F238E27FC236}">
                <a16:creationId xmlns:a16="http://schemas.microsoft.com/office/drawing/2014/main" id="{3D7D3FDF-896E-0D41-AC03-AC615880D805}"/>
              </a:ext>
            </a:extLst>
          </p:cNvPr>
          <p:cNvSpPr/>
          <p:nvPr/>
        </p:nvSpPr>
        <p:spPr>
          <a:xfrm>
            <a:off x="2391507"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Signalling</a:t>
            </a:r>
            <a:endParaRPr lang="en-US" sz="1400" dirty="0"/>
          </a:p>
        </p:txBody>
      </p:sp>
      <p:sp>
        <p:nvSpPr>
          <p:cNvPr id="8" name="Oval 7">
            <a:extLst>
              <a:ext uri="{FF2B5EF4-FFF2-40B4-BE49-F238E27FC236}">
                <a16:creationId xmlns:a16="http://schemas.microsoft.com/office/drawing/2014/main" id="{67B0988A-C229-5D40-B74C-87789523992C}"/>
              </a:ext>
            </a:extLst>
          </p:cNvPr>
          <p:cNvSpPr/>
          <p:nvPr/>
        </p:nvSpPr>
        <p:spPr>
          <a:xfrm>
            <a:off x="7716093"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Portfolio Rebalancing</a:t>
            </a:r>
          </a:p>
        </p:txBody>
      </p:sp>
      <p:sp>
        <p:nvSpPr>
          <p:cNvPr id="4" name="TextBox 3">
            <a:extLst>
              <a:ext uri="{FF2B5EF4-FFF2-40B4-BE49-F238E27FC236}">
                <a16:creationId xmlns:a16="http://schemas.microsoft.com/office/drawing/2014/main" id="{AB003CFC-A8A8-744F-A5B1-16A33E9AD18E}"/>
              </a:ext>
            </a:extLst>
          </p:cNvPr>
          <p:cNvSpPr txBox="1"/>
          <p:nvPr/>
        </p:nvSpPr>
        <p:spPr>
          <a:xfrm>
            <a:off x="1359877" y="3274541"/>
            <a:ext cx="4736123" cy="1815882"/>
          </a:xfrm>
          <a:prstGeom prst="rect">
            <a:avLst/>
          </a:prstGeom>
          <a:noFill/>
        </p:spPr>
        <p:txBody>
          <a:bodyPr wrap="square" rtlCol="0">
            <a:spAutoFit/>
          </a:bodyPr>
          <a:lstStyle/>
          <a:p>
            <a:pPr marL="285750" indent="-285750">
              <a:buFont typeface="Wingdings" pitchFamily="2" charset="2"/>
              <a:buChar char="§"/>
            </a:pPr>
            <a:r>
              <a:rPr lang="en-US" sz="1400" dirty="0"/>
              <a:t>The central bank sends a credible signal regarding a specified target.</a:t>
            </a:r>
          </a:p>
          <a:p>
            <a:pPr marL="285750" indent="-285750">
              <a:buFont typeface="Wingdings" pitchFamily="2" charset="2"/>
              <a:buChar char="§"/>
            </a:pPr>
            <a:endParaRPr lang="en-US" sz="1400" dirty="0"/>
          </a:p>
          <a:p>
            <a:pPr marL="285750" indent="-285750">
              <a:buFont typeface="Wingdings" pitchFamily="2" charset="2"/>
              <a:buChar char="§"/>
            </a:pPr>
            <a:r>
              <a:rPr lang="en-US" sz="1400" dirty="0"/>
              <a:t>If the signal is considered credible, market participants change their expectations regarding future policy.</a:t>
            </a:r>
          </a:p>
          <a:p>
            <a:pPr marL="285750" indent="-285750">
              <a:buFont typeface="Wingdings" pitchFamily="2" charset="2"/>
              <a:buChar char="§"/>
            </a:pPr>
            <a:endParaRPr lang="en-US" sz="1400" dirty="0"/>
          </a:p>
          <a:p>
            <a:pPr marL="285750" indent="-285750">
              <a:buFont typeface="Wingdings" pitchFamily="2" charset="2"/>
              <a:buChar char="§"/>
            </a:pPr>
            <a:r>
              <a:rPr lang="en-US" sz="1400" dirty="0"/>
              <a:t>The changed expectations lead to the </a:t>
            </a:r>
            <a:r>
              <a:rPr lang="en-US" sz="1400" b="1" dirty="0"/>
              <a:t>relative change of asset prices</a:t>
            </a:r>
            <a:r>
              <a:rPr lang="en-US" sz="1400" dirty="0"/>
              <a:t>.</a:t>
            </a:r>
          </a:p>
        </p:txBody>
      </p:sp>
      <p:sp>
        <p:nvSpPr>
          <p:cNvPr id="11" name="TextBox 10">
            <a:extLst>
              <a:ext uri="{FF2B5EF4-FFF2-40B4-BE49-F238E27FC236}">
                <a16:creationId xmlns:a16="http://schemas.microsoft.com/office/drawing/2014/main" id="{BEDD4B0E-5715-854F-976C-0857CED64A8E}"/>
              </a:ext>
            </a:extLst>
          </p:cNvPr>
          <p:cNvSpPr txBox="1"/>
          <p:nvPr/>
        </p:nvSpPr>
        <p:spPr>
          <a:xfrm>
            <a:off x="6796217" y="3274541"/>
            <a:ext cx="4512614" cy="2462213"/>
          </a:xfrm>
          <a:prstGeom prst="rect">
            <a:avLst/>
          </a:prstGeom>
          <a:noFill/>
        </p:spPr>
        <p:txBody>
          <a:bodyPr wrap="square" rtlCol="0">
            <a:spAutoFit/>
          </a:bodyPr>
          <a:lstStyle/>
          <a:p>
            <a:pPr marL="285750" indent="-285750">
              <a:buFont typeface="Wingdings" pitchFamily="2" charset="2"/>
              <a:buChar char="§"/>
            </a:pPr>
            <a:r>
              <a:rPr lang="en-US" sz="1400" dirty="0"/>
              <a:t>The central bank buys from foreign investors and creates fiat money.</a:t>
            </a:r>
          </a:p>
          <a:p>
            <a:pPr marL="285750" indent="-285750">
              <a:buFont typeface="Wingdings" pitchFamily="2" charset="2"/>
              <a:buChar char="§"/>
            </a:pPr>
            <a:endParaRPr lang="en-US" sz="1400" dirty="0"/>
          </a:p>
          <a:p>
            <a:pPr marL="285750" indent="-285750">
              <a:buFont typeface="Wingdings" pitchFamily="2" charset="2"/>
              <a:buChar char="§"/>
            </a:pPr>
            <a:r>
              <a:rPr lang="en-US" sz="1400" dirty="0"/>
              <a:t>New liquidity rests as sight deposits on the central banks balance sheet and is allocated to domestic banks.</a:t>
            </a:r>
          </a:p>
          <a:p>
            <a:pPr marL="285750" indent="-285750">
              <a:buFont typeface="Wingdings" pitchFamily="2" charset="2"/>
              <a:buChar char="§"/>
            </a:pPr>
            <a:endParaRPr lang="en-US" sz="1400" dirty="0"/>
          </a:p>
          <a:p>
            <a:pPr marL="285750" indent="-285750">
              <a:buFont typeface="Wingdings" pitchFamily="2" charset="2"/>
              <a:buChar char="§"/>
            </a:pPr>
            <a:r>
              <a:rPr lang="en-US" sz="1400" dirty="0"/>
              <a:t>Domestic banks portfolios become skewed towards sight deposits.</a:t>
            </a:r>
          </a:p>
          <a:p>
            <a:pPr marL="285750" indent="-285750">
              <a:buFont typeface="Wingdings" pitchFamily="2" charset="2"/>
              <a:buChar char="§"/>
            </a:pPr>
            <a:endParaRPr lang="en-US" sz="1400" dirty="0"/>
          </a:p>
          <a:p>
            <a:pPr marL="285750" indent="-285750">
              <a:buFont typeface="Wingdings" pitchFamily="2" charset="2"/>
              <a:buChar char="§"/>
            </a:pPr>
            <a:r>
              <a:rPr lang="en-US" sz="1400" dirty="0"/>
              <a:t>Banks optimize their portfolio by buying other assets </a:t>
            </a:r>
            <a:r>
              <a:rPr lang="en-US" sz="1400" dirty="0">
                <a:sym typeface="Wingdings" pitchFamily="2" charset="2"/>
              </a:rPr>
              <a:t> </a:t>
            </a:r>
            <a:r>
              <a:rPr lang="en-US" sz="1400" b="1" dirty="0">
                <a:sym typeface="Wingdings" pitchFamily="2" charset="2"/>
              </a:rPr>
              <a:t>Price of the assets is affected</a:t>
            </a:r>
            <a:endParaRPr lang="en-US" sz="1400" b="1" dirty="0"/>
          </a:p>
        </p:txBody>
      </p:sp>
      <p:pic>
        <p:nvPicPr>
          <p:cNvPr id="15" name="Graphic 14" descr="Podcast">
            <a:extLst>
              <a:ext uri="{FF2B5EF4-FFF2-40B4-BE49-F238E27FC236}">
                <a16:creationId xmlns:a16="http://schemas.microsoft.com/office/drawing/2014/main" id="{A0E93D2C-2A0C-2C46-9A95-9A1C9A3DB8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5845" y="2645438"/>
            <a:ext cx="614911" cy="614911"/>
          </a:xfrm>
          <a:prstGeom prst="rect">
            <a:avLst/>
          </a:prstGeom>
        </p:spPr>
      </p:pic>
      <p:pic>
        <p:nvPicPr>
          <p:cNvPr id="17" name="Graphic 16" descr="Scales of justice">
            <a:extLst>
              <a:ext uri="{FF2B5EF4-FFF2-40B4-BE49-F238E27FC236}">
                <a16:creationId xmlns:a16="http://schemas.microsoft.com/office/drawing/2014/main" id="{216FA533-6167-4048-8769-18852F0B0B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26953" y="2643489"/>
            <a:ext cx="601362" cy="601362"/>
          </a:xfrm>
          <a:prstGeom prst="rect">
            <a:avLst/>
          </a:prstGeom>
        </p:spPr>
      </p:pic>
    </p:spTree>
    <p:extLst>
      <p:ext uri="{BB962C8B-B14F-4D97-AF65-F5344CB8AC3E}">
        <p14:creationId xmlns:p14="http://schemas.microsoft.com/office/powerpoint/2010/main" val="333686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The interventions of the SNB affected the Swiss Stock market</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Hypothesis</a:t>
            </a:r>
          </a:p>
        </p:txBody>
      </p:sp>
      <p:sp>
        <p:nvSpPr>
          <p:cNvPr id="4" name="TextBox 3">
            <a:extLst>
              <a:ext uri="{FF2B5EF4-FFF2-40B4-BE49-F238E27FC236}">
                <a16:creationId xmlns:a16="http://schemas.microsoft.com/office/drawing/2014/main" id="{B7FE3326-8E38-D141-AEDA-4D109188EC4A}"/>
              </a:ext>
            </a:extLst>
          </p:cNvPr>
          <p:cNvSpPr txBox="1"/>
          <p:nvPr/>
        </p:nvSpPr>
        <p:spPr>
          <a:xfrm>
            <a:off x="1188871" y="4619069"/>
            <a:ext cx="9904198" cy="1323439"/>
          </a:xfrm>
          <a:prstGeom prst="rect">
            <a:avLst/>
          </a:prstGeom>
          <a:solidFill>
            <a:schemeClr val="bg1"/>
          </a:solidFill>
        </p:spPr>
        <p:txBody>
          <a:bodyPr wrap="square" rtlCol="0">
            <a:spAutoFit/>
          </a:bodyPr>
          <a:lstStyle/>
          <a:p>
            <a:r>
              <a:rPr lang="en-US" sz="1600" b="1" dirty="0"/>
              <a:t>H1: The SNB interventions proxied by the domestic banks’ sight deposits are classified as important inputs for the development of the SMI.</a:t>
            </a:r>
          </a:p>
          <a:p>
            <a:endParaRPr lang="en-US" sz="1600" b="1" dirty="0"/>
          </a:p>
          <a:p>
            <a:r>
              <a:rPr lang="en-US" sz="1600" b="1" dirty="0"/>
              <a:t>H2: As during the Cap period there is an official signal about the SNB’s strategy, the importance of the SNB interventions proxied by the domestic bank’s sight deposits differs compared to the other periods.</a:t>
            </a:r>
          </a:p>
        </p:txBody>
      </p:sp>
      <p:sp>
        <p:nvSpPr>
          <p:cNvPr id="10" name="TextBox 9">
            <a:extLst>
              <a:ext uri="{FF2B5EF4-FFF2-40B4-BE49-F238E27FC236}">
                <a16:creationId xmlns:a16="http://schemas.microsoft.com/office/drawing/2014/main" id="{3FD71945-1450-E643-A7EB-86DF7C8EF808}"/>
              </a:ext>
            </a:extLst>
          </p:cNvPr>
          <p:cNvSpPr txBox="1"/>
          <p:nvPr/>
        </p:nvSpPr>
        <p:spPr>
          <a:xfrm>
            <a:off x="1188871" y="2767280"/>
            <a:ext cx="9904198" cy="1569660"/>
          </a:xfrm>
          <a:prstGeom prst="rect">
            <a:avLst/>
          </a:prstGeom>
          <a:solidFill>
            <a:schemeClr val="accent1">
              <a:alpha val="20000"/>
            </a:schemeClr>
          </a:solidFill>
        </p:spPr>
        <p:txBody>
          <a:bodyPr wrap="square" rtlCol="0">
            <a:spAutoFit/>
          </a:bodyPr>
          <a:lstStyle/>
          <a:p>
            <a:pPr marL="285750" indent="-285750">
              <a:buFont typeface="Wingdings" pitchFamily="2" charset="2"/>
              <a:buChar char="§"/>
            </a:pPr>
            <a:r>
              <a:rPr lang="en-US" sz="1600" dirty="0"/>
              <a:t>Several studies have already found that QE affects other asset markets.</a:t>
            </a:r>
          </a:p>
          <a:p>
            <a:pPr marL="285750" indent="-285750">
              <a:buFont typeface="Wingdings" pitchFamily="2" charset="2"/>
              <a:buChar char="§"/>
            </a:pPr>
            <a:endParaRPr lang="en-US" sz="1600" dirty="0"/>
          </a:p>
          <a:p>
            <a:pPr marL="285750" indent="-285750">
              <a:buFont typeface="Wingdings" pitchFamily="2" charset="2"/>
              <a:buChar char="§"/>
            </a:pPr>
            <a:r>
              <a:rPr lang="en-US" sz="1600" dirty="0"/>
              <a:t>A previous decision tree analysis performed for the US market established a relationship between the increase of the central bank balance sheet and the stock market.</a:t>
            </a:r>
          </a:p>
          <a:p>
            <a:pPr marL="285750" indent="-285750">
              <a:buFont typeface="Wingdings" pitchFamily="2" charset="2"/>
              <a:buChar char="§"/>
            </a:pPr>
            <a:endParaRPr lang="en-US" sz="1600" dirty="0"/>
          </a:p>
          <a:p>
            <a:pPr marL="285750" indent="-285750">
              <a:buFont typeface="Wingdings" pitchFamily="2" charset="2"/>
              <a:buChar char="§"/>
            </a:pPr>
            <a:r>
              <a:rPr lang="en-US" sz="1600" dirty="0"/>
              <a:t>It stays relatively controversial which transmission channels play a role for different asset markets. </a:t>
            </a:r>
          </a:p>
        </p:txBody>
      </p:sp>
    </p:spTree>
    <p:extLst>
      <p:ext uri="{BB962C8B-B14F-4D97-AF65-F5344CB8AC3E}">
        <p14:creationId xmlns:p14="http://schemas.microsoft.com/office/powerpoint/2010/main" val="118254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282503-7FF9-6641-9FDC-DC7D97123257}"/>
              </a:ext>
            </a:extLst>
          </p:cNvPr>
          <p:cNvPicPr>
            <a:picLocks noChangeAspect="1"/>
          </p:cNvPicPr>
          <p:nvPr/>
        </p:nvPicPr>
        <p:blipFill>
          <a:blip r:embed="rId2"/>
          <a:stretch>
            <a:fillRect/>
          </a:stretch>
        </p:blipFill>
        <p:spPr>
          <a:xfrm>
            <a:off x="838200" y="2488676"/>
            <a:ext cx="6989789" cy="2974574"/>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We use an extensive data set to investigate the hypothesis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Data set</a:t>
            </a:r>
          </a:p>
        </p:txBody>
      </p:sp>
      <p:sp>
        <p:nvSpPr>
          <p:cNvPr id="4" name="TextBox 3">
            <a:extLst>
              <a:ext uri="{FF2B5EF4-FFF2-40B4-BE49-F238E27FC236}">
                <a16:creationId xmlns:a16="http://schemas.microsoft.com/office/drawing/2014/main" id="{0F4A54C1-6190-3845-B0F6-D3C5047253F9}"/>
              </a:ext>
            </a:extLst>
          </p:cNvPr>
          <p:cNvSpPr txBox="1"/>
          <p:nvPr/>
        </p:nvSpPr>
        <p:spPr>
          <a:xfrm>
            <a:off x="7767118" y="3175744"/>
            <a:ext cx="3563966" cy="1600438"/>
          </a:xfrm>
          <a:prstGeom prst="rect">
            <a:avLst/>
          </a:prstGeom>
          <a:solidFill>
            <a:schemeClr val="accent1">
              <a:alpha val="14000"/>
            </a:schemeClr>
          </a:solidFill>
        </p:spPr>
        <p:txBody>
          <a:bodyPr wrap="square" rtlCol="0">
            <a:spAutoFit/>
          </a:bodyPr>
          <a:lstStyle/>
          <a:p>
            <a:pPr marL="285750" indent="-285750">
              <a:buFont typeface="Wingdings" pitchFamily="2" charset="2"/>
              <a:buChar char="ü"/>
            </a:pPr>
            <a:r>
              <a:rPr lang="en-US" sz="1400" dirty="0"/>
              <a:t>Time period from 15.02.2008 – 28.12.2019</a:t>
            </a:r>
          </a:p>
          <a:p>
            <a:pPr marL="285750" indent="-285750">
              <a:buFont typeface="Wingdings" pitchFamily="2" charset="2"/>
              <a:buChar char="ü"/>
            </a:pPr>
            <a:endParaRPr lang="en-US" sz="1400" dirty="0"/>
          </a:p>
          <a:p>
            <a:pPr marL="285750" indent="-285750">
              <a:buFont typeface="Wingdings" pitchFamily="2" charset="2"/>
              <a:buChar char="ü"/>
            </a:pPr>
            <a:r>
              <a:rPr lang="en-US" sz="1400" dirty="0"/>
              <a:t>Time series from Thomson Reuters </a:t>
            </a:r>
            <a:r>
              <a:rPr lang="en-US" sz="1400" dirty="0" err="1"/>
              <a:t>Datastream</a:t>
            </a:r>
            <a:r>
              <a:rPr lang="en-US" sz="1400" dirty="0"/>
              <a:t> and Bloomberg</a:t>
            </a:r>
          </a:p>
          <a:p>
            <a:pPr marL="285750" indent="-285750">
              <a:buFont typeface="Wingdings" pitchFamily="2" charset="2"/>
              <a:buChar char="ü"/>
            </a:pPr>
            <a:endParaRPr lang="en-US" sz="1400" dirty="0"/>
          </a:p>
          <a:p>
            <a:pPr marL="285750" indent="-285750">
              <a:buFont typeface="Wingdings" pitchFamily="2" charset="2"/>
              <a:buChar char="ü"/>
            </a:pPr>
            <a:r>
              <a:rPr lang="en-US" sz="1400" dirty="0" err="1"/>
              <a:t>Handcollected</a:t>
            </a:r>
            <a:r>
              <a:rPr lang="en-US" sz="1400" dirty="0"/>
              <a:t> data for the sight deposits from 2008 – 2011.</a:t>
            </a:r>
          </a:p>
        </p:txBody>
      </p:sp>
    </p:spTree>
    <p:extLst>
      <p:ext uri="{BB962C8B-B14F-4D97-AF65-F5344CB8AC3E}">
        <p14:creationId xmlns:p14="http://schemas.microsoft.com/office/powerpoint/2010/main" val="85964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2A022F-9A3B-5E4C-9C66-0425884D1454}"/>
              </a:ext>
            </a:extLst>
          </p:cNvPr>
          <p:cNvSpPr txBox="1"/>
          <p:nvPr/>
        </p:nvSpPr>
        <p:spPr>
          <a:xfrm>
            <a:off x="7767942" y="3133169"/>
            <a:ext cx="3458537" cy="1815882"/>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t>In the </a:t>
            </a:r>
            <a:r>
              <a:rPr lang="en-US" sz="1400" dirty="0" err="1"/>
              <a:t>PreCap</a:t>
            </a:r>
            <a:r>
              <a:rPr lang="en-US" sz="1400" dirty="0"/>
              <a:t> period, correlations are negative.</a:t>
            </a:r>
          </a:p>
          <a:p>
            <a:pPr marL="285750" indent="-285750">
              <a:buFont typeface="Wingdings" pitchFamily="2" charset="2"/>
              <a:buChar char="§"/>
            </a:pPr>
            <a:r>
              <a:rPr lang="en-US" sz="1400" dirty="0"/>
              <a:t>In the Cap period, correlations switch signs.</a:t>
            </a:r>
          </a:p>
          <a:p>
            <a:endParaRPr lang="en-US" sz="1400" dirty="0"/>
          </a:p>
          <a:p>
            <a:endParaRPr lang="en-US" sz="1400" dirty="0"/>
          </a:p>
          <a:p>
            <a:endParaRPr lang="en-US" sz="1400" dirty="0"/>
          </a:p>
          <a:p>
            <a:endParaRPr lang="en-US" sz="1400" dirty="0"/>
          </a:p>
        </p:txBody>
      </p:sp>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t>Correlations change in the different data sets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291904"/>
            <a:ext cx="10470630" cy="383907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0A47D9-B7F6-ED44-8D10-37B998545356}"/>
              </a:ext>
            </a:extLst>
          </p:cNvPr>
          <p:cNvSpPr/>
          <p:nvPr/>
        </p:nvSpPr>
        <p:spPr>
          <a:xfrm>
            <a:off x="883170" y="1797227"/>
            <a:ext cx="1047063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Correlations</a:t>
            </a:r>
          </a:p>
        </p:txBody>
      </p:sp>
      <p:pic>
        <p:nvPicPr>
          <p:cNvPr id="3" name="Picture 2">
            <a:extLst>
              <a:ext uri="{FF2B5EF4-FFF2-40B4-BE49-F238E27FC236}">
                <a16:creationId xmlns:a16="http://schemas.microsoft.com/office/drawing/2014/main" id="{080F49E8-D1DD-3542-9998-E70C628FE882}"/>
              </a:ext>
            </a:extLst>
          </p:cNvPr>
          <p:cNvPicPr>
            <a:picLocks noChangeAspect="1"/>
          </p:cNvPicPr>
          <p:nvPr/>
        </p:nvPicPr>
        <p:blipFill>
          <a:blip r:embed="rId3"/>
          <a:stretch>
            <a:fillRect/>
          </a:stretch>
        </p:blipFill>
        <p:spPr>
          <a:xfrm>
            <a:off x="1005575" y="2342854"/>
            <a:ext cx="6101281" cy="3548704"/>
          </a:xfrm>
          <a:prstGeom prst="rect">
            <a:avLst/>
          </a:prstGeom>
        </p:spPr>
      </p:pic>
      <p:sp>
        <p:nvSpPr>
          <p:cNvPr id="4" name="Triangle 3">
            <a:extLst>
              <a:ext uri="{FF2B5EF4-FFF2-40B4-BE49-F238E27FC236}">
                <a16:creationId xmlns:a16="http://schemas.microsoft.com/office/drawing/2014/main" id="{AC5394F3-0E2E-4A4E-9BDF-CDFC63DE6826}"/>
              </a:ext>
            </a:extLst>
          </p:cNvPr>
          <p:cNvSpPr/>
          <p:nvPr/>
        </p:nvSpPr>
        <p:spPr>
          <a:xfrm rot="5400000">
            <a:off x="6944810" y="388620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A1ABE61-C945-E148-8590-AF14BC0D07AC}"/>
              </a:ext>
            </a:extLst>
          </p:cNvPr>
          <p:cNvCxnSpPr>
            <a:cxnSpLocks/>
          </p:cNvCxnSpPr>
          <p:nvPr/>
        </p:nvCxnSpPr>
        <p:spPr>
          <a:xfrm>
            <a:off x="7767942" y="4215898"/>
            <a:ext cx="3458537"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4AD6C09-F607-4C49-A59C-F308189D725B}"/>
              </a:ext>
            </a:extLst>
          </p:cNvPr>
          <p:cNvSpPr txBox="1"/>
          <p:nvPr/>
        </p:nvSpPr>
        <p:spPr>
          <a:xfrm>
            <a:off x="7767942" y="4268470"/>
            <a:ext cx="3458537" cy="830997"/>
          </a:xfrm>
          <a:prstGeom prst="rect">
            <a:avLst/>
          </a:prstGeom>
          <a:noFill/>
        </p:spPr>
        <p:txBody>
          <a:bodyPr wrap="square" rtlCol="0">
            <a:spAutoFit/>
          </a:bodyPr>
          <a:lstStyle/>
          <a:p>
            <a:r>
              <a:rPr lang="en-US" sz="1200" dirty="0">
                <a:sym typeface="Wingdings" pitchFamily="2" charset="2"/>
              </a:rPr>
              <a:t> Change of the dependencies is due to change in dependencies between stock market and the sight deposits.</a:t>
            </a:r>
            <a:endParaRPr lang="en-US" sz="1200" dirty="0"/>
          </a:p>
          <a:p>
            <a:endParaRPr lang="en-US" sz="1200" dirty="0"/>
          </a:p>
        </p:txBody>
      </p:sp>
      <p:sp>
        <p:nvSpPr>
          <p:cNvPr id="14" name="Rectangle 13">
            <a:extLst>
              <a:ext uri="{FF2B5EF4-FFF2-40B4-BE49-F238E27FC236}">
                <a16:creationId xmlns:a16="http://schemas.microsoft.com/office/drawing/2014/main" id="{48C31AA1-55FC-BE46-8B94-48046A56E88D}"/>
              </a:ext>
            </a:extLst>
          </p:cNvPr>
          <p:cNvSpPr/>
          <p:nvPr/>
        </p:nvSpPr>
        <p:spPr>
          <a:xfrm>
            <a:off x="2176041" y="2717130"/>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79B39B-9802-ED47-8A62-C61BA0AFCDE2}"/>
              </a:ext>
            </a:extLst>
          </p:cNvPr>
          <p:cNvSpPr/>
          <p:nvPr/>
        </p:nvSpPr>
        <p:spPr>
          <a:xfrm>
            <a:off x="2215769" y="4524893"/>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143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879</Words>
  <Application>Microsoft Macintosh PowerPoint</Application>
  <PresentationFormat>Widescreen</PresentationFormat>
  <Paragraphs>155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How the Swiss National Bank influenced the Swiss Stock Market</vt:lpstr>
      <vt:lpstr>Agenda</vt:lpstr>
      <vt:lpstr>QE has become increasingly popular as a policy tool in zero interest environments</vt:lpstr>
      <vt:lpstr>Development of Sight Deposits, SMI and Exchange rate</vt:lpstr>
      <vt:lpstr>Agenda</vt:lpstr>
      <vt:lpstr>Unconventional MP and spill over to other asset classes</vt:lpstr>
      <vt:lpstr>The interventions of the SNB affected the Swiss Stock market</vt:lpstr>
      <vt:lpstr>We use an extensive data set to investigate the hypothesis</vt:lpstr>
      <vt:lpstr>Correlations change in the different data sets</vt:lpstr>
      <vt:lpstr>Agenda</vt:lpstr>
      <vt:lpstr>Decision Trees and the C5.0</vt:lpstr>
      <vt:lpstr>Agenda</vt:lpstr>
      <vt:lpstr>We find a change in variable importance!</vt:lpstr>
      <vt:lpstr>The same picture appears with respect to variable usage</vt:lpstr>
      <vt:lpstr>When looking at next weeks variables, no clear statement is possible</vt:lpstr>
      <vt:lpstr>Agenda</vt:lpstr>
      <vt:lpstr>References</vt:lpstr>
      <vt:lpstr>Appendix A</vt:lpstr>
      <vt:lpstr>Appendix B.1</vt:lpstr>
      <vt:lpstr>Appendix B.2</vt:lpstr>
      <vt:lpstr>Appendix C</vt:lpstr>
      <vt:lpstr>Appendix D</vt:lpstr>
      <vt:lpstr>Appendix E.1</vt:lpstr>
      <vt:lpstr>Appendix E.2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Woessner, Julian</dc:creator>
  <cp:lastModifiedBy>Woessner, Julian</cp:lastModifiedBy>
  <cp:revision>83</cp:revision>
  <dcterms:created xsi:type="dcterms:W3CDTF">2018-10-03T12:53:01Z</dcterms:created>
  <dcterms:modified xsi:type="dcterms:W3CDTF">2019-04-23T12:49:05Z</dcterms:modified>
</cp:coreProperties>
</file>