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98" r:id="rId4"/>
    <p:sldId id="299" r:id="rId5"/>
    <p:sldId id="290" r:id="rId6"/>
    <p:sldId id="300" r:id="rId7"/>
    <p:sldId id="302" r:id="rId8"/>
    <p:sldId id="303" r:id="rId9"/>
    <p:sldId id="291" r:id="rId10"/>
    <p:sldId id="306" r:id="rId11"/>
    <p:sldId id="292" r:id="rId12"/>
    <p:sldId id="307" r:id="rId13"/>
    <p:sldId id="309" r:id="rId14"/>
    <p:sldId id="310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 userDrawn="1">
          <p15:clr>
            <a:srgbClr val="A4A3A4"/>
          </p15:clr>
        </p15:guide>
        <p15:guide id="2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8"/>
    <p:restoredTop sz="94562"/>
  </p:normalViewPr>
  <p:slideViewPr>
    <p:cSldViewPr snapToGrid="0" snapToObjects="1">
      <p:cViewPr varScale="1">
        <p:scale>
          <a:sx n="108" d="100"/>
          <a:sy n="108" d="100"/>
        </p:scale>
        <p:origin x="1096" y="192"/>
      </p:cViewPr>
      <p:guideLst>
        <p:guide orient="horz" pos="1797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B0303-6F4F-5243-998E-2D2CC346AF00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EC33B-D15A-F948-9B21-8F6BC0A93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5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B94E-35DE-C34C-955F-FFA42FFD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F30D8-D8F0-9946-9223-C1A8C0482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3D9C-29B3-9443-BF9A-693BBD99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2FBDF-C534-D642-8E81-D9973347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18D2D-4DBD-7146-BDE5-834E143C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76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1518-EAB7-8A42-8B5A-567DC288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1ABEF-BBC4-5340-B9D9-0DAA7A038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BD2A5-4B89-114F-8EB0-19FBACA5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A96F-3AF2-2B4C-A7FD-2508BA17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9249D-22F0-FE4F-ADC8-31C2BFF9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52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3BE38-6FB5-AA41-B549-B611037B1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C7D01-0563-0740-9720-2279961BA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7A9F-B8CE-094F-8EBE-D202AFF1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CDE7-91C2-7E48-A81F-FDBE7FA3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BEF5-2FB6-114C-87F4-AD2DE91C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99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D91F-B7EF-C047-A8AD-0721CBC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7C47-6404-B24B-B0FB-8E06F1BF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DB2E8-3E3B-8249-BC63-5684D36C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66DA-1DA7-D649-A55D-6AB72156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01A4-E7D5-3E49-9EEF-F20EB016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96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18B1-920F-AE43-AB3A-E061D8AC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76271-9182-F44D-AEDC-A1F2085C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7911B-84E9-5A40-8F7E-35108D3B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FBB83-E781-CC4E-AE95-A72FBE9B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0D595-40D0-E04E-8D14-778B5DA1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42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128F-1092-9B46-81CB-5A720636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C48C-5048-BF48-B73D-1DA542C2A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E18E6-8BAA-B743-A6EA-E80D218DD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31B8B-E9B6-0C4C-B4DD-DCDA2EAA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3AAA7-7F46-5445-A9E2-FBA5C2C0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8C088-5632-3F42-88D5-71AD9174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19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622A-0993-EB45-BF7F-5B491F60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9C8D9-6866-B64C-A80A-88C696B9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E10BF-3687-224A-B7CF-199BC13E2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1AA89-1CC4-6A4D-BFFC-DA9BA9FEF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459DB-18F8-094F-A0B6-8FA38239F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1812E-080B-0447-B395-041AA9C0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DAD7D-63CD-A146-977F-9A70FEC0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F2A36-2BFC-3247-AA17-7A1D66B2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82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9638-A91A-B14F-9B23-5D441D1A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66349-CC97-074E-90B4-36C1BDFF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19D7E-DC8C-EE40-9669-28A0CDAC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3C8AD-92B4-F44F-82B0-8B85ACD0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8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3FDBD-87B6-5343-B4CC-9248A0EF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FA527-A0AA-B94F-B470-510F7002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323DE-0D28-FF4E-9469-4BE65C55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21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74CA-343B-B448-950C-1CCBBBD0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6A36-1E45-F145-A735-4D2AB014F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77F57-98EB-954E-B884-813D2C015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EFF2-937B-4A4F-A8F2-D94F487A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40076-1D7D-A449-B5EB-912BF8C3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5B49B-DE63-2D44-B754-7DA622EE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23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2810-EC0B-C54E-865F-C93C80C0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BD8B3-B4D0-A040-AB5E-246320C1C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1BFB4-B144-E048-8FF0-1042D4407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D2EBB-262E-F14B-91CD-27EEE1C6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080A2-7B39-D94E-B4F8-F05D138F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14107-666C-FF48-BF35-09F8D03D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72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146C-0B31-9244-BDCF-FC445CA9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E9AB-B683-514F-A13E-0F349EF6B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ADF65-F7BC-B541-ACA4-B203D2298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DDF4-4412-B24D-A0B7-EA7467DCA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EDE4-AB98-A64A-BFD5-DA8FF91B9E2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0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5C69-B42D-9048-8EAB-71EBBFB4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The Impact of House Prices on Small Business Creation in Switzerland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FE91-E392-7E45-AF28-B7C6F4770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4449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By </a:t>
            </a:r>
            <a:r>
              <a:rPr lang="en-US" dirty="0" err="1">
                <a:latin typeface="Garamond" panose="02020404030301010803" pitchFamily="18" charset="0"/>
              </a:rPr>
              <a:t>Abächerli</a:t>
            </a:r>
            <a:r>
              <a:rPr lang="en-US" dirty="0">
                <a:latin typeface="Garamond" panose="02020404030301010803" pitchFamily="18" charset="0"/>
              </a:rPr>
              <a:t>, S. and </a:t>
            </a:r>
            <a:r>
              <a:rPr lang="en-US" dirty="0" err="1">
                <a:latin typeface="Garamond" panose="02020404030301010803" pitchFamily="18" charset="0"/>
              </a:rPr>
              <a:t>Sgarbi</a:t>
            </a:r>
            <a:r>
              <a:rPr lang="en-US" dirty="0">
                <a:latin typeface="Garamond" panose="02020404030301010803" pitchFamily="18" charset="0"/>
              </a:rPr>
              <a:t>, C. (2019)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B35E5-09CF-D94B-ABAC-8EE15AB8715B}"/>
              </a:ext>
            </a:extLst>
          </p:cNvPr>
          <p:cNvSpPr txBox="1"/>
          <p:nvPr/>
        </p:nvSpPr>
        <p:spPr>
          <a:xfrm>
            <a:off x="3282778" y="4239001"/>
            <a:ext cx="8909222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Research Seminar in Financial Economics - Discussion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52D389-3711-0D4A-B67D-22B2846C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3A81A-33DD-9948-9141-D0F7013E0166}"/>
              </a:ext>
            </a:extLst>
          </p:cNvPr>
          <p:cNvSpPr txBox="1"/>
          <p:nvPr/>
        </p:nvSpPr>
        <p:spPr>
          <a:xfrm>
            <a:off x="632210" y="5364934"/>
            <a:ext cx="8909222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Discussants: Lars </a:t>
            </a:r>
            <a:r>
              <a:rPr lang="en-US" i="1" dirty="0" err="1">
                <a:latin typeface="Garamond" panose="02020404030301010803" pitchFamily="18" charset="0"/>
              </a:rPr>
              <a:t>Stauffenegger</a:t>
            </a:r>
            <a:r>
              <a:rPr lang="en-US" i="1" dirty="0">
                <a:latin typeface="Garamond" panose="02020404030301010803" pitchFamily="18" charset="0"/>
              </a:rPr>
              <a:t> and Julian </a:t>
            </a:r>
            <a:r>
              <a:rPr lang="en-US" i="1" dirty="0" err="1">
                <a:latin typeface="Garamond" panose="02020404030301010803" pitchFamily="18" charset="0"/>
              </a:rPr>
              <a:t>Wössner</a:t>
            </a:r>
            <a:endParaRPr lang="en-US" i="1" dirty="0">
              <a:latin typeface="Garamond" panose="02020404030301010803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EDBAB6-A543-9840-9CAC-B22B3A488710}"/>
              </a:ext>
            </a:extLst>
          </p:cNvPr>
          <p:cNvCxnSpPr>
            <a:cxnSpLocks/>
          </p:cNvCxnSpPr>
          <p:nvPr/>
        </p:nvCxnSpPr>
        <p:spPr>
          <a:xfrm>
            <a:off x="838200" y="3413159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22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Conclusions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2004653"/>
            <a:ext cx="10515600" cy="4126321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89C54-93BC-BB45-9864-6B76EEA1A4C6}"/>
              </a:ext>
            </a:extLst>
          </p:cNvPr>
          <p:cNvSpPr txBox="1"/>
          <p:nvPr/>
        </p:nvSpPr>
        <p:spPr>
          <a:xfrm>
            <a:off x="1013698" y="2046893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The paper makes a good effort in explaining why the outcome for Switzerland differs from the 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C57F32-6B84-934E-BE00-3A335661CC15}"/>
              </a:ext>
            </a:extLst>
          </p:cNvPr>
          <p:cNvSpPr txBox="1"/>
          <p:nvPr/>
        </p:nvSpPr>
        <p:spPr>
          <a:xfrm>
            <a:off x="1013697" y="3629231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Further reason: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6E9A9-6055-F345-A397-4A04E4454BA1}"/>
              </a:ext>
            </a:extLst>
          </p:cNvPr>
          <p:cNvSpPr txBox="1"/>
          <p:nvPr/>
        </p:nvSpPr>
        <p:spPr>
          <a:xfrm>
            <a:off x="1013696" y="3924463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Mortgage market is significantly different in Switzerland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6D1AB-D686-AB4E-99C6-D8377F4031DB}"/>
              </a:ext>
            </a:extLst>
          </p:cNvPr>
          <p:cNvSpPr txBox="1"/>
          <p:nvPr/>
        </p:nvSpPr>
        <p:spPr>
          <a:xfrm>
            <a:off x="1013697" y="2479976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Low importance of collateralized loans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56C6F-6228-0943-A573-2B5CAF26BE39}"/>
              </a:ext>
            </a:extLst>
          </p:cNvPr>
          <p:cNvSpPr txBox="1"/>
          <p:nvPr/>
        </p:nvSpPr>
        <p:spPr>
          <a:xfrm>
            <a:off x="1013696" y="2886653"/>
            <a:ext cx="103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Shift of entrepreneurs from unsecured to secured loans without increase of small firms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3D35D-1CAD-DC40-9EE1-57BFF057B1BA}"/>
              </a:ext>
            </a:extLst>
          </p:cNvPr>
          <p:cNvSpPr txBox="1"/>
          <p:nvPr/>
        </p:nvSpPr>
        <p:spPr>
          <a:xfrm>
            <a:off x="1013695" y="4357410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Distinguish between houses with mortgages and fully owned houses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53D49C-E694-C342-BE6B-C9880A42263A}"/>
              </a:ext>
            </a:extLst>
          </p:cNvPr>
          <p:cNvSpPr txBox="1"/>
          <p:nvPr/>
        </p:nvSpPr>
        <p:spPr>
          <a:xfrm>
            <a:off x="1013694" y="4793254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Difficulty to pledge house as collateral when already used for another mortgage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5E68B-78E2-804F-A7BF-758795D1C6DF}"/>
              </a:ext>
            </a:extLst>
          </p:cNvPr>
          <p:cNvSpPr txBox="1"/>
          <p:nvPr/>
        </p:nvSpPr>
        <p:spPr>
          <a:xfrm>
            <a:off x="1013694" y="5226201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aramond" panose="02020404030301010803" pitchFamily="18" charset="0"/>
              </a:rPr>
              <a:t>Schmalz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Sraer</a:t>
            </a:r>
            <a:r>
              <a:rPr lang="en-US" dirty="0">
                <a:latin typeface="Garamond" panose="02020404030301010803" pitchFamily="18" charset="0"/>
              </a:rPr>
              <a:t> and </a:t>
            </a:r>
            <a:r>
              <a:rPr lang="en-US" dirty="0" err="1">
                <a:latin typeface="Garamond" panose="02020404030301010803" pitchFamily="18" charset="0"/>
              </a:rPr>
              <a:t>Thesmar</a:t>
            </a:r>
            <a:r>
              <a:rPr lang="en-US" dirty="0">
                <a:latin typeface="Garamond" panose="02020404030301010803" pitchFamily="18" charset="0"/>
              </a:rPr>
              <a:t> (2017) show that for France, the constraints in levering houses are severe</a:t>
            </a:r>
          </a:p>
        </p:txBody>
      </p:sp>
    </p:spTree>
    <p:extLst>
      <p:ext uri="{BB962C8B-B14F-4D97-AF65-F5344CB8AC3E}">
        <p14:creationId xmlns:p14="http://schemas.microsoft.com/office/powerpoint/2010/main" val="131080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aramond" panose="02020404030301010803" pitchFamily="18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9D696-7F20-334A-B125-BE2627B19EDA}"/>
              </a:ext>
            </a:extLst>
          </p:cNvPr>
          <p:cNvSpPr/>
          <p:nvPr/>
        </p:nvSpPr>
        <p:spPr>
          <a:xfrm>
            <a:off x="838198" y="1913358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Paper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BD50-1D02-6C48-B93A-58D9504FBA00}"/>
              </a:ext>
            </a:extLst>
          </p:cNvPr>
          <p:cNvSpPr/>
          <p:nvPr/>
        </p:nvSpPr>
        <p:spPr>
          <a:xfrm>
            <a:off x="838197" y="2575162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1 – The methodological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3F925-CFC8-184D-B24F-F8CE77F4F6DD}"/>
              </a:ext>
            </a:extLst>
          </p:cNvPr>
          <p:cNvSpPr/>
          <p:nvPr/>
        </p:nvSpPr>
        <p:spPr>
          <a:xfrm>
            <a:off x="838196" y="3236966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2 – The 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A6E7-DD6E-704A-A7E5-17B05923351A}"/>
              </a:ext>
            </a:extLst>
          </p:cNvPr>
          <p:cNvSpPr/>
          <p:nvPr/>
        </p:nvSpPr>
        <p:spPr>
          <a:xfrm>
            <a:off x="838195" y="3898770"/>
            <a:ext cx="9641305" cy="529386"/>
          </a:xfrm>
          <a:prstGeom prst="rect">
            <a:avLst/>
          </a:prstGeom>
          <a:solidFill>
            <a:srgbClr val="008240"/>
          </a:solidFill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Comment 3 – The contribution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8BD65B-1DD1-2447-8F0E-F7F33576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E20342-EB9C-B945-B1DF-941F6D52234E}"/>
              </a:ext>
            </a:extLst>
          </p:cNvPr>
          <p:cNvSpPr/>
          <p:nvPr/>
        </p:nvSpPr>
        <p:spPr>
          <a:xfrm>
            <a:off x="838195" y="4589737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9936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Contribution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2004653"/>
            <a:ext cx="10515600" cy="4126321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80689-345B-4240-B9A8-3C3C957097D5}"/>
              </a:ext>
            </a:extLst>
          </p:cNvPr>
          <p:cNvSpPr txBox="1"/>
          <p:nvPr/>
        </p:nvSpPr>
        <p:spPr>
          <a:xfrm>
            <a:off x="883170" y="213481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The authors contribute to research practice by applying research practice in different settings - </a:t>
            </a:r>
            <a:r>
              <a:rPr lang="en-US" b="1" dirty="0">
                <a:latin typeface="Garamond" panose="02020404030301010803" pitchFamily="18" charset="0"/>
              </a:rPr>
              <a:t>generalizability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4D8458-EFA2-D94F-8AB8-85DD363EE7E0}"/>
              </a:ext>
            </a:extLst>
          </p:cNvPr>
          <p:cNvSpPr txBox="1"/>
          <p:nvPr/>
        </p:nvSpPr>
        <p:spPr>
          <a:xfrm>
            <a:off x="873125" y="251834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Implications of booming asset markets on the wider economy are important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2B7E3-B065-0448-B3C2-AE0983165A3F}"/>
              </a:ext>
            </a:extLst>
          </p:cNvPr>
          <p:cNvSpPr txBox="1"/>
          <p:nvPr/>
        </p:nvSpPr>
        <p:spPr>
          <a:xfrm>
            <a:off x="893215" y="334600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On the suggestions of the paper: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78FE92-8B68-C04C-88A3-94EF720D1125}"/>
              </a:ext>
            </a:extLst>
          </p:cNvPr>
          <p:cNvSpPr txBox="1"/>
          <p:nvPr/>
        </p:nvSpPr>
        <p:spPr>
          <a:xfrm>
            <a:off x="976547" y="368660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i="1" dirty="0">
                <a:latin typeface="Garamond" panose="02020404030301010803" pitchFamily="18" charset="0"/>
              </a:rPr>
              <a:t>“… unexploited potential for Swiss banks to include more home equity collateralized consumer loans in their product portfolio…”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95E5FE-7634-3645-A37D-E90B762880F9}"/>
              </a:ext>
            </a:extLst>
          </p:cNvPr>
          <p:cNvSpPr txBox="1"/>
          <p:nvPr/>
        </p:nvSpPr>
        <p:spPr>
          <a:xfrm>
            <a:off x="893215" y="419885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Increasing collateralized debt obligations can lead to negative consequences for the economy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9F90C5-E949-2642-B378-F634AAF33E12}"/>
              </a:ext>
            </a:extLst>
          </p:cNvPr>
          <p:cNvSpPr txBox="1"/>
          <p:nvPr/>
        </p:nvSpPr>
        <p:spPr>
          <a:xfrm>
            <a:off x="883170" y="462989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Financial accelerator gets even strengthened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6A8DB-0931-6A4F-9890-D25E03106651}"/>
              </a:ext>
            </a:extLst>
          </p:cNvPr>
          <p:cNvSpPr txBox="1"/>
          <p:nvPr/>
        </p:nvSpPr>
        <p:spPr>
          <a:xfrm>
            <a:off x="893215" y="503182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Small businesses are specifically exposed to high default risk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A32516-EC5B-1440-ABAE-47C82341EFFF}"/>
              </a:ext>
            </a:extLst>
          </p:cNvPr>
          <p:cNvSpPr txBox="1"/>
          <p:nvPr/>
        </p:nvSpPr>
        <p:spPr>
          <a:xfrm>
            <a:off x="893215" y="543025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Positive effects on the economy on the first sight might can lead to adverse longer term outcomes</a:t>
            </a:r>
          </a:p>
        </p:txBody>
      </p:sp>
    </p:spTree>
    <p:extLst>
      <p:ext uri="{BB962C8B-B14F-4D97-AF65-F5344CB8AC3E}">
        <p14:creationId xmlns:p14="http://schemas.microsoft.com/office/powerpoint/2010/main" val="344546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aramond" panose="02020404030301010803" pitchFamily="18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9D696-7F20-334A-B125-BE2627B19EDA}"/>
              </a:ext>
            </a:extLst>
          </p:cNvPr>
          <p:cNvSpPr/>
          <p:nvPr/>
        </p:nvSpPr>
        <p:spPr>
          <a:xfrm>
            <a:off x="838198" y="1913358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Paper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BD50-1D02-6C48-B93A-58D9504FBA00}"/>
              </a:ext>
            </a:extLst>
          </p:cNvPr>
          <p:cNvSpPr/>
          <p:nvPr/>
        </p:nvSpPr>
        <p:spPr>
          <a:xfrm>
            <a:off x="838197" y="2575162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1 – The methodological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3F925-CFC8-184D-B24F-F8CE77F4F6DD}"/>
              </a:ext>
            </a:extLst>
          </p:cNvPr>
          <p:cNvSpPr/>
          <p:nvPr/>
        </p:nvSpPr>
        <p:spPr>
          <a:xfrm>
            <a:off x="838196" y="3236966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2 – The 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A6E7-DD6E-704A-A7E5-17B05923351A}"/>
              </a:ext>
            </a:extLst>
          </p:cNvPr>
          <p:cNvSpPr/>
          <p:nvPr/>
        </p:nvSpPr>
        <p:spPr>
          <a:xfrm>
            <a:off x="838195" y="3898770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3 – The contribution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8BD65B-1DD1-2447-8F0E-F7F33576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E20342-EB9C-B945-B1DF-941F6D52234E}"/>
              </a:ext>
            </a:extLst>
          </p:cNvPr>
          <p:cNvSpPr/>
          <p:nvPr/>
        </p:nvSpPr>
        <p:spPr>
          <a:xfrm>
            <a:off x="838195" y="4589737"/>
            <a:ext cx="9641305" cy="529386"/>
          </a:xfrm>
          <a:prstGeom prst="rect">
            <a:avLst/>
          </a:prstGeom>
          <a:solidFill>
            <a:srgbClr val="008240"/>
          </a:solidFill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7556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Conclusion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2004653"/>
            <a:ext cx="10515600" cy="4126321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2E59AF-A937-AC47-873F-70BF128AFC2A}"/>
              </a:ext>
            </a:extLst>
          </p:cNvPr>
          <p:cNvSpPr txBox="1"/>
          <p:nvPr/>
        </p:nvSpPr>
        <p:spPr>
          <a:xfrm>
            <a:off x="883170" y="213481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Overall paper shows that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AAD27-B11E-0544-AB39-B06758FC32BC}"/>
              </a:ext>
            </a:extLst>
          </p:cNvPr>
          <p:cNvSpPr txBox="1"/>
          <p:nvPr/>
        </p:nvSpPr>
        <p:spPr>
          <a:xfrm>
            <a:off x="883170" y="244877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House price increases can have different effects in different settings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A58D8C-8688-6440-9EB7-1D4CBF7BF594}"/>
              </a:ext>
            </a:extLst>
          </p:cNvPr>
          <p:cNvSpPr txBox="1"/>
          <p:nvPr/>
        </p:nvSpPr>
        <p:spPr>
          <a:xfrm>
            <a:off x="883170" y="275444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Evidence suggests that collateral lending channel is not predominantly affecting small business creation in Switzerland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54B048-8C85-F541-93C5-7DF167F0063E}"/>
              </a:ext>
            </a:extLst>
          </p:cNvPr>
          <p:cNvSpPr txBox="1"/>
          <p:nvPr/>
        </p:nvSpPr>
        <p:spPr>
          <a:xfrm>
            <a:off x="883170" y="399854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Suggestions / Comments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F965DC-E056-984E-98E3-9C2FBBEBC91E}"/>
              </a:ext>
            </a:extLst>
          </p:cNvPr>
          <p:cNvSpPr txBox="1"/>
          <p:nvPr/>
        </p:nvSpPr>
        <p:spPr>
          <a:xfrm>
            <a:off x="883170" y="439274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The instrumental variable used should be further tested for relevance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0A65CE-4879-4D41-89BB-C9C85CF439CB}"/>
              </a:ext>
            </a:extLst>
          </p:cNvPr>
          <p:cNvSpPr txBox="1"/>
          <p:nvPr/>
        </p:nvSpPr>
        <p:spPr>
          <a:xfrm>
            <a:off x="883170" y="515893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More carefully weigh the implications of the research results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CCCC2B-FB6B-8140-B029-D17E12026219}"/>
              </a:ext>
            </a:extLst>
          </p:cNvPr>
          <p:cNvSpPr txBox="1"/>
          <p:nvPr/>
        </p:nvSpPr>
        <p:spPr>
          <a:xfrm>
            <a:off x="883170" y="474469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Try to narrow down the basis of investigation (cantonal vs. cities, communities, etc.)</a:t>
            </a:r>
          </a:p>
        </p:txBody>
      </p:sp>
    </p:spTree>
    <p:extLst>
      <p:ext uri="{BB962C8B-B14F-4D97-AF65-F5344CB8AC3E}">
        <p14:creationId xmlns:p14="http://schemas.microsoft.com/office/powerpoint/2010/main" val="283371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DF60-5079-2A45-9811-8DB06D87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2000" dirty="0" err="1">
                <a:latin typeface="Garamond" panose="02020404030301010803" pitchFamily="18" charset="0"/>
              </a:rPr>
              <a:t>Schmalz</a:t>
            </a:r>
            <a:r>
              <a:rPr lang="en" sz="2000" dirty="0">
                <a:latin typeface="Garamond" panose="02020404030301010803" pitchFamily="18" charset="0"/>
              </a:rPr>
              <a:t>, M. C., </a:t>
            </a:r>
            <a:r>
              <a:rPr lang="en" sz="2000" dirty="0" err="1">
                <a:latin typeface="Garamond" panose="02020404030301010803" pitchFamily="18" charset="0"/>
              </a:rPr>
              <a:t>Sraer</a:t>
            </a:r>
            <a:r>
              <a:rPr lang="en" sz="2000" dirty="0">
                <a:latin typeface="Garamond" panose="02020404030301010803" pitchFamily="18" charset="0"/>
              </a:rPr>
              <a:t>, D. A., &amp; </a:t>
            </a:r>
            <a:r>
              <a:rPr lang="en" sz="2000" dirty="0" err="1">
                <a:latin typeface="Garamond" panose="02020404030301010803" pitchFamily="18" charset="0"/>
              </a:rPr>
              <a:t>Thesmar</a:t>
            </a:r>
            <a:r>
              <a:rPr lang="en" sz="2000" dirty="0">
                <a:latin typeface="Garamond" panose="02020404030301010803" pitchFamily="18" charset="0"/>
              </a:rPr>
              <a:t>, D. (2017). Housing collateral and entrepreneurship. </a:t>
            </a:r>
            <a:r>
              <a:rPr lang="en" sz="2000" i="1" dirty="0">
                <a:latin typeface="Garamond" panose="02020404030301010803" pitchFamily="18" charset="0"/>
              </a:rPr>
              <a:t>The Journal of Finance</a:t>
            </a:r>
            <a:r>
              <a:rPr lang="en" sz="2000" dirty="0">
                <a:latin typeface="Garamond" panose="02020404030301010803" pitchFamily="18" charset="0"/>
              </a:rPr>
              <a:t>, </a:t>
            </a:r>
            <a:r>
              <a:rPr lang="en" sz="2000" i="1" dirty="0">
                <a:latin typeface="Garamond" panose="02020404030301010803" pitchFamily="18" charset="0"/>
              </a:rPr>
              <a:t>72</a:t>
            </a:r>
            <a:r>
              <a:rPr lang="en" sz="2000" dirty="0">
                <a:latin typeface="Garamond" panose="02020404030301010803" pitchFamily="18" charset="0"/>
              </a:rPr>
              <a:t>(1), 99-132.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6F5246E-AFA4-E544-B96D-4825691C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3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aramond" panose="02020404030301010803" pitchFamily="18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9D696-7F20-334A-B125-BE2627B19EDA}"/>
              </a:ext>
            </a:extLst>
          </p:cNvPr>
          <p:cNvSpPr/>
          <p:nvPr/>
        </p:nvSpPr>
        <p:spPr>
          <a:xfrm>
            <a:off x="838198" y="1913358"/>
            <a:ext cx="9641305" cy="529386"/>
          </a:xfrm>
          <a:prstGeom prst="rect">
            <a:avLst/>
          </a:prstGeom>
          <a:solidFill>
            <a:srgbClr val="0082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Garamond" panose="02020404030301010803" pitchFamily="18" charset="0"/>
              </a:rPr>
              <a:t>Paper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BD50-1D02-6C48-B93A-58D9504FBA00}"/>
              </a:ext>
            </a:extLst>
          </p:cNvPr>
          <p:cNvSpPr/>
          <p:nvPr/>
        </p:nvSpPr>
        <p:spPr>
          <a:xfrm>
            <a:off x="838197" y="2575162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1 – Methodological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3F925-CFC8-184D-B24F-F8CE77F4F6DD}"/>
              </a:ext>
            </a:extLst>
          </p:cNvPr>
          <p:cNvSpPr/>
          <p:nvPr/>
        </p:nvSpPr>
        <p:spPr>
          <a:xfrm>
            <a:off x="838196" y="3236966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2 – The 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A6E7-DD6E-704A-A7E5-17B05923351A}"/>
              </a:ext>
            </a:extLst>
          </p:cNvPr>
          <p:cNvSpPr/>
          <p:nvPr/>
        </p:nvSpPr>
        <p:spPr>
          <a:xfrm>
            <a:off x="838195" y="3898770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3 – The contribution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03B87D-63A4-8147-80B9-F1C4698E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9F9C46-A3A2-564C-B311-187938C0E894}"/>
              </a:ext>
            </a:extLst>
          </p:cNvPr>
          <p:cNvSpPr/>
          <p:nvPr/>
        </p:nvSpPr>
        <p:spPr>
          <a:xfrm>
            <a:off x="838195" y="4589737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4235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Overview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1876929"/>
            <a:ext cx="10515600" cy="4254045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89C54-93BC-BB45-9864-6B76EEA1A4C6}"/>
              </a:ext>
            </a:extLst>
          </p:cNvPr>
          <p:cNvSpPr txBox="1"/>
          <p:nvPr/>
        </p:nvSpPr>
        <p:spPr>
          <a:xfrm>
            <a:off x="922967" y="2056985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paper investigates the effect of house price increases in Switzerland on economic development.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002048-30E9-9C46-9441-C2970CD3DE2F}"/>
              </a:ext>
            </a:extLst>
          </p:cNvPr>
          <p:cNvSpPr txBox="1"/>
          <p:nvPr/>
        </p:nvSpPr>
        <p:spPr>
          <a:xfrm>
            <a:off x="922966" y="2505431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Thereby they follow closely the approach of </a:t>
            </a:r>
            <a:r>
              <a:rPr lang="en-US" sz="2000" dirty="0" err="1">
                <a:latin typeface="Garamond" panose="02020404030301010803" pitchFamily="18" charset="0"/>
              </a:rPr>
              <a:t>Adelino</a:t>
            </a:r>
            <a:r>
              <a:rPr lang="en-US" sz="2000" dirty="0">
                <a:latin typeface="Garamond" panose="02020404030301010803" pitchFamily="18" charset="0"/>
              </a:rPr>
              <a:t> et al. (2015)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70D8F6-9208-144B-ADD3-26968BDEFC5B}"/>
              </a:ext>
            </a:extLst>
          </p:cNvPr>
          <p:cNvSpPr txBox="1"/>
          <p:nvPr/>
        </p:nvSpPr>
        <p:spPr>
          <a:xfrm>
            <a:off x="936933" y="2953767"/>
            <a:ext cx="10648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House price increases, through the collateral lending channel, should lead to an increase in small firms in Switzerland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2C350B-DA33-F446-B599-93088E4D9297}"/>
              </a:ext>
            </a:extLst>
          </p:cNvPr>
          <p:cNvSpPr txBox="1"/>
          <p:nvPr/>
        </p:nvSpPr>
        <p:spPr>
          <a:xfrm>
            <a:off x="910051" y="3709879"/>
            <a:ext cx="10515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Two stage regression with an instrumental variable approach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9FD5D-05CE-5D42-8AE6-AA2AFD94E003}"/>
              </a:ext>
            </a:extLst>
          </p:cNvPr>
          <p:cNvSpPr txBox="1"/>
          <p:nvPr/>
        </p:nvSpPr>
        <p:spPr>
          <a:xfrm>
            <a:off x="922966" y="4177803"/>
            <a:ext cx="10515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No significant impact of house price increases on small business creation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08FD3-92B9-BF4F-958D-3279B89D6995}"/>
              </a:ext>
            </a:extLst>
          </p:cNvPr>
          <p:cNvSpPr txBox="1"/>
          <p:nvPr/>
        </p:nvSpPr>
        <p:spPr>
          <a:xfrm>
            <a:off x="936933" y="4626139"/>
            <a:ext cx="10515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difference might be due to: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E556CE-D8C7-A142-8B8C-7EB74614047A}"/>
              </a:ext>
            </a:extLst>
          </p:cNvPr>
          <p:cNvSpPr txBox="1"/>
          <p:nvPr/>
        </p:nvSpPr>
        <p:spPr>
          <a:xfrm>
            <a:off x="1676399" y="4956381"/>
            <a:ext cx="10515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Collateralized lending not used predominantly in Switzerland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ratio of secured to unsecured loans for small businesses stayed 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2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collateral lending channel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1876929"/>
            <a:ext cx="10515600" cy="4254045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C3140F-54D0-D24D-BCB0-B09D130D201B}"/>
              </a:ext>
            </a:extLst>
          </p:cNvPr>
          <p:cNvSpPr txBox="1"/>
          <p:nvPr/>
        </p:nvSpPr>
        <p:spPr>
          <a:xfrm>
            <a:off x="922967" y="2056985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Under the asymmetric information between lenders and borrowers, lending capacity is constrained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62A2E9-2354-644D-A6E2-FCC555212D03}"/>
              </a:ext>
            </a:extLst>
          </p:cNvPr>
          <p:cNvSpPr/>
          <p:nvPr/>
        </p:nvSpPr>
        <p:spPr>
          <a:xfrm>
            <a:off x="1424354" y="2852738"/>
            <a:ext cx="1846384" cy="5762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Lender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1F2FCE-6D50-9B4B-A7CA-504BD42B4ECE}"/>
              </a:ext>
            </a:extLst>
          </p:cNvPr>
          <p:cNvSpPr/>
          <p:nvPr/>
        </p:nvSpPr>
        <p:spPr>
          <a:xfrm>
            <a:off x="9085385" y="2852738"/>
            <a:ext cx="1846384" cy="5762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Borrower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C106AE-FBBB-E448-A6D1-AB0C2A76FB38}"/>
              </a:ext>
            </a:extLst>
          </p:cNvPr>
          <p:cNvCxnSpPr>
            <a:cxnSpLocks/>
          </p:cNvCxnSpPr>
          <p:nvPr/>
        </p:nvCxnSpPr>
        <p:spPr>
          <a:xfrm>
            <a:off x="4237892" y="3140869"/>
            <a:ext cx="4114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F27C76B-B386-074A-A4C1-A4858D7E45F6}"/>
              </a:ext>
            </a:extLst>
          </p:cNvPr>
          <p:cNvSpPr txBox="1"/>
          <p:nvPr/>
        </p:nvSpPr>
        <p:spPr>
          <a:xfrm>
            <a:off x="5055576" y="2771537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Information asymmetry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BCA666-8AB0-1C4B-BDF3-AF2ABC7C1235}"/>
              </a:ext>
            </a:extLst>
          </p:cNvPr>
          <p:cNvSpPr/>
          <p:nvPr/>
        </p:nvSpPr>
        <p:spPr>
          <a:xfrm>
            <a:off x="1600200" y="4202720"/>
            <a:ext cx="1670538" cy="6682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House price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FB03D2-582F-1346-A060-36F852CB0F0D}"/>
              </a:ext>
            </a:extLst>
          </p:cNvPr>
          <p:cNvSpPr/>
          <p:nvPr/>
        </p:nvSpPr>
        <p:spPr>
          <a:xfrm>
            <a:off x="9173308" y="4235324"/>
            <a:ext cx="1670538" cy="6682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Loan</a:t>
            </a: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8A6EB1C-8A79-2E49-B354-0B2F58C42C7F}"/>
              </a:ext>
            </a:extLst>
          </p:cNvPr>
          <p:cNvSpPr/>
          <p:nvPr/>
        </p:nvSpPr>
        <p:spPr>
          <a:xfrm>
            <a:off x="5345721" y="4182565"/>
            <a:ext cx="2189286" cy="66821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Collateral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A8E52985-166C-D74D-9E48-9CEF52E26CA2}"/>
              </a:ext>
            </a:extLst>
          </p:cNvPr>
          <p:cNvSpPr/>
          <p:nvPr/>
        </p:nvSpPr>
        <p:spPr>
          <a:xfrm>
            <a:off x="2262488" y="3618039"/>
            <a:ext cx="191069" cy="341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670C7A6F-B263-B242-A7B3-C6792385E42C}"/>
              </a:ext>
            </a:extLst>
          </p:cNvPr>
          <p:cNvSpPr/>
          <p:nvPr/>
        </p:nvSpPr>
        <p:spPr>
          <a:xfrm>
            <a:off x="9929512" y="3629373"/>
            <a:ext cx="191069" cy="341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E6C90BC4-7CC1-2740-BB16-3CC4BC8BD78B}"/>
              </a:ext>
            </a:extLst>
          </p:cNvPr>
          <p:cNvSpPr/>
          <p:nvPr/>
        </p:nvSpPr>
        <p:spPr>
          <a:xfrm rot="16200000">
            <a:off x="4346341" y="3392682"/>
            <a:ext cx="195769" cy="1222701"/>
          </a:xfrm>
          <a:prstGeom prst="downArrow">
            <a:avLst/>
          </a:prstGeom>
          <a:solidFill>
            <a:srgbClr val="008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1F90E6B4-F1F5-F142-AC81-E6566A6F9CE9}"/>
              </a:ext>
            </a:extLst>
          </p:cNvPr>
          <p:cNvSpPr/>
          <p:nvPr/>
        </p:nvSpPr>
        <p:spPr>
          <a:xfrm rot="16200000">
            <a:off x="7980189" y="3392682"/>
            <a:ext cx="195769" cy="1222701"/>
          </a:xfrm>
          <a:prstGeom prst="downArrow">
            <a:avLst/>
          </a:prstGeom>
          <a:solidFill>
            <a:srgbClr val="008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8952634-8720-EC43-B2DA-94F73FF1F17B}"/>
              </a:ext>
            </a:extLst>
          </p:cNvPr>
          <p:cNvSpPr/>
          <p:nvPr/>
        </p:nvSpPr>
        <p:spPr>
          <a:xfrm rot="5400000">
            <a:off x="7981410" y="3829724"/>
            <a:ext cx="195769" cy="1222701"/>
          </a:xfrm>
          <a:prstGeom prst="downArrow">
            <a:avLst/>
          </a:prstGeom>
          <a:solidFill>
            <a:srgbClr val="008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B15BCB42-69BC-8242-9209-5DA77154A30E}"/>
              </a:ext>
            </a:extLst>
          </p:cNvPr>
          <p:cNvSpPr/>
          <p:nvPr/>
        </p:nvSpPr>
        <p:spPr>
          <a:xfrm rot="5400000">
            <a:off x="4346341" y="3872719"/>
            <a:ext cx="195769" cy="1222701"/>
          </a:xfrm>
          <a:prstGeom prst="downArrow">
            <a:avLst/>
          </a:prstGeom>
          <a:solidFill>
            <a:srgbClr val="008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83F9D6-85CD-6C4E-A34D-70EAE10A9CEC}"/>
              </a:ext>
            </a:extLst>
          </p:cNvPr>
          <p:cNvSpPr txBox="1"/>
          <p:nvPr/>
        </p:nvSpPr>
        <p:spPr>
          <a:xfrm>
            <a:off x="3616569" y="3588824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Increase of house price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7E0CBB-F2E4-8F44-911C-C28C582ECD9E}"/>
              </a:ext>
            </a:extLst>
          </p:cNvPr>
          <p:cNvSpPr txBox="1"/>
          <p:nvPr/>
        </p:nvSpPr>
        <p:spPr>
          <a:xfrm>
            <a:off x="7186145" y="3600262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Increase of collateral 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1478E-068C-D04E-8F98-5592ADA2E356}"/>
              </a:ext>
            </a:extLst>
          </p:cNvPr>
          <p:cNvSpPr txBox="1"/>
          <p:nvPr/>
        </p:nvSpPr>
        <p:spPr>
          <a:xfrm>
            <a:off x="7130559" y="4106561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Lower credit constraint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C02710-1F5A-2F4D-A884-BAAB32A02882}"/>
              </a:ext>
            </a:extLst>
          </p:cNvPr>
          <p:cNvSpPr txBox="1"/>
          <p:nvPr/>
        </p:nvSpPr>
        <p:spPr>
          <a:xfrm>
            <a:off x="3619495" y="4121845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Increased loan volume, easier access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DC679C0E-41E1-6F4C-B531-3A40DC6816A5}"/>
              </a:ext>
            </a:extLst>
          </p:cNvPr>
          <p:cNvSpPr/>
          <p:nvPr/>
        </p:nvSpPr>
        <p:spPr>
          <a:xfrm rot="16200000">
            <a:off x="4343415" y="4685787"/>
            <a:ext cx="195769" cy="122270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0184095-C98F-1746-8498-43EA4B5F3CFF}"/>
              </a:ext>
            </a:extLst>
          </p:cNvPr>
          <p:cNvSpPr/>
          <p:nvPr/>
        </p:nvSpPr>
        <p:spPr>
          <a:xfrm rot="16200000">
            <a:off x="7977263" y="4685787"/>
            <a:ext cx="195769" cy="122270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DA2AC56F-0BC3-FB47-B775-17A6A3ACC277}"/>
              </a:ext>
            </a:extLst>
          </p:cNvPr>
          <p:cNvSpPr/>
          <p:nvPr/>
        </p:nvSpPr>
        <p:spPr>
          <a:xfrm rot="5400000">
            <a:off x="7978484" y="5122829"/>
            <a:ext cx="195769" cy="122270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678F6026-5E60-3044-A45B-4E7E66FDC56E}"/>
              </a:ext>
            </a:extLst>
          </p:cNvPr>
          <p:cNvSpPr/>
          <p:nvPr/>
        </p:nvSpPr>
        <p:spPr>
          <a:xfrm rot="5400000">
            <a:off x="4343415" y="5165824"/>
            <a:ext cx="195769" cy="122270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5E253B-07EC-1A43-AE23-297547A6B123}"/>
              </a:ext>
            </a:extLst>
          </p:cNvPr>
          <p:cNvSpPr txBox="1"/>
          <p:nvPr/>
        </p:nvSpPr>
        <p:spPr>
          <a:xfrm>
            <a:off x="3613643" y="4881929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Decrease in house price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8A0F14-0758-8D45-BC21-42D31988AA02}"/>
              </a:ext>
            </a:extLst>
          </p:cNvPr>
          <p:cNvSpPr txBox="1"/>
          <p:nvPr/>
        </p:nvSpPr>
        <p:spPr>
          <a:xfrm>
            <a:off x="2936631" y="5414950"/>
            <a:ext cx="337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Decreased loan volume, decreased access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D0F912-485B-D14B-ACB5-1151BBE9E225}"/>
              </a:ext>
            </a:extLst>
          </p:cNvPr>
          <p:cNvSpPr txBox="1"/>
          <p:nvPr/>
        </p:nvSpPr>
        <p:spPr>
          <a:xfrm>
            <a:off x="7197866" y="4879335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Decrease of collateral value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0CE13A-A9DA-C047-9A63-75A584C41D29}"/>
              </a:ext>
            </a:extLst>
          </p:cNvPr>
          <p:cNvSpPr txBox="1"/>
          <p:nvPr/>
        </p:nvSpPr>
        <p:spPr>
          <a:xfrm>
            <a:off x="7142280" y="5385634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Higher credit constraint</a:t>
            </a:r>
          </a:p>
        </p:txBody>
      </p:sp>
      <p:sp>
        <p:nvSpPr>
          <p:cNvPr id="49" name="Up-Down Arrow 48">
            <a:extLst>
              <a:ext uri="{FF2B5EF4-FFF2-40B4-BE49-F238E27FC236}">
                <a16:creationId xmlns:a16="http://schemas.microsoft.com/office/drawing/2014/main" id="{B943BD29-FD68-5A45-AE3D-B5751A500AAA}"/>
              </a:ext>
            </a:extLst>
          </p:cNvPr>
          <p:cNvSpPr/>
          <p:nvPr/>
        </p:nvSpPr>
        <p:spPr>
          <a:xfrm>
            <a:off x="6281129" y="3305907"/>
            <a:ext cx="265028" cy="649246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1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aramond" panose="02020404030301010803" pitchFamily="18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9D696-7F20-334A-B125-BE2627B19EDA}"/>
              </a:ext>
            </a:extLst>
          </p:cNvPr>
          <p:cNvSpPr/>
          <p:nvPr/>
        </p:nvSpPr>
        <p:spPr>
          <a:xfrm>
            <a:off x="838198" y="1913358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Paper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BD50-1D02-6C48-B93A-58D9504FBA00}"/>
              </a:ext>
            </a:extLst>
          </p:cNvPr>
          <p:cNvSpPr/>
          <p:nvPr/>
        </p:nvSpPr>
        <p:spPr>
          <a:xfrm>
            <a:off x="838197" y="2575162"/>
            <a:ext cx="9641305" cy="529386"/>
          </a:xfrm>
          <a:prstGeom prst="rect">
            <a:avLst/>
          </a:prstGeom>
          <a:solidFill>
            <a:srgbClr val="008240"/>
          </a:solidFill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Comment 1 – Methodological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3F925-CFC8-184D-B24F-F8CE77F4F6DD}"/>
              </a:ext>
            </a:extLst>
          </p:cNvPr>
          <p:cNvSpPr/>
          <p:nvPr/>
        </p:nvSpPr>
        <p:spPr>
          <a:xfrm>
            <a:off x="838196" y="3236966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2 – The 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A6E7-DD6E-704A-A7E5-17B05923351A}"/>
              </a:ext>
            </a:extLst>
          </p:cNvPr>
          <p:cNvSpPr/>
          <p:nvPr/>
        </p:nvSpPr>
        <p:spPr>
          <a:xfrm>
            <a:off x="838195" y="3898770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3 – The contribution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474BD4-FCDB-924F-B8B9-CD9D1F8D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3EA2EE-C1A1-324B-85C2-E582D50BF240}"/>
              </a:ext>
            </a:extLst>
          </p:cNvPr>
          <p:cNvSpPr/>
          <p:nvPr/>
        </p:nvSpPr>
        <p:spPr>
          <a:xfrm>
            <a:off x="838195" y="4589737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5894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1876929"/>
            <a:ext cx="10515600" cy="4254045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C3140F-54D0-D24D-BCB0-B09D130D201B}"/>
              </a:ext>
            </a:extLst>
          </p:cNvPr>
          <p:cNvSpPr txBox="1"/>
          <p:nvPr/>
        </p:nvSpPr>
        <p:spPr>
          <a:xfrm>
            <a:off x="922967" y="2056985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House price elasticity as instrumental variable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8719B1-8F52-7547-B11A-979C4AC34042}"/>
              </a:ext>
            </a:extLst>
          </p:cNvPr>
          <p:cNvSpPr txBox="1"/>
          <p:nvPr/>
        </p:nvSpPr>
        <p:spPr>
          <a:xfrm>
            <a:off x="922966" y="2505431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Rental prices and rental housing units as proxy for house prices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1CD2C-EAC0-B044-9467-12D6E679DE94}"/>
              </a:ext>
            </a:extLst>
          </p:cNvPr>
          <p:cNvSpPr txBox="1"/>
          <p:nvPr/>
        </p:nvSpPr>
        <p:spPr>
          <a:xfrm>
            <a:off x="922965" y="2953767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correlation between rental prices and house prices might be conspicuous: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17AC5-5CE4-D04E-81B2-30A0B4B4969D}"/>
              </a:ext>
            </a:extLst>
          </p:cNvPr>
          <p:cNvSpPr txBox="1"/>
          <p:nvPr/>
        </p:nvSpPr>
        <p:spPr>
          <a:xfrm>
            <a:off x="1543411" y="3690714"/>
            <a:ext cx="9810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House and rental prices are correlated but the intensity might vary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If house prices become very high compared to rental prices in a city, the demand for rentals will increase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Some existing landlords will sell their rentals to look for better investment opportunities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Rental supply shrinks and house supply increases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Rental prices increase while house prices decrease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06811-880B-7F45-B1C3-7192EE748096}"/>
              </a:ext>
            </a:extLst>
          </p:cNvPr>
          <p:cNvSpPr txBox="1"/>
          <p:nvPr/>
        </p:nvSpPr>
        <p:spPr>
          <a:xfrm>
            <a:off x="922964" y="5602061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same might be true for the other direction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79803-AFE7-F146-91D4-17E71069E2FB}"/>
              </a:ext>
            </a:extLst>
          </p:cNvPr>
          <p:cNvSpPr txBox="1"/>
          <p:nvPr/>
        </p:nvSpPr>
        <p:spPr>
          <a:xfrm>
            <a:off x="922963" y="3386786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Theoretical example:</a:t>
            </a:r>
          </a:p>
        </p:txBody>
      </p:sp>
    </p:spTree>
    <p:extLst>
      <p:ext uri="{BB962C8B-B14F-4D97-AF65-F5344CB8AC3E}">
        <p14:creationId xmlns:p14="http://schemas.microsoft.com/office/powerpoint/2010/main" val="211577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1876929"/>
            <a:ext cx="10515600" cy="4254045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C3140F-54D0-D24D-BCB0-B09D130D201B}"/>
              </a:ext>
            </a:extLst>
          </p:cNvPr>
          <p:cNvSpPr txBox="1"/>
          <p:nvPr/>
        </p:nvSpPr>
        <p:spPr>
          <a:xfrm>
            <a:off x="922967" y="2056985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focus of the paper is limited to cantonal areas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8719B1-8F52-7547-B11A-979C4AC34042}"/>
              </a:ext>
            </a:extLst>
          </p:cNvPr>
          <p:cNvSpPr txBox="1"/>
          <p:nvPr/>
        </p:nvSpPr>
        <p:spPr>
          <a:xfrm>
            <a:off x="922966" y="2505431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Swiss cantons show different profile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1CD2C-EAC0-B044-9467-12D6E679DE94}"/>
              </a:ext>
            </a:extLst>
          </p:cNvPr>
          <p:cNvSpPr txBox="1"/>
          <p:nvPr/>
        </p:nvSpPr>
        <p:spPr>
          <a:xfrm>
            <a:off x="922965" y="2953767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Cities like Zurich or Geneva might be highly </a:t>
            </a:r>
            <a:r>
              <a:rPr lang="en-US" sz="2000" dirty="0" err="1">
                <a:latin typeface="Garamond" panose="02020404030301010803" pitchFamily="18" charset="0"/>
              </a:rPr>
              <a:t>unelastic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06811-880B-7F45-B1C3-7192EE748096}"/>
              </a:ext>
            </a:extLst>
          </p:cNvPr>
          <p:cNvSpPr txBox="1"/>
          <p:nvPr/>
        </p:nvSpPr>
        <p:spPr>
          <a:xfrm>
            <a:off x="883170" y="3819805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gap between elastic and </a:t>
            </a:r>
            <a:r>
              <a:rPr lang="en-US" sz="2000" dirty="0" err="1">
                <a:latin typeface="Garamond" panose="02020404030301010803" pitchFamily="18" charset="0"/>
              </a:rPr>
              <a:t>unelastic</a:t>
            </a:r>
            <a:r>
              <a:rPr lang="en-US" sz="2000" dirty="0">
                <a:latin typeface="Garamond" panose="02020404030301010803" pitchFamily="18" charset="0"/>
              </a:rPr>
              <a:t> areas might distort the elasticity index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79803-AFE7-F146-91D4-17E71069E2FB}"/>
              </a:ext>
            </a:extLst>
          </p:cNvPr>
          <p:cNvSpPr txBox="1"/>
          <p:nvPr/>
        </p:nvSpPr>
        <p:spPr>
          <a:xfrm>
            <a:off x="922963" y="3386786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More rural areas in the same canton might be more elastic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5C49A3-0EBC-7F4A-8FCE-FD0D20523D55}"/>
              </a:ext>
            </a:extLst>
          </p:cNvPr>
          <p:cNvSpPr txBox="1"/>
          <p:nvPr/>
        </p:nvSpPr>
        <p:spPr>
          <a:xfrm>
            <a:off x="900661" y="4285733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This can lead to underestimation of house price changes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CFED6B-217B-AE44-93B9-9A43B8C5C721}"/>
              </a:ext>
            </a:extLst>
          </p:cNvPr>
          <p:cNvSpPr txBox="1"/>
          <p:nvPr/>
        </p:nvSpPr>
        <p:spPr>
          <a:xfrm>
            <a:off x="918152" y="4886563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aramond" panose="02020404030301010803" pitchFamily="18" charset="0"/>
              </a:rPr>
              <a:t>Suggestion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C18B1E-BA5E-1549-8D72-0CF53A207458}"/>
              </a:ext>
            </a:extLst>
          </p:cNvPr>
          <p:cNvSpPr txBox="1"/>
          <p:nvPr/>
        </p:nvSpPr>
        <p:spPr>
          <a:xfrm>
            <a:off x="918151" y="5255517"/>
            <a:ext cx="10648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Critically evaluate the correlation and dependency between house prices and rental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Narrow down the area of investigation to avoid distorted instruments</a:t>
            </a:r>
          </a:p>
        </p:txBody>
      </p:sp>
    </p:spTree>
    <p:extLst>
      <p:ext uri="{BB962C8B-B14F-4D97-AF65-F5344CB8AC3E}">
        <p14:creationId xmlns:p14="http://schemas.microsoft.com/office/powerpoint/2010/main" val="377765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4DF79ED-81FC-484D-A8AF-984159F46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7944"/>
            <a:ext cx="4709798" cy="349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6C4DE-BDE3-7E4A-BBA6-AC5B8A1ED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923" y="2563199"/>
            <a:ext cx="5074923" cy="34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aramond" panose="02020404030301010803" pitchFamily="18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9D696-7F20-334A-B125-BE2627B19EDA}"/>
              </a:ext>
            </a:extLst>
          </p:cNvPr>
          <p:cNvSpPr/>
          <p:nvPr/>
        </p:nvSpPr>
        <p:spPr>
          <a:xfrm>
            <a:off x="838198" y="1913358"/>
            <a:ext cx="9641305" cy="529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Paper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BD50-1D02-6C48-B93A-58D9504FBA00}"/>
              </a:ext>
            </a:extLst>
          </p:cNvPr>
          <p:cNvSpPr/>
          <p:nvPr/>
        </p:nvSpPr>
        <p:spPr>
          <a:xfrm>
            <a:off x="838197" y="2575162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1 – Methodological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3F925-CFC8-184D-B24F-F8CE77F4F6DD}"/>
              </a:ext>
            </a:extLst>
          </p:cNvPr>
          <p:cNvSpPr/>
          <p:nvPr/>
        </p:nvSpPr>
        <p:spPr>
          <a:xfrm>
            <a:off x="838196" y="3236966"/>
            <a:ext cx="9641305" cy="529386"/>
          </a:xfrm>
          <a:prstGeom prst="rect">
            <a:avLst/>
          </a:prstGeom>
          <a:solidFill>
            <a:srgbClr val="008240"/>
          </a:solidFill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Comment 2 – The 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A6E7-DD6E-704A-A7E5-17B05923351A}"/>
              </a:ext>
            </a:extLst>
          </p:cNvPr>
          <p:cNvSpPr/>
          <p:nvPr/>
        </p:nvSpPr>
        <p:spPr>
          <a:xfrm>
            <a:off x="838195" y="3898770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3 – The contribution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400C49-A3E9-824F-9959-418A27CC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9010D6-DE88-B247-87AE-064F7DFC1853}"/>
              </a:ext>
            </a:extLst>
          </p:cNvPr>
          <p:cNvSpPr/>
          <p:nvPr/>
        </p:nvSpPr>
        <p:spPr>
          <a:xfrm>
            <a:off x="838195" y="4589737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2813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758</Words>
  <Application>Microsoft Macintosh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Office Theme</vt:lpstr>
      <vt:lpstr>The Impact of House Prices on Small Business Creation in Switzerland</vt:lpstr>
      <vt:lpstr>Agenda</vt:lpstr>
      <vt:lpstr>Overview</vt:lpstr>
      <vt:lpstr>The collateral lending channel</vt:lpstr>
      <vt:lpstr>Agenda</vt:lpstr>
      <vt:lpstr>Methodology</vt:lpstr>
      <vt:lpstr>Methodology</vt:lpstr>
      <vt:lpstr>Methodology</vt:lpstr>
      <vt:lpstr>Agenda</vt:lpstr>
      <vt:lpstr>Conclusions</vt:lpstr>
      <vt:lpstr>Agenda</vt:lpstr>
      <vt:lpstr>Contribution</vt:lpstr>
      <vt:lpstr>Agenda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Woessner, Julian</dc:creator>
  <cp:lastModifiedBy>Woessner, Julian</cp:lastModifiedBy>
  <cp:revision>91</cp:revision>
  <dcterms:created xsi:type="dcterms:W3CDTF">2018-10-03T12:53:01Z</dcterms:created>
  <dcterms:modified xsi:type="dcterms:W3CDTF">2019-05-02T07:59:40Z</dcterms:modified>
</cp:coreProperties>
</file>