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8" r:id="rId3"/>
    <p:sldId id="294" r:id="rId4"/>
    <p:sldId id="308" r:id="rId5"/>
    <p:sldId id="290" r:id="rId6"/>
    <p:sldId id="295" r:id="rId7"/>
    <p:sldId id="297" r:id="rId8"/>
    <p:sldId id="305" r:id="rId9"/>
    <p:sldId id="306" r:id="rId10"/>
    <p:sldId id="291" r:id="rId11"/>
    <p:sldId id="298" r:id="rId12"/>
    <p:sldId id="292" r:id="rId13"/>
    <p:sldId id="279" r:id="rId14"/>
    <p:sldId id="296" r:id="rId15"/>
    <p:sldId id="310" r:id="rId16"/>
    <p:sldId id="307" r:id="rId17"/>
    <p:sldId id="293" r:id="rId18"/>
    <p:sldId id="309" r:id="rId19"/>
    <p:sldId id="266" r:id="rId20"/>
    <p:sldId id="277" r:id="rId21"/>
    <p:sldId id="299" r:id="rId22"/>
    <p:sldId id="303" r:id="rId23"/>
    <p:sldId id="300" r:id="rId24"/>
    <p:sldId id="301" r:id="rId25"/>
    <p:sldId id="302" r:id="rId26"/>
    <p:sldId id="30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F0"/>
    <a:srgbClr val="BDDCA8"/>
    <a:srgbClr val="D5E3CF"/>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8" autoAdjust="0"/>
    <p:restoredTop sz="95407" autoAdjust="0"/>
  </p:normalViewPr>
  <p:slideViewPr>
    <p:cSldViewPr snapToGrid="0" snapToObjects="1">
      <p:cViewPr varScale="1">
        <p:scale>
          <a:sx n="86" d="100"/>
          <a:sy n="86" d="100"/>
        </p:scale>
        <p:origin x="204" y="90"/>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5/1/2019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‹Nr.›</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Garamond" panose="02020404030301010803" pitchFamily="18" charset="0"/>
              </a:rPr>
              <a:t>QE has become increasingly popular as a policy tool in zero interest environments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European financial crisis led to strong appreciation of the CHF compared to EURO.</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3</a:t>
            </a:fld>
            <a:endParaRPr lang="en-US"/>
          </a:p>
        </p:txBody>
      </p:sp>
    </p:spTree>
    <p:extLst>
      <p:ext uri="{BB962C8B-B14F-4D97-AF65-F5344CB8AC3E}">
        <p14:creationId xmlns:p14="http://schemas.microsoft.com/office/powerpoint/2010/main" val="294439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Unconventional MP and spill over to other asset classes</a:t>
            </a:r>
            <a:endParaRPr lang="en-US" sz="1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New liquidity rests as sight deposits on the central banks balance sheet and is allocated to domestic banks.</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6</a:t>
            </a:fld>
            <a:endParaRPr lang="en-US"/>
          </a:p>
        </p:txBody>
      </p:sp>
    </p:spTree>
    <p:extLst>
      <p:ext uri="{BB962C8B-B14F-4D97-AF65-F5344CB8AC3E}">
        <p14:creationId xmlns:p14="http://schemas.microsoft.com/office/powerpoint/2010/main" val="33431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7</a:t>
            </a:fld>
            <a:endParaRPr lang="en-US"/>
          </a:p>
        </p:txBody>
      </p:sp>
    </p:spTree>
    <p:extLst>
      <p:ext uri="{BB962C8B-B14F-4D97-AF65-F5344CB8AC3E}">
        <p14:creationId xmlns:p14="http://schemas.microsoft.com/office/powerpoint/2010/main" val="39492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8</a:t>
            </a:fld>
            <a:endParaRPr lang="en-US"/>
          </a:p>
        </p:txBody>
      </p:sp>
    </p:spTree>
    <p:extLst>
      <p:ext uri="{BB962C8B-B14F-4D97-AF65-F5344CB8AC3E}">
        <p14:creationId xmlns:p14="http://schemas.microsoft.com/office/powerpoint/2010/main" val="95447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18</a:t>
            </a:fld>
            <a:endParaRPr lang="en-US"/>
          </a:p>
        </p:txBody>
      </p:sp>
    </p:spTree>
    <p:extLst>
      <p:ext uri="{BB962C8B-B14F-4D97-AF65-F5344CB8AC3E}">
        <p14:creationId xmlns:p14="http://schemas.microsoft.com/office/powerpoint/2010/main" val="23287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01.05.2019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‹Nr.›</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19849" y="3188157"/>
            <a:ext cx="1242237" cy="434571"/>
          </a:xfrm>
          <a:prstGeom prst="ellipse">
            <a:avLst/>
          </a:prstGeom>
          <a:solidFill>
            <a:srgbClr val="BDD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&gt; 0.01</a:t>
            </a:r>
            <a:endParaRPr lang="en-US" sz="1200" dirty="0">
              <a:solidFill>
                <a:schemeClr val="tx1"/>
              </a:solidFill>
              <a:latin typeface="Garamond" panose="02020404030301010803" pitchFamily="18" charset="0"/>
            </a:endParaRP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u</a:t>
            </a:r>
            <a:r>
              <a:rPr lang="en-US" sz="1200" dirty="0">
                <a:solidFill>
                  <a:schemeClr val="tx1"/>
                </a:solidFill>
                <a:latin typeface="Garamond" panose="02020404030301010803" pitchFamily="18" charset="0"/>
              </a:rPr>
              <a:t>p</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a:t>
            </a:r>
            <a:r>
              <a:rPr lang="en-US" sz="1200">
                <a:solidFill>
                  <a:schemeClr val="tx1"/>
                </a:solidFill>
                <a:latin typeface="Garamond" panose="02020404030301010803" pitchFamily="18" charset="0"/>
              </a:rPr>
              <a:t>&lt; 0.001</a:t>
            </a:r>
            <a:endParaRPr lang="en-US" sz="1200" dirty="0">
              <a:solidFill>
                <a:schemeClr val="tx1"/>
              </a:solidFill>
              <a:latin typeface="Garamond" panose="02020404030301010803" pitchFamily="18" charset="0"/>
            </a:endParaRP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down</a:t>
            </a:r>
            <a:endParaRPr lang="en-US" sz="1200" dirty="0">
              <a:solidFill>
                <a:schemeClr val="tx1"/>
              </a:solidFill>
              <a:latin typeface="Garamond" panose="02020404030301010803" pitchFamily="18" charset="0"/>
            </a:endParaRP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LIBOR &lt; 0.001</a:t>
            </a:r>
            <a:endParaRPr lang="en-US" sz="1200" dirty="0">
              <a:solidFill>
                <a:schemeClr val="tx1"/>
              </a:solidFill>
              <a:latin typeface="Garamond" panose="02020404030301010803" pitchFamily="18" charset="0"/>
            </a:endParaRP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1" y="2755624"/>
            <a:ext cx="218373" cy="19525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5" y="2710659"/>
            <a:ext cx="218374" cy="20425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9/10</a:t>
            </a: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18/2</a:t>
            </a: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42676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7/3</a:t>
            </a: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775561"/>
            <a:ext cx="557939" cy="23802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4/10</a:t>
            </a: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graphicFrame>
        <p:nvGraphicFramePr>
          <p:cNvPr id="17" name="Tabelle 16">
            <a:extLst>
              <a:ext uri="{FF2B5EF4-FFF2-40B4-BE49-F238E27FC236}">
                <a16:creationId xmlns:a16="http://schemas.microsoft.com/office/drawing/2014/main" id="{877C3433-20BD-44EE-8D6B-9C00CD7AD6D6}"/>
              </a:ext>
            </a:extLst>
          </p:cNvPr>
          <p:cNvGraphicFramePr>
            <a:graphicFrameLocks noGrp="1"/>
          </p:cNvGraphicFramePr>
          <p:nvPr>
            <p:extLst>
              <p:ext uri="{D42A27DB-BD31-4B8C-83A1-F6EECF244321}">
                <p14:modId xmlns:p14="http://schemas.microsoft.com/office/powerpoint/2010/main" val="1295802726"/>
              </p:ext>
            </p:extLst>
          </p:nvPr>
        </p:nvGraphicFramePr>
        <p:xfrm>
          <a:off x="8920123" y="3198606"/>
          <a:ext cx="2397264" cy="943028"/>
        </p:xfrm>
        <a:graphic>
          <a:graphicData uri="http://schemas.openxmlformats.org/drawingml/2006/table">
            <a:tbl>
              <a:tblPr firstRow="1" bandRow="1">
                <a:tableStyleId>{93296810-A885-4BE3-A3E7-6D5BEEA58F35}</a:tableStyleId>
              </a:tblPr>
              <a:tblGrid>
                <a:gridCol w="1118544">
                  <a:extLst>
                    <a:ext uri="{9D8B030D-6E8A-4147-A177-3AD203B41FA5}">
                      <a16:colId xmlns:a16="http://schemas.microsoft.com/office/drawing/2014/main" val="1565233969"/>
                    </a:ext>
                  </a:extLst>
                </a:gridCol>
                <a:gridCol w="691376">
                  <a:extLst>
                    <a:ext uri="{9D8B030D-6E8A-4147-A177-3AD203B41FA5}">
                      <a16:colId xmlns:a16="http://schemas.microsoft.com/office/drawing/2014/main" val="837631337"/>
                    </a:ext>
                  </a:extLst>
                </a:gridCol>
                <a:gridCol w="587344">
                  <a:extLst>
                    <a:ext uri="{9D8B030D-6E8A-4147-A177-3AD203B41FA5}">
                      <a16:colId xmlns:a16="http://schemas.microsoft.com/office/drawing/2014/main" val="196691282"/>
                    </a:ext>
                  </a:extLst>
                </a:gridCol>
              </a:tblGrid>
              <a:tr h="0">
                <a:tc>
                  <a:txBody>
                    <a:bodyPr/>
                    <a:lstStyle/>
                    <a:p>
                      <a:r>
                        <a:rPr lang="de-CH" sz="1400" dirty="0" err="1">
                          <a:solidFill>
                            <a:schemeClr val="bg1"/>
                          </a:solidFill>
                          <a:latin typeface="Garamond" panose="02020404030301010803" pitchFamily="18" charset="0"/>
                        </a:rPr>
                        <a:t>Importance</a:t>
                      </a:r>
                      <a:endParaRPr lang="de-CH" sz="1200" dirty="0">
                        <a:solidFill>
                          <a:schemeClr val="bg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usage</a:t>
                      </a:r>
                      <a:endParaRPr lang="de-CH" sz="1400" b="1" i="1" dirty="0">
                        <a:solidFill>
                          <a:schemeClr val="tx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splits</a:t>
                      </a:r>
                      <a:endParaRPr lang="de-CH" sz="1400" b="1" i="1" dirty="0">
                        <a:solidFill>
                          <a:schemeClr val="tx1"/>
                        </a:solidFill>
                        <a:latin typeface="Garamond" panose="02020404030301010803" pitchFamily="18" charset="0"/>
                      </a:endParaRPr>
                    </a:p>
                  </a:txBody>
                  <a:tcPr>
                    <a:solidFill>
                      <a:srgbClr val="008240"/>
                    </a:solidFill>
                  </a:tcPr>
                </a:tc>
                <a:extLst>
                  <a:ext uri="{0D108BD9-81ED-4DB2-BD59-A6C34878D82A}">
                    <a16:rowId xmlns:a16="http://schemas.microsoft.com/office/drawing/2014/main" val="3056426337"/>
                  </a:ext>
                </a:extLst>
              </a:tr>
              <a:tr h="333428">
                <a:tc>
                  <a:txBody>
                    <a:bodyPr/>
                    <a:lstStyle/>
                    <a:p>
                      <a:r>
                        <a:rPr lang="de-CH" sz="1400" dirty="0">
                          <a:latin typeface="Garamond" panose="02020404030301010803" pitchFamily="18" charset="0"/>
                        </a:rPr>
                        <a:t>CHF/EUR</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100%</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14%</a:t>
                      </a:r>
                      <a:endParaRPr lang="de-CH" sz="1400" dirty="0">
                        <a:solidFill>
                          <a:schemeClr val="tx1"/>
                        </a:solidFill>
                        <a:latin typeface="Garamond" panose="02020404030301010803" pitchFamily="18" charset="0"/>
                      </a:endParaRPr>
                    </a:p>
                  </a:txBody>
                  <a:tcPr>
                    <a:solidFill>
                      <a:srgbClr val="BDDCA8"/>
                    </a:solidFill>
                  </a:tcPr>
                </a:tc>
                <a:extLst>
                  <a:ext uri="{0D108BD9-81ED-4DB2-BD59-A6C34878D82A}">
                    <a16:rowId xmlns:a16="http://schemas.microsoft.com/office/drawing/2014/main" val="2990111731"/>
                  </a:ext>
                </a:extLst>
              </a:tr>
              <a:tr h="286228">
                <a:tc>
                  <a:txBody>
                    <a:bodyPr/>
                    <a:lstStyle/>
                    <a:p>
                      <a:pPr marL="0" algn="l" defTabSz="914400" rtl="0" eaLnBrk="1" latinLnBrk="0" hangingPunct="1"/>
                      <a:r>
                        <a:rPr lang="de-CH" sz="1400" kern="1200" dirty="0" err="1">
                          <a:solidFill>
                            <a:schemeClr val="dk1"/>
                          </a:solidFill>
                          <a:latin typeface="Garamond" panose="02020404030301010803" pitchFamily="18" charset="0"/>
                          <a:ea typeface="+mn-ea"/>
                          <a:cs typeface="+mn-cs"/>
                        </a:rPr>
                        <a:t>SDdir</a:t>
                      </a:r>
                      <a:endParaRPr lang="de-CH" sz="1400" kern="1200" dirty="0">
                        <a:solidFill>
                          <a:schemeClr val="dk1"/>
                        </a:solidFill>
                        <a:latin typeface="Garamond" panose="02020404030301010803" pitchFamily="18" charset="0"/>
                        <a:ea typeface="+mn-ea"/>
                        <a:cs typeface="+mn-cs"/>
                      </a:endParaRP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48%</a:t>
                      </a: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29%</a:t>
                      </a:r>
                    </a:p>
                  </a:txBody>
                  <a:tcPr>
                    <a:solidFill>
                      <a:srgbClr val="D5E3CF"/>
                    </a:solidFill>
                  </a:tcPr>
                </a:tc>
                <a:extLst>
                  <a:ext uri="{0D108BD9-81ED-4DB2-BD59-A6C34878D82A}">
                    <a16:rowId xmlns:a16="http://schemas.microsoft.com/office/drawing/2014/main" val="3929731099"/>
                  </a:ext>
                </a:extLst>
              </a:tr>
            </a:tbl>
          </a:graphicData>
        </a:graphic>
      </p:graphicFrame>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a:t>
            </a:r>
            <a:r>
              <a:rPr lang="en-US" sz="1400" dirty="0" err="1">
                <a:latin typeface="Garamond" panose="02020404030301010803" pitchFamily="18" charset="0"/>
                <a:sym typeface="Wingdings" pitchFamily="2" charset="2"/>
              </a:rPr>
              <a:t>swich</a:t>
            </a:r>
            <a:r>
              <a:rPr lang="en-US" sz="1400" dirty="0">
                <a:latin typeface="Garamond" panose="02020404030301010803" pitchFamily="18" charset="0"/>
                <a:sym typeface="Wingdings" pitchFamily="2" charset="2"/>
              </a:rPr>
              <a:t> in </a:t>
            </a:r>
            <a:r>
              <a:rPr lang="en-US" sz="1400" dirty="0" err="1">
                <a:latin typeface="Garamond" panose="02020404030301010803" pitchFamily="18" charset="0"/>
                <a:sym typeface="Wingdings" pitchFamily="2" charset="2"/>
              </a:rPr>
              <a:t>importances</a:t>
            </a:r>
            <a:r>
              <a:rPr lang="en-US" sz="1400" dirty="0">
                <a:latin typeface="Garamond" panose="02020404030301010803" pitchFamily="18" charset="0"/>
                <a:sym typeface="Wingdings" pitchFamily="2" charset="2"/>
              </a:rPr>
              <a:t>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Robustness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9" name="TextBox 7">
            <a:extLst>
              <a:ext uri="{FF2B5EF4-FFF2-40B4-BE49-F238E27FC236}">
                <a16:creationId xmlns:a16="http://schemas.microsoft.com/office/drawing/2014/main" id="{D4B444D3-5D51-40F6-8397-435651508AB3}"/>
              </a:ext>
            </a:extLst>
          </p:cNvPr>
          <p:cNvSpPr txBox="1"/>
          <p:nvPr/>
        </p:nvSpPr>
        <p:spPr>
          <a:xfrm>
            <a:off x="1042286" y="2559041"/>
            <a:ext cx="7633363" cy="3662541"/>
          </a:xfrm>
          <a:prstGeom prst="rect">
            <a:avLst/>
          </a:prstGeom>
          <a:noFill/>
        </p:spPr>
        <p:txBody>
          <a:bodyPr wrap="square" rtlCol="0">
            <a:spAutoFit/>
          </a:bodyPr>
          <a:lstStyle/>
          <a:p>
            <a:r>
              <a:rPr lang="en-US" dirty="0">
                <a:latin typeface="Garamond" panose="02020404030301010803" pitchFamily="18" charset="0"/>
              </a:rPr>
              <a:t>Run algorithm against different Target Variables</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Next week’s SMI: </a:t>
            </a:r>
            <a:r>
              <a:rPr lang="en-US" dirty="0">
                <a:latin typeface="Garamond" panose="02020404030301010803" pitchFamily="18" charset="0"/>
              </a:rPr>
              <a:t>no evidence for lagged effect on stock market </a:t>
            </a:r>
          </a:p>
          <a:p>
            <a:pPr marL="285750" indent="-285750">
              <a:buFont typeface="Wingdings" pitchFamily="2" charset="2"/>
              <a:buChar char="§"/>
            </a:pPr>
            <a:r>
              <a:rPr lang="en-US" b="1" dirty="0">
                <a:latin typeface="Garamond" panose="02020404030301010803" pitchFamily="18" charset="0"/>
              </a:rPr>
              <a:t>CHF/EUR: </a:t>
            </a:r>
            <a:r>
              <a:rPr lang="en-US" dirty="0">
                <a:latin typeface="Garamond" panose="02020404030301010803" pitchFamily="18" charset="0"/>
              </a:rPr>
              <a:t>confirms importance of Sight Deposits</a:t>
            </a:r>
          </a:p>
          <a:p>
            <a:pPr marL="285750" indent="-285750">
              <a:buFont typeface="Wingdings" pitchFamily="2" charset="2"/>
              <a:buChar char="§"/>
            </a:pPr>
            <a:endParaRPr lang="en-US" b="1" dirty="0">
              <a:latin typeface="Garamond" panose="02020404030301010803" pitchFamily="18" charset="0"/>
            </a:endParaRPr>
          </a:p>
          <a:p>
            <a:pPr marL="285750" indent="-285750">
              <a:buFont typeface="Wingdings" pitchFamily="2" charset="2"/>
              <a:buChar char="§"/>
            </a:pPr>
            <a:endParaRPr lang="en-US" b="1" dirty="0">
              <a:latin typeface="Garamond" panose="02020404030301010803" pitchFamily="18" charset="0"/>
            </a:endParaRPr>
          </a:p>
          <a:p>
            <a:r>
              <a:rPr lang="en-US" dirty="0">
                <a:latin typeface="Garamond" panose="02020404030301010803" pitchFamily="18" charset="0"/>
              </a:rPr>
              <a:t>Splitting data differently</a:t>
            </a:r>
          </a:p>
          <a:p>
            <a:endParaRPr lang="en-US" dirty="0">
              <a:latin typeface="Garamond" panose="02020404030301010803" pitchFamily="18" charset="0"/>
            </a:endParaRPr>
          </a:p>
          <a:p>
            <a:pPr marL="285750" indent="-285750">
              <a:buFont typeface="Wingdings" pitchFamily="2" charset="2"/>
              <a:buChar char="§"/>
            </a:pPr>
            <a:r>
              <a:rPr lang="en-US" b="1" dirty="0">
                <a:latin typeface="Garamond" panose="02020404030301010803" pitchFamily="18" charset="0"/>
              </a:rPr>
              <a:t>75%-Quantile of Sight Deposit Changes:</a:t>
            </a:r>
            <a:endParaRPr lang="en-US"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spTree>
    <p:extLst>
      <p:ext uri="{BB962C8B-B14F-4D97-AF65-F5344CB8AC3E}">
        <p14:creationId xmlns:p14="http://schemas.microsoft.com/office/powerpoint/2010/main" val="165772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When looking at next weeks variables, no clear statement is possible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Conclusion</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427559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normAutofit/>
          </a:bodyPr>
          <a:lstStyle/>
          <a:p>
            <a:r>
              <a:rPr lang="en-US" dirty="0">
                <a:latin typeface="Garamond" panose="02020404030301010803" pitchFamily="18" charset="0"/>
              </a:rPr>
              <a:t>10 years of global Quantitative Easing</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Govt Debt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586952" cy="369332"/>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created CHF liquidity by increasing sight deposits from CHF 5bn to almost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Sight Deposits of Domestic Banks,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Transmission Channels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5"/>
            <a:ext cx="10515600" cy="2759658"/>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SIGNALLING</a:t>
            </a: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5346401" cy="1877437"/>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Credible signals change market participants expectations.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a </a:t>
            </a:r>
            <a:r>
              <a:rPr lang="en-US" sz="1400" b="1" dirty="0">
                <a:latin typeface="Garamond" panose="02020404030301010803" pitchFamily="18" charset="0"/>
              </a:rPr>
              <a:t>change of asset prices</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dirty="0">
              <a:latin typeface="Garamond" panose="02020404030301010803" pitchFamily="18" charset="0"/>
            </a:endParaRPr>
          </a:p>
          <a:p>
            <a:endParaRPr lang="en-US" sz="1400" dirty="0">
              <a:latin typeface="Garamond" panose="02020404030301010803" pitchFamily="18" charset="0"/>
            </a:endParaRP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6953" y="2643489"/>
            <a:ext cx="601362" cy="601362"/>
          </a:xfrm>
          <a:prstGeom prst="rect">
            <a:avLst/>
          </a:prstGeom>
        </p:spPr>
      </p:pic>
      <p:sp>
        <p:nvSpPr>
          <p:cNvPr id="6" name="Textfeld 5">
            <a:extLst>
              <a:ext uri="{FF2B5EF4-FFF2-40B4-BE49-F238E27FC236}">
                <a16:creationId xmlns:a16="http://schemas.microsoft.com/office/drawing/2014/main" id="{0D9712E1-CFBD-4EA8-8DED-7B507AC2DD4F}"/>
              </a:ext>
            </a:extLst>
          </p:cNvPr>
          <p:cNvSpPr txBox="1"/>
          <p:nvPr/>
        </p:nvSpPr>
        <p:spPr>
          <a:xfrm>
            <a:off x="1014898" y="5432545"/>
            <a:ext cx="9641955" cy="109260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Garamond" panose="02020404030301010803" pitchFamily="18" charset="0"/>
              </a:rPr>
              <a:t>Information about Sight Deposit as our Signal to be priced into the Stock Market.</a:t>
            </a:r>
          </a:p>
          <a:p>
            <a:pPr marL="285750" indent="-285750">
              <a:buFont typeface="Wingdings" panose="05000000000000000000" pitchFamily="2" charset="2"/>
              <a:buChar char="§"/>
            </a:pPr>
            <a:endParaRPr lang="en-US" sz="1000" dirty="0">
              <a:latin typeface="Garamond" panose="02020404030301010803" pitchFamily="18" charset="0"/>
            </a:endParaRPr>
          </a:p>
          <a:p>
            <a:pPr marL="285750" indent="-285750">
              <a:buFont typeface="Wingdings" panose="05000000000000000000" pitchFamily="2" charset="2"/>
              <a:buChar char="§"/>
            </a:pPr>
            <a:r>
              <a:rPr lang="en-US" dirty="0">
                <a:latin typeface="Garamond" panose="02020404030301010803" pitchFamily="18" charset="0"/>
              </a:rPr>
              <a:t>No conclusion about directions of patterns</a:t>
            </a:r>
          </a:p>
          <a:p>
            <a:endParaRPr lang="de-CH" dirty="0"/>
          </a:p>
        </p:txBody>
      </p:sp>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interventions of the SNB affected the Swiss Stock market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19069"/>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282503-7FF9-6641-9FDC-DC7D97123257}"/>
              </a:ext>
            </a:extLst>
          </p:cNvPr>
          <p:cNvPicPr>
            <a:picLocks noChangeAspect="1"/>
          </p:cNvPicPr>
          <p:nvPr/>
        </p:nvPicPr>
        <p:blipFill>
          <a:blip r:embed="rId3"/>
          <a:stretch>
            <a:fillRect/>
          </a:stretch>
        </p:blipFill>
        <p:spPr>
          <a:xfrm>
            <a:off x="838200" y="2488676"/>
            <a:ext cx="6989789" cy="2974574"/>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4"/>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use an extensive data set to investigate the hypothesis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Breitbild</PresentationFormat>
  <Paragraphs>212</Paragraphs>
  <Slides>26</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Calibri Light</vt:lpstr>
      <vt:lpstr>Garamond</vt:lpstr>
      <vt:lpstr>Wingdings</vt:lpstr>
      <vt:lpstr>Office Theme</vt:lpstr>
      <vt:lpstr>How the Swiss National Bank influenced the Swiss Stock Market</vt:lpstr>
      <vt:lpstr>Agenda</vt:lpstr>
      <vt:lpstr>10 years of global Quantitative Easing</vt:lpstr>
      <vt:lpstr>Sight Deposits of Domestic Banks, SMI and Exchange rate</vt:lpstr>
      <vt:lpstr>Agenda</vt:lpstr>
      <vt:lpstr>Transmission Channels</vt:lpstr>
      <vt:lpstr>The interventions of the SNB affected the Swiss Stock market</vt:lpstr>
      <vt:lpstr>We use an extensive data set to investigate the hypothesis</vt:lpstr>
      <vt:lpstr>Correlations change in the different data sets</vt:lpstr>
      <vt:lpstr>Agenda</vt:lpstr>
      <vt:lpstr>Decision Tree (C5.0)</vt:lpstr>
      <vt:lpstr>Agenda</vt:lpstr>
      <vt:lpstr>We find a change in variable importance!</vt:lpstr>
      <vt:lpstr>The same picture appears with respect to variable usage</vt:lpstr>
      <vt:lpstr>Robustness</vt:lpstr>
      <vt:lpstr>When looking at next weeks variables, no clear statement is possible</vt:lpstr>
      <vt:lpstr>Agenda</vt:lpstr>
      <vt:lpstr>Conclusion</vt:lpstr>
      <vt:lpstr>References</vt:lpstr>
      <vt:lpstr>Appendix A</vt:lpstr>
      <vt:lpstr>Appendix B.1</vt:lpstr>
      <vt:lpstr>Appendix B.2</vt:lpstr>
      <vt:lpstr>Appendix C</vt:lpstr>
      <vt:lpstr>Appendix D</vt:lpstr>
      <vt:lpstr>Appendix E.1</vt:lpstr>
      <vt:lpstr>Appendix E.2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Stauffenegger, Lars</cp:lastModifiedBy>
  <cp:revision>101</cp:revision>
  <dcterms:created xsi:type="dcterms:W3CDTF">2018-10-03T12:53:01Z</dcterms:created>
  <dcterms:modified xsi:type="dcterms:W3CDTF">2019-05-01T20:59:17Z</dcterms:modified>
</cp:coreProperties>
</file>