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90" r:id="rId5"/>
    <p:sldId id="295" r:id="rId6"/>
    <p:sldId id="291" r:id="rId7"/>
    <p:sldId id="294" r:id="rId8"/>
    <p:sldId id="292" r:id="rId9"/>
    <p:sldId id="293" r:id="rId10"/>
    <p:sldId id="296" r:id="rId11"/>
    <p:sldId id="266" r:id="rId12"/>
    <p:sldId id="27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4"/>
    <p:restoredTop sz="94562"/>
  </p:normalViewPr>
  <p:slideViewPr>
    <p:cSldViewPr snapToGrid="0" snapToObjects="1">
      <p:cViewPr>
        <p:scale>
          <a:sx n="87" d="100"/>
          <a:sy n="87" d="100"/>
        </p:scale>
        <p:origin x="512" y="648"/>
      </p:cViewPr>
      <p:guideLst>
        <p:guide orient="horz" pos="1820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0303-6F4F-5243-998E-2D2CC346AF0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C33B-D15A-F948-9B21-8F6BC0A93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94E-35DE-C34C-955F-FFA42FFD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F30D8-D8F0-9946-9223-C1A8C04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D9C-29B3-9443-BF9A-693BBD99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FBDF-C534-D642-8E81-D9973347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8D2D-4DBD-7146-BDE5-834E143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518-EAB7-8A42-8B5A-567DC288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ABEF-BBC4-5340-B9D9-0DAA7A03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D2A5-4B89-114F-8EB0-19FBACA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96F-3AF2-2B4C-A7FD-2508BA1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249D-22F0-FE4F-ADC8-31C2BFF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5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3BE38-6FB5-AA41-B549-B611037B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C7D01-0563-0740-9720-2279961B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7A9F-B8CE-094F-8EBE-D202AFF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CDE7-91C2-7E48-A81F-FDBE7FA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BEF5-2FB6-114C-87F4-AD2DE91C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91F-B7EF-C047-A8AD-0721CBC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C47-6404-B24B-B0FB-8E06F1BF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2E8-3E3B-8249-BC63-5684D36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66DA-1DA7-D649-A55D-6AB7215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1A4-E7D5-3E49-9EEF-F20EB0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B1-920F-AE43-AB3A-E061D8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6271-9182-F44D-AEDC-A1F2085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911B-84E9-5A40-8F7E-35108D3B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BB83-E781-CC4E-AE95-A72FBE9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595-40D0-E04E-8D14-778B5DA1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28F-1092-9B46-81CB-5A72063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48C-5048-BF48-B73D-1DA542C2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18E6-8BAA-B743-A6EA-E80D218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1B8B-E9B6-0C4C-B4DD-DCDA2E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AAA7-7F46-5445-A9E2-FBA5C2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C088-5632-3F42-88D5-71AD917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622A-0993-EB45-BF7F-5B491F60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C8D9-6866-B64C-A80A-88C696B9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10BF-3687-224A-B7CF-199BC13E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1AA89-1CC4-6A4D-BFFC-DA9BA9FE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59DB-18F8-094F-A0B6-8FA38239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812E-080B-0447-B395-041AA9C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DAD7D-63CD-A146-977F-9A70FEC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2A36-2BFC-3247-AA17-7A1D66B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9638-A91A-B14F-9B23-5D441D1A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66349-CC97-074E-90B4-36C1BDF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9D7E-DC8C-EE40-9669-28A0CDA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C8AD-92B4-F44F-82B0-8B85ACD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3FDBD-87B6-5343-B4CC-9248A0EF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A527-A0AA-B94F-B470-510F700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23DE-0D28-FF4E-9469-4BE65C5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1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74CA-343B-B448-950C-1CCBBBD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6A36-1E45-F145-A735-4D2AB014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7F57-98EB-954E-B884-813D2C01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EFF2-937B-4A4F-A8F2-D94F48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0076-1D7D-A449-B5EB-912BF8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49B-DE63-2D44-B754-7DA622E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2810-EC0B-C54E-865F-C93C80C0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BD8B3-B4D0-A040-AB5E-246320C1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BFB4-B144-E048-8FF0-1042D440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2EBB-262E-F14B-91CD-27EEE1C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80A2-7B39-D94E-B4F8-F05D138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4107-666C-FF48-BF35-09F8D03D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146C-0B31-9244-BDCF-FC445CA9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E9AB-B683-514F-A13E-0F349EF6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DF65-F7BC-B541-ACA4-B203D229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DDF4-4412-B24D-A0B7-EA7467DC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EDE4-AB98-A64A-BFD5-DA8FF91B9E2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69-B42D-9048-8EAB-71EBBFB4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Impact of House Prices on Small Business Creation in Switzerland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FE91-E392-7E45-AF28-B7C6F477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By </a:t>
            </a:r>
            <a:r>
              <a:rPr lang="en-US" dirty="0" err="1">
                <a:latin typeface="Garamond" panose="02020404030301010803" pitchFamily="18" charset="0"/>
              </a:rPr>
              <a:t>Abächerli</a:t>
            </a:r>
            <a:r>
              <a:rPr lang="en-US" dirty="0">
                <a:latin typeface="Garamond" panose="02020404030301010803" pitchFamily="18" charset="0"/>
              </a:rPr>
              <a:t>, S. and </a:t>
            </a:r>
            <a:r>
              <a:rPr lang="en-US" dirty="0" err="1">
                <a:latin typeface="Garamond" panose="02020404030301010803" pitchFamily="18" charset="0"/>
              </a:rPr>
              <a:t>Sgarbi</a:t>
            </a:r>
            <a:r>
              <a:rPr lang="en-US" dirty="0">
                <a:latin typeface="Garamond" panose="02020404030301010803" pitchFamily="18" charset="0"/>
              </a:rPr>
              <a:t>, C.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35E5-09CF-D94B-ABAC-8EE15AB8715B}"/>
              </a:ext>
            </a:extLst>
          </p:cNvPr>
          <p:cNvSpPr txBox="1"/>
          <p:nvPr/>
        </p:nvSpPr>
        <p:spPr>
          <a:xfrm>
            <a:off x="3282778" y="4239001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Research Seminar in Financial Economics -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2D389-3711-0D4A-B67D-22B2846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3A81A-33DD-9948-9141-D0F7013E0166}"/>
              </a:ext>
            </a:extLst>
          </p:cNvPr>
          <p:cNvSpPr txBox="1"/>
          <p:nvPr/>
        </p:nvSpPr>
        <p:spPr>
          <a:xfrm>
            <a:off x="632210" y="5364934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Discussants: Lars </a:t>
            </a:r>
            <a:r>
              <a:rPr lang="en-US" i="1" dirty="0" err="1">
                <a:latin typeface="Garamond" panose="02020404030301010803" pitchFamily="18" charset="0"/>
              </a:rPr>
              <a:t>Stauffenegger</a:t>
            </a:r>
            <a:r>
              <a:rPr lang="en-US" i="1" dirty="0">
                <a:latin typeface="Garamond" panose="02020404030301010803" pitchFamily="18" charset="0"/>
              </a:rPr>
              <a:t> and Julian </a:t>
            </a:r>
            <a:r>
              <a:rPr lang="en-US" i="1" dirty="0" err="1">
                <a:latin typeface="Garamond" panose="02020404030301010803" pitchFamily="18" charset="0"/>
              </a:rPr>
              <a:t>Wössner</a:t>
            </a:r>
            <a:endParaRPr lang="en-US" i="1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EDBAB6-A543-9840-9CAC-B22B3A488710}"/>
              </a:ext>
            </a:extLst>
          </p:cNvPr>
          <p:cNvCxnSpPr>
            <a:cxnSpLocks/>
          </p:cNvCxnSpPr>
          <p:nvPr/>
        </p:nvCxnSpPr>
        <p:spPr>
          <a:xfrm>
            <a:off x="838200" y="3413159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2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Further suggestions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335680"/>
            <a:ext cx="10515600" cy="3795294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A47D9-B7F6-ED44-8D10-37B998545356}"/>
              </a:ext>
            </a:extLst>
          </p:cNvPr>
          <p:cNvSpPr/>
          <p:nvPr/>
        </p:nvSpPr>
        <p:spPr>
          <a:xfrm>
            <a:off x="883170" y="1841002"/>
            <a:ext cx="10515600" cy="4946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Further suggestions regarding robustness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714A8-2EC4-504D-8F8E-36BC11A9C899}"/>
              </a:ext>
            </a:extLst>
          </p:cNvPr>
          <p:cNvSpPr txBox="1"/>
          <p:nvPr/>
        </p:nvSpPr>
        <p:spPr>
          <a:xfrm>
            <a:off x="1058669" y="2589231"/>
            <a:ext cx="1016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Motivate a second instrument or a different proxy for house prices to confirm the results, e.g. Graham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Investigate multicollinearity in the regression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Investigate the relationship between change in house price and change in collateralized loans in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Does narrowing the frame from cantonal to e.g. communities or cities change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DDD94-9222-8546-B3D4-E27AE218A5A7}"/>
              </a:ext>
            </a:extLst>
          </p:cNvPr>
          <p:cNvSpPr txBox="1"/>
          <p:nvPr/>
        </p:nvSpPr>
        <p:spPr>
          <a:xfrm>
            <a:off x="1058668" y="4716162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Suggestion for future research: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358-70F6-2044-8BAE-2160CD648A00}"/>
              </a:ext>
            </a:extLst>
          </p:cNvPr>
          <p:cNvSpPr txBox="1"/>
          <p:nvPr/>
        </p:nvSpPr>
        <p:spPr>
          <a:xfrm>
            <a:off x="1058668" y="5091106"/>
            <a:ext cx="1016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Assess whether the limitation with regards to the data set change the outcome of the study, e.g. trying to use new data sources</a:t>
            </a:r>
          </a:p>
        </p:txBody>
      </p:sp>
    </p:spTree>
    <p:extLst>
      <p:ext uri="{BB962C8B-B14F-4D97-AF65-F5344CB8AC3E}">
        <p14:creationId xmlns:p14="http://schemas.microsoft.com/office/powerpoint/2010/main" val="332987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F60-5079-2A45-9811-8DB06D87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Garamond" panose="02020404030301010803" pitchFamily="18" charset="0"/>
              </a:rPr>
              <a:t>Graham, J. (2018). House Prices </a:t>
            </a:r>
            <a:r>
              <a:rPr lang="de-DE" sz="2000" dirty="0" err="1">
                <a:latin typeface="Garamond" panose="02020404030301010803" pitchFamily="18" charset="0"/>
              </a:rPr>
              <a:t>and</a:t>
            </a:r>
            <a:r>
              <a:rPr lang="de-DE" sz="2000" dirty="0">
                <a:latin typeface="Garamond" panose="02020404030301010803" pitchFamily="18" charset="0"/>
              </a:rPr>
              <a:t> </a:t>
            </a:r>
            <a:r>
              <a:rPr lang="de-DE" sz="2000" dirty="0" err="1">
                <a:latin typeface="Garamond" panose="02020404030301010803" pitchFamily="18" charset="0"/>
              </a:rPr>
              <a:t>Consumption</a:t>
            </a:r>
            <a:r>
              <a:rPr lang="de-DE" sz="2000" dirty="0">
                <a:latin typeface="Garamond" panose="02020404030301010803" pitchFamily="18" charset="0"/>
              </a:rPr>
              <a:t>: A New Instrumental Variables Approach. </a:t>
            </a:r>
            <a:r>
              <a:rPr lang="de-DE" sz="2000" dirty="0" err="1">
                <a:latin typeface="Garamond" panose="02020404030301010803" pitchFamily="18" charset="0"/>
              </a:rPr>
              <a:t>Available</a:t>
            </a:r>
            <a:r>
              <a:rPr lang="de-DE" sz="2000" dirty="0">
                <a:latin typeface="Garamond" panose="02020404030301010803" pitchFamily="18" charset="0"/>
              </a:rPr>
              <a:t> at SSRN: https://</a:t>
            </a:r>
            <a:r>
              <a:rPr lang="de-DE" sz="2000" dirty="0" err="1">
                <a:latin typeface="Garamond" panose="02020404030301010803" pitchFamily="18" charset="0"/>
              </a:rPr>
              <a:t>dx.doi.org</a:t>
            </a:r>
            <a:r>
              <a:rPr lang="de-DE" sz="2000" dirty="0">
                <a:latin typeface="Garamond" panose="02020404030301010803" pitchFamily="18" charset="0"/>
              </a:rPr>
              <a:t>/10.2139/ssrn.3285263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F5246E-AFA4-E544-B96D-4825691C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F60-5079-2A45-9811-8DB06D87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06C3B5-9468-1140-9979-953666A8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solidFill>
            <a:srgbClr val="00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Evaluation of the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Suggestions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03B87D-63A4-8147-80B9-F1C4698E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impact of house prices on small business creation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335680"/>
            <a:ext cx="10515600" cy="3795294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A47D9-B7F6-ED44-8D10-37B998545356}"/>
              </a:ext>
            </a:extLst>
          </p:cNvPr>
          <p:cNvSpPr/>
          <p:nvPr/>
        </p:nvSpPr>
        <p:spPr>
          <a:xfrm>
            <a:off x="883170" y="1841002"/>
            <a:ext cx="10515600" cy="4946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6C75-AD28-B34E-A38E-DAC29C5B99AE}"/>
              </a:ext>
            </a:extLst>
          </p:cNvPr>
          <p:cNvSpPr txBox="1"/>
          <p:nvPr/>
        </p:nvSpPr>
        <p:spPr>
          <a:xfrm>
            <a:off x="1114645" y="2397513"/>
            <a:ext cx="925032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517B8-976E-124F-8E9F-497578101111}"/>
              </a:ext>
            </a:extLst>
          </p:cNvPr>
          <p:cNvSpPr txBox="1"/>
          <p:nvPr/>
        </p:nvSpPr>
        <p:spPr>
          <a:xfrm>
            <a:off x="3090522" y="2410978"/>
            <a:ext cx="125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5358802" y="2410978"/>
            <a:ext cx="148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0D2AB-4D33-5F45-BBAF-2B5FC99961CE}"/>
              </a:ext>
            </a:extLst>
          </p:cNvPr>
          <p:cNvSpPr txBox="1"/>
          <p:nvPr/>
        </p:nvSpPr>
        <p:spPr>
          <a:xfrm>
            <a:off x="7857456" y="2410978"/>
            <a:ext cx="92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118F7-C6C2-0C44-9344-7144058FCC2B}"/>
              </a:ext>
            </a:extLst>
          </p:cNvPr>
          <p:cNvSpPr txBox="1"/>
          <p:nvPr/>
        </p:nvSpPr>
        <p:spPr>
          <a:xfrm>
            <a:off x="9792583" y="2410978"/>
            <a:ext cx="148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Limitations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B7992F-B2D1-3447-8BF4-DA64712CA126}"/>
              </a:ext>
            </a:extLst>
          </p:cNvPr>
          <p:cNvCxnSpPr>
            <a:cxnSpLocks/>
          </p:cNvCxnSpPr>
          <p:nvPr/>
        </p:nvCxnSpPr>
        <p:spPr>
          <a:xfrm>
            <a:off x="2620488" y="2751700"/>
            <a:ext cx="0" cy="330620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BF13D2-6EBD-314F-B632-D8BB748C58DA}"/>
              </a:ext>
            </a:extLst>
          </p:cNvPr>
          <p:cNvCxnSpPr>
            <a:cxnSpLocks/>
          </p:cNvCxnSpPr>
          <p:nvPr/>
        </p:nvCxnSpPr>
        <p:spPr>
          <a:xfrm>
            <a:off x="4851990" y="2751727"/>
            <a:ext cx="0" cy="3306173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F37BF-AA5F-5449-BECD-EC1A79F57497}"/>
              </a:ext>
            </a:extLst>
          </p:cNvPr>
          <p:cNvCxnSpPr>
            <a:cxnSpLocks/>
          </p:cNvCxnSpPr>
          <p:nvPr/>
        </p:nvCxnSpPr>
        <p:spPr>
          <a:xfrm>
            <a:off x="7212417" y="2751699"/>
            <a:ext cx="0" cy="3306201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D3016-F91E-7A42-A974-04C244495817}"/>
              </a:ext>
            </a:extLst>
          </p:cNvPr>
          <p:cNvCxnSpPr>
            <a:cxnSpLocks/>
          </p:cNvCxnSpPr>
          <p:nvPr/>
        </p:nvCxnSpPr>
        <p:spPr>
          <a:xfrm>
            <a:off x="9317664" y="2751699"/>
            <a:ext cx="0" cy="3306201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42D754-2EE8-3C4C-809F-46989278282E}"/>
              </a:ext>
            </a:extLst>
          </p:cNvPr>
          <p:cNvCxnSpPr>
            <a:cxnSpLocks/>
          </p:cNvCxnSpPr>
          <p:nvPr/>
        </p:nvCxnSpPr>
        <p:spPr>
          <a:xfrm flipH="1">
            <a:off x="883170" y="2736735"/>
            <a:ext cx="10470630" cy="17111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0EA65-04A5-1946-BAFD-B43F5724479A}"/>
              </a:ext>
            </a:extLst>
          </p:cNvPr>
          <p:cNvSpPr txBox="1"/>
          <p:nvPr/>
        </p:nvSpPr>
        <p:spPr>
          <a:xfrm>
            <a:off x="894222" y="2792650"/>
            <a:ext cx="1682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Collateral lending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House value as collateral for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Increase in loans constitutes growth of businesses and employment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9CD53-D544-C148-A2A0-715BEB497301}"/>
              </a:ext>
            </a:extLst>
          </p:cNvPr>
          <p:cNvSpPr txBox="1"/>
          <p:nvPr/>
        </p:nvSpPr>
        <p:spPr>
          <a:xfrm>
            <a:off x="2662245" y="2792650"/>
            <a:ext cx="20361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More creation of small firms due to increased house prices in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Exclude demand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Focus on low capital requirement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Effect is strongest in sole proprietorships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12BCA7-F2AA-5C4F-8519-5D4485E032C4}"/>
              </a:ext>
            </a:extLst>
          </p:cNvPr>
          <p:cNvSpPr txBox="1"/>
          <p:nvPr/>
        </p:nvSpPr>
        <p:spPr>
          <a:xfrm>
            <a:off x="4945874" y="2792650"/>
            <a:ext cx="21897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Rent prices and change of renting units (elasticity) as proxy for house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Two stage least squares instrumental variable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Dependent variable: Change in number of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Several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97DE3-E716-FE4C-B32C-31C7BC197009}"/>
              </a:ext>
            </a:extLst>
          </p:cNvPr>
          <p:cNvSpPr txBox="1"/>
          <p:nvPr/>
        </p:nvSpPr>
        <p:spPr>
          <a:xfrm>
            <a:off x="7229498" y="2792650"/>
            <a:ext cx="20881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No significant relationship between increased house prices and increase of small business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Increase in small business creation was not driven by increased local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Companies with lower capital requirements are not affected more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1B7700-E716-7846-8325-6E28D4BB5DEC}"/>
              </a:ext>
            </a:extLst>
          </p:cNvPr>
          <p:cNvSpPr txBox="1"/>
          <p:nvPr/>
        </p:nvSpPr>
        <p:spPr>
          <a:xfrm>
            <a:off x="9338634" y="2791885"/>
            <a:ext cx="20881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Data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Construction of the instrumental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Instrumental variable seems to work only in one direction </a:t>
            </a:r>
            <a:r>
              <a:rPr lang="en-US" sz="1400" dirty="0">
                <a:latin typeface="Garamond" panose="02020404030301010803" pitchFamily="18" charset="0"/>
                <a:sym typeface="Wingdings" pitchFamily="2" charset="2"/>
              </a:rPr>
              <a:t> up movement of housing prices.</a:t>
            </a:r>
            <a:endParaRPr lang="en-US" sz="1400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Evaluation of the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74BD4-FCDB-924F-B8B9-CD9D1F8D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Instrumental variable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335680"/>
            <a:ext cx="10515600" cy="3795294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A47D9-B7F6-ED44-8D10-37B998545356}"/>
              </a:ext>
            </a:extLst>
          </p:cNvPr>
          <p:cNvSpPr/>
          <p:nvPr/>
        </p:nvSpPr>
        <p:spPr>
          <a:xfrm>
            <a:off x="883170" y="1841002"/>
            <a:ext cx="10515600" cy="4946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1224124" y="2485992"/>
            <a:ext cx="1016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paper sticks to well approved and beforehand used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Instrumental variable approach as accepted approach to mitigate endogeneity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Selection bias and simultaneity can be mitigated fairly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57F32-6B84-934E-BE00-3A335661CC15}"/>
              </a:ext>
            </a:extLst>
          </p:cNvPr>
          <p:cNvSpPr txBox="1"/>
          <p:nvPr/>
        </p:nvSpPr>
        <p:spPr>
          <a:xfrm>
            <a:off x="1013699" y="328946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But: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6E9A9-6055-F345-A397-4A04E4454BA1}"/>
              </a:ext>
            </a:extLst>
          </p:cNvPr>
          <p:cNvSpPr txBox="1"/>
          <p:nvPr/>
        </p:nvSpPr>
        <p:spPr>
          <a:xfrm>
            <a:off x="1224124" y="3677161"/>
            <a:ext cx="1016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Is the way the instrument is created (expansion of housing units/increase of rental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Is the instrumental variable relevant enough? – Low variation in the explanatory variable might compromise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Is the increase of rental prices a strong enough proxy for house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Is multicollinearity an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 high R</a:t>
            </a:r>
            <a:r>
              <a:rPr lang="en-US" baseline="30000" dirty="0">
                <a:latin typeface="Garamond" panose="02020404030301010803" pitchFamily="18" charset="0"/>
              </a:rPr>
              <a:t>2</a:t>
            </a:r>
            <a:r>
              <a:rPr lang="en-US" dirty="0">
                <a:latin typeface="Garamond" panose="02020404030301010803" pitchFamily="18" charset="0"/>
              </a:rPr>
              <a:t> might not be an indication of very good model fit…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Check if the variables have the same distribution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Check assumptions regarding standardized residuals</a:t>
            </a:r>
          </a:p>
        </p:txBody>
      </p:sp>
    </p:spTree>
    <p:extLst>
      <p:ext uri="{BB962C8B-B14F-4D97-AF65-F5344CB8AC3E}">
        <p14:creationId xmlns:p14="http://schemas.microsoft.com/office/powerpoint/2010/main" val="3408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Evaluation of the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00C49-A3E9-824F-9959-418A27CC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paper investigates a relevant topic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335680"/>
            <a:ext cx="10515600" cy="3795294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A47D9-B7F6-ED44-8D10-37B998545356}"/>
              </a:ext>
            </a:extLst>
          </p:cNvPr>
          <p:cNvSpPr/>
          <p:nvPr/>
        </p:nvSpPr>
        <p:spPr>
          <a:xfrm>
            <a:off x="883170" y="1841002"/>
            <a:ext cx="10515600" cy="4946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1224124" y="2485992"/>
            <a:ext cx="1016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House prices have seen a dramatic increase in some areas of Switzerland in the past… This effect is also visible in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paper contributes to understanding the implications of increases in house prices.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57F32-6B84-934E-BE00-3A335661CC15}"/>
              </a:ext>
            </a:extLst>
          </p:cNvPr>
          <p:cNvSpPr txBox="1"/>
          <p:nvPr/>
        </p:nvSpPr>
        <p:spPr>
          <a:xfrm>
            <a:off x="1224123" y="4090549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Evaluation: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6E9A9-6055-F345-A397-4A04E4454BA1}"/>
              </a:ext>
            </a:extLst>
          </p:cNvPr>
          <p:cNvSpPr txBox="1"/>
          <p:nvPr/>
        </p:nvSpPr>
        <p:spPr>
          <a:xfrm>
            <a:off x="1234169" y="4510597"/>
            <a:ext cx="1016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Might also be relevant for the identification of bubbles in the housing markets, if increased value of houses is not used for investment but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Raises awareness of the context of application of general theories</a:t>
            </a:r>
          </a:p>
        </p:txBody>
      </p:sp>
    </p:spTree>
    <p:extLst>
      <p:ext uri="{BB962C8B-B14F-4D97-AF65-F5344CB8AC3E}">
        <p14:creationId xmlns:p14="http://schemas.microsoft.com/office/powerpoint/2010/main" val="61775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Evaluation of the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Suggestions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Make clear what is used as dependent variable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335680"/>
            <a:ext cx="10515600" cy="3795294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A47D9-B7F6-ED44-8D10-37B998545356}"/>
              </a:ext>
            </a:extLst>
          </p:cNvPr>
          <p:cNvSpPr/>
          <p:nvPr/>
        </p:nvSpPr>
        <p:spPr>
          <a:xfrm>
            <a:off x="883170" y="1841002"/>
            <a:ext cx="10515600" cy="49467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The regression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9705C-FC2E-E945-9388-3852D2AA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73" y="2609064"/>
            <a:ext cx="5099897" cy="3248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D928BC-D84D-CF48-B580-502E016EB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35" y="4352669"/>
            <a:ext cx="4873254" cy="3687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1D4289-BE1D-B54C-B0AE-EC2A5B43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695" y="3741582"/>
            <a:ext cx="4994135" cy="6430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BAEBE6-AD53-4745-85AA-F56025511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95" y="3264928"/>
            <a:ext cx="4933694" cy="3790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F414BFC-0845-E448-9405-31C59395233E}"/>
              </a:ext>
            </a:extLst>
          </p:cNvPr>
          <p:cNvSpPr/>
          <p:nvPr/>
        </p:nvSpPr>
        <p:spPr>
          <a:xfrm>
            <a:off x="6385768" y="3222396"/>
            <a:ext cx="1620549" cy="3790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405D3-75BE-DD44-8700-3366AFE5395A}"/>
              </a:ext>
            </a:extLst>
          </p:cNvPr>
          <p:cNvSpPr/>
          <p:nvPr/>
        </p:nvSpPr>
        <p:spPr>
          <a:xfrm>
            <a:off x="3919408" y="3222395"/>
            <a:ext cx="1620549" cy="3790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15FCEAF7-0846-5241-967E-4086879B80BE}"/>
              </a:ext>
            </a:extLst>
          </p:cNvPr>
          <p:cNvSpPr/>
          <p:nvPr/>
        </p:nvSpPr>
        <p:spPr>
          <a:xfrm rot="5400000">
            <a:off x="5793876" y="3392696"/>
            <a:ext cx="343786" cy="4571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096F8B3-EB50-B446-B90C-4516DF176C01}"/>
              </a:ext>
            </a:extLst>
          </p:cNvPr>
          <p:cNvSpPr/>
          <p:nvPr/>
        </p:nvSpPr>
        <p:spPr>
          <a:xfrm rot="16200000">
            <a:off x="5692890" y="3390864"/>
            <a:ext cx="343786" cy="4571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571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Wingdings</vt:lpstr>
      <vt:lpstr>Office Theme</vt:lpstr>
      <vt:lpstr>The Impact of House Prices on Small Business Creation in Switzerland</vt:lpstr>
      <vt:lpstr>Agenda</vt:lpstr>
      <vt:lpstr>The impact of house prices on small business creation</vt:lpstr>
      <vt:lpstr>Agenda</vt:lpstr>
      <vt:lpstr>Instrumental variable approach</vt:lpstr>
      <vt:lpstr>Agenda</vt:lpstr>
      <vt:lpstr>The paper investigates a relevant topic</vt:lpstr>
      <vt:lpstr>Agenda</vt:lpstr>
      <vt:lpstr>Make clear what is used as dependent variable</vt:lpstr>
      <vt:lpstr>Further suggestions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Woessner, Julian</dc:creator>
  <cp:lastModifiedBy>Woessner, Julian</cp:lastModifiedBy>
  <cp:revision>76</cp:revision>
  <dcterms:created xsi:type="dcterms:W3CDTF">2018-10-03T12:53:01Z</dcterms:created>
  <dcterms:modified xsi:type="dcterms:W3CDTF">2019-04-30T15:35:09Z</dcterms:modified>
</cp:coreProperties>
</file>