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78" r:id="rId3"/>
    <p:sldId id="294" r:id="rId4"/>
    <p:sldId id="308" r:id="rId5"/>
    <p:sldId id="290" r:id="rId6"/>
    <p:sldId id="295" r:id="rId7"/>
    <p:sldId id="297" r:id="rId8"/>
    <p:sldId id="305" r:id="rId9"/>
    <p:sldId id="306" r:id="rId10"/>
    <p:sldId id="291" r:id="rId11"/>
    <p:sldId id="298" r:id="rId12"/>
    <p:sldId id="311" r:id="rId13"/>
    <p:sldId id="312" r:id="rId14"/>
    <p:sldId id="292" r:id="rId15"/>
    <p:sldId id="279" r:id="rId16"/>
    <p:sldId id="296" r:id="rId17"/>
    <p:sldId id="310" r:id="rId18"/>
    <p:sldId id="307" r:id="rId19"/>
    <p:sldId id="293" r:id="rId20"/>
    <p:sldId id="309" r:id="rId21"/>
    <p:sldId id="266" r:id="rId22"/>
    <p:sldId id="277" r:id="rId23"/>
    <p:sldId id="299" r:id="rId24"/>
    <p:sldId id="303" r:id="rId25"/>
    <p:sldId id="300" r:id="rId26"/>
    <p:sldId id="301" r:id="rId27"/>
    <p:sldId id="302" r:id="rId28"/>
    <p:sldId id="304" r:id="rId2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79" userDrawn="1">
          <p15:clr>
            <a:srgbClr val="A4A3A4"/>
          </p15:clr>
        </p15:guide>
        <p15:guide id="2" pos="6380" userDrawn="1">
          <p15:clr>
            <a:srgbClr val="A4A3A4"/>
          </p15:clr>
        </p15:guide>
        <p15:guide id="3" orient="horz" pos="1185" userDrawn="1">
          <p15:clr>
            <a:srgbClr val="A4A3A4"/>
          </p15:clr>
        </p15:guide>
        <p15:guide id="4" pos="529" userDrawn="1">
          <p15:clr>
            <a:srgbClr val="A4A3A4"/>
          </p15:clr>
        </p15:guide>
        <p15:guide id="5" pos="642" userDrawn="1">
          <p15:clr>
            <a:srgbClr val="A4A3A4"/>
          </p15:clr>
        </p15:guide>
        <p15:guide id="6" pos="1145" userDrawn="1">
          <p15:clr>
            <a:srgbClr val="A4A3A4"/>
          </p15:clr>
        </p15:guide>
        <p15:guide id="7" orient="horz" pos="34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E6F0"/>
    <a:srgbClr val="BDDCA8"/>
    <a:srgbClr val="D5E3CF"/>
    <a:srgbClr val="0082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5" autoAdjust="0"/>
    <p:restoredTop sz="95468" autoAdjust="0"/>
  </p:normalViewPr>
  <p:slideViewPr>
    <p:cSldViewPr snapToGrid="0" snapToObjects="1">
      <p:cViewPr varScale="1">
        <p:scale>
          <a:sx n="109" d="100"/>
          <a:sy n="109" d="100"/>
        </p:scale>
        <p:origin x="1000" y="192"/>
      </p:cViewPr>
      <p:guideLst>
        <p:guide orient="horz" pos="1979"/>
        <p:guide pos="6380"/>
        <p:guide orient="horz" pos="1185"/>
        <p:guide pos="529"/>
        <p:guide pos="642"/>
        <p:guide pos="1145"/>
        <p:guide orient="horz" pos="34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Users\julianwossner\Desktop\MBF\Vorlesungen_2._Semester\Research_Seminar_Financial_Economics\Daten\ResSem19\Plots\Graphs%20produc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julianwossner\Desktop\MBF\Vorlesungen_2._Semester\Research_Seminar_Financial_Economics\Daten\ResSem19\Plots\Graphs%20production.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5716625015674198E-2"/>
          <c:y val="2.5674906086654278E-2"/>
          <c:w val="0.78570159198822376"/>
          <c:h val="0.70546001576858919"/>
        </c:manualLayout>
      </c:layout>
      <c:lineChart>
        <c:grouping val="standard"/>
        <c:varyColors val="0"/>
        <c:ser>
          <c:idx val="15"/>
          <c:order val="1"/>
          <c:tx>
            <c:strRef>
              <c:f>Data!$Q$1</c:f>
              <c:strCache>
                <c:ptCount val="1"/>
                <c:pt idx="0">
                  <c:v>SMI</c:v>
                </c:pt>
              </c:strCache>
            </c:strRef>
          </c:tx>
          <c:spPr>
            <a:ln w="15875" cap="rnd">
              <a:solidFill>
                <a:srgbClr val="FF0000"/>
              </a:solidFill>
              <a:round/>
            </a:ln>
            <a:effectLst/>
          </c:spPr>
          <c:marker>
            <c:symbol val="none"/>
          </c:marker>
          <c:cat>
            <c:numRef>
              <c:f>Data!$A$2:$A$568</c:f>
              <c:numCache>
                <c:formatCode>m/d/yy</c:formatCode>
                <c:ptCount val="567"/>
                <c:pt idx="0">
                  <c:v>39493</c:v>
                </c:pt>
                <c:pt idx="1">
                  <c:v>39500</c:v>
                </c:pt>
                <c:pt idx="2">
                  <c:v>39507</c:v>
                </c:pt>
                <c:pt idx="3">
                  <c:v>39514</c:v>
                </c:pt>
                <c:pt idx="4">
                  <c:v>39521</c:v>
                </c:pt>
                <c:pt idx="5">
                  <c:v>39528</c:v>
                </c:pt>
                <c:pt idx="6">
                  <c:v>39535</c:v>
                </c:pt>
                <c:pt idx="7">
                  <c:v>39542</c:v>
                </c:pt>
                <c:pt idx="8">
                  <c:v>39549</c:v>
                </c:pt>
                <c:pt idx="9">
                  <c:v>39556</c:v>
                </c:pt>
                <c:pt idx="10">
                  <c:v>39563</c:v>
                </c:pt>
                <c:pt idx="11">
                  <c:v>39570</c:v>
                </c:pt>
                <c:pt idx="12">
                  <c:v>39577</c:v>
                </c:pt>
                <c:pt idx="13">
                  <c:v>39584</c:v>
                </c:pt>
                <c:pt idx="14">
                  <c:v>39591</c:v>
                </c:pt>
                <c:pt idx="15">
                  <c:v>39598</c:v>
                </c:pt>
                <c:pt idx="16">
                  <c:v>39605</c:v>
                </c:pt>
                <c:pt idx="17">
                  <c:v>39612</c:v>
                </c:pt>
                <c:pt idx="18">
                  <c:v>39619</c:v>
                </c:pt>
                <c:pt idx="19">
                  <c:v>39626</c:v>
                </c:pt>
                <c:pt idx="20">
                  <c:v>39633</c:v>
                </c:pt>
                <c:pt idx="21">
                  <c:v>39640</c:v>
                </c:pt>
                <c:pt idx="22">
                  <c:v>39647</c:v>
                </c:pt>
                <c:pt idx="23">
                  <c:v>39654</c:v>
                </c:pt>
                <c:pt idx="24">
                  <c:v>39661</c:v>
                </c:pt>
                <c:pt idx="25">
                  <c:v>39668</c:v>
                </c:pt>
                <c:pt idx="26">
                  <c:v>39675</c:v>
                </c:pt>
                <c:pt idx="27">
                  <c:v>39682</c:v>
                </c:pt>
                <c:pt idx="28">
                  <c:v>39689</c:v>
                </c:pt>
                <c:pt idx="29">
                  <c:v>39696</c:v>
                </c:pt>
                <c:pt idx="30">
                  <c:v>39703</c:v>
                </c:pt>
                <c:pt idx="31">
                  <c:v>39710</c:v>
                </c:pt>
                <c:pt idx="32">
                  <c:v>39717</c:v>
                </c:pt>
                <c:pt idx="33">
                  <c:v>39724</c:v>
                </c:pt>
                <c:pt idx="34">
                  <c:v>39731</c:v>
                </c:pt>
                <c:pt idx="35">
                  <c:v>39738</c:v>
                </c:pt>
                <c:pt idx="36">
                  <c:v>39745</c:v>
                </c:pt>
                <c:pt idx="37">
                  <c:v>39752</c:v>
                </c:pt>
                <c:pt idx="38">
                  <c:v>39759</c:v>
                </c:pt>
                <c:pt idx="39">
                  <c:v>39766</c:v>
                </c:pt>
                <c:pt idx="40">
                  <c:v>39773</c:v>
                </c:pt>
                <c:pt idx="41">
                  <c:v>39780</c:v>
                </c:pt>
                <c:pt idx="42">
                  <c:v>39787</c:v>
                </c:pt>
                <c:pt idx="43">
                  <c:v>39794</c:v>
                </c:pt>
                <c:pt idx="44">
                  <c:v>39801</c:v>
                </c:pt>
                <c:pt idx="45">
                  <c:v>39808</c:v>
                </c:pt>
                <c:pt idx="46">
                  <c:v>39815</c:v>
                </c:pt>
                <c:pt idx="47">
                  <c:v>39822</c:v>
                </c:pt>
                <c:pt idx="48">
                  <c:v>39829</c:v>
                </c:pt>
                <c:pt idx="49">
                  <c:v>39836</c:v>
                </c:pt>
                <c:pt idx="50">
                  <c:v>39843</c:v>
                </c:pt>
                <c:pt idx="51">
                  <c:v>39850</c:v>
                </c:pt>
                <c:pt idx="52">
                  <c:v>39857</c:v>
                </c:pt>
                <c:pt idx="53">
                  <c:v>39864</c:v>
                </c:pt>
                <c:pt idx="54">
                  <c:v>39871</c:v>
                </c:pt>
                <c:pt idx="55">
                  <c:v>39878</c:v>
                </c:pt>
                <c:pt idx="56">
                  <c:v>39885</c:v>
                </c:pt>
                <c:pt idx="57">
                  <c:v>39892</c:v>
                </c:pt>
                <c:pt idx="58">
                  <c:v>39899</c:v>
                </c:pt>
                <c:pt idx="59">
                  <c:v>39906</c:v>
                </c:pt>
                <c:pt idx="60">
                  <c:v>39913</c:v>
                </c:pt>
                <c:pt idx="61">
                  <c:v>39920</c:v>
                </c:pt>
                <c:pt idx="62">
                  <c:v>39927</c:v>
                </c:pt>
                <c:pt idx="63">
                  <c:v>39934</c:v>
                </c:pt>
                <c:pt idx="64">
                  <c:v>39941</c:v>
                </c:pt>
                <c:pt idx="65">
                  <c:v>39948</c:v>
                </c:pt>
                <c:pt idx="66">
                  <c:v>39955</c:v>
                </c:pt>
                <c:pt idx="67">
                  <c:v>39962</c:v>
                </c:pt>
                <c:pt idx="68">
                  <c:v>39969</c:v>
                </c:pt>
                <c:pt idx="69">
                  <c:v>39976</c:v>
                </c:pt>
                <c:pt idx="70">
                  <c:v>39983</c:v>
                </c:pt>
                <c:pt idx="71">
                  <c:v>39990</c:v>
                </c:pt>
                <c:pt idx="72">
                  <c:v>39997</c:v>
                </c:pt>
                <c:pt idx="73">
                  <c:v>40004</c:v>
                </c:pt>
                <c:pt idx="74">
                  <c:v>40011</c:v>
                </c:pt>
                <c:pt idx="75">
                  <c:v>40018</c:v>
                </c:pt>
                <c:pt idx="76">
                  <c:v>40025</c:v>
                </c:pt>
                <c:pt idx="77">
                  <c:v>40032</c:v>
                </c:pt>
                <c:pt idx="78">
                  <c:v>40039</c:v>
                </c:pt>
                <c:pt idx="79">
                  <c:v>40046</c:v>
                </c:pt>
                <c:pt idx="80">
                  <c:v>40053</c:v>
                </c:pt>
                <c:pt idx="81">
                  <c:v>40060</c:v>
                </c:pt>
                <c:pt idx="82">
                  <c:v>40067</c:v>
                </c:pt>
                <c:pt idx="83">
                  <c:v>40074</c:v>
                </c:pt>
                <c:pt idx="84">
                  <c:v>40081</c:v>
                </c:pt>
                <c:pt idx="85">
                  <c:v>40088</c:v>
                </c:pt>
                <c:pt idx="86">
                  <c:v>40095</c:v>
                </c:pt>
                <c:pt idx="87">
                  <c:v>40102</c:v>
                </c:pt>
                <c:pt idx="88">
                  <c:v>40109</c:v>
                </c:pt>
                <c:pt idx="89">
                  <c:v>40116</c:v>
                </c:pt>
                <c:pt idx="90">
                  <c:v>40123</c:v>
                </c:pt>
                <c:pt idx="91">
                  <c:v>40130</c:v>
                </c:pt>
                <c:pt idx="92">
                  <c:v>40137</c:v>
                </c:pt>
                <c:pt idx="93">
                  <c:v>40144</c:v>
                </c:pt>
                <c:pt idx="94">
                  <c:v>40151</c:v>
                </c:pt>
                <c:pt idx="95">
                  <c:v>40158</c:v>
                </c:pt>
                <c:pt idx="96">
                  <c:v>40165</c:v>
                </c:pt>
                <c:pt idx="97">
                  <c:v>40172</c:v>
                </c:pt>
                <c:pt idx="98">
                  <c:v>40179</c:v>
                </c:pt>
                <c:pt idx="99">
                  <c:v>40186</c:v>
                </c:pt>
                <c:pt idx="100">
                  <c:v>40193</c:v>
                </c:pt>
                <c:pt idx="101">
                  <c:v>40200</c:v>
                </c:pt>
                <c:pt idx="102">
                  <c:v>40207</c:v>
                </c:pt>
                <c:pt idx="103">
                  <c:v>40214</c:v>
                </c:pt>
                <c:pt idx="104">
                  <c:v>40221</c:v>
                </c:pt>
                <c:pt idx="105">
                  <c:v>40228</c:v>
                </c:pt>
                <c:pt idx="106">
                  <c:v>40235</c:v>
                </c:pt>
                <c:pt idx="107">
                  <c:v>40242</c:v>
                </c:pt>
                <c:pt idx="108">
                  <c:v>40249</c:v>
                </c:pt>
                <c:pt idx="109">
                  <c:v>40256</c:v>
                </c:pt>
                <c:pt idx="110">
                  <c:v>40263</c:v>
                </c:pt>
                <c:pt idx="111">
                  <c:v>40270</c:v>
                </c:pt>
                <c:pt idx="112">
                  <c:v>40277</c:v>
                </c:pt>
                <c:pt idx="113">
                  <c:v>40284</c:v>
                </c:pt>
                <c:pt idx="114">
                  <c:v>40291</c:v>
                </c:pt>
                <c:pt idx="115">
                  <c:v>40298</c:v>
                </c:pt>
                <c:pt idx="116">
                  <c:v>40305</c:v>
                </c:pt>
                <c:pt idx="117">
                  <c:v>40312</c:v>
                </c:pt>
                <c:pt idx="118">
                  <c:v>40319</c:v>
                </c:pt>
                <c:pt idx="119">
                  <c:v>40326</c:v>
                </c:pt>
                <c:pt idx="120">
                  <c:v>40333</c:v>
                </c:pt>
                <c:pt idx="121">
                  <c:v>40340</c:v>
                </c:pt>
                <c:pt idx="122">
                  <c:v>40347</c:v>
                </c:pt>
                <c:pt idx="123">
                  <c:v>40354</c:v>
                </c:pt>
                <c:pt idx="124">
                  <c:v>40361</c:v>
                </c:pt>
                <c:pt idx="125">
                  <c:v>40368</c:v>
                </c:pt>
                <c:pt idx="126">
                  <c:v>40375</c:v>
                </c:pt>
                <c:pt idx="127">
                  <c:v>40382</c:v>
                </c:pt>
                <c:pt idx="128">
                  <c:v>40389</c:v>
                </c:pt>
                <c:pt idx="129">
                  <c:v>40396</c:v>
                </c:pt>
                <c:pt idx="130">
                  <c:v>40403</c:v>
                </c:pt>
                <c:pt idx="131">
                  <c:v>40410</c:v>
                </c:pt>
                <c:pt idx="132">
                  <c:v>40417</c:v>
                </c:pt>
                <c:pt idx="133">
                  <c:v>40424</c:v>
                </c:pt>
                <c:pt idx="134">
                  <c:v>40431</c:v>
                </c:pt>
                <c:pt idx="135">
                  <c:v>40438</c:v>
                </c:pt>
                <c:pt idx="136">
                  <c:v>40445</c:v>
                </c:pt>
                <c:pt idx="137">
                  <c:v>40452</c:v>
                </c:pt>
                <c:pt idx="138">
                  <c:v>40466</c:v>
                </c:pt>
                <c:pt idx="139">
                  <c:v>40473</c:v>
                </c:pt>
                <c:pt idx="140">
                  <c:v>40480</c:v>
                </c:pt>
                <c:pt idx="141">
                  <c:v>40487</c:v>
                </c:pt>
                <c:pt idx="142">
                  <c:v>40494</c:v>
                </c:pt>
                <c:pt idx="143">
                  <c:v>40501</c:v>
                </c:pt>
                <c:pt idx="144">
                  <c:v>40508</c:v>
                </c:pt>
                <c:pt idx="145">
                  <c:v>40515</c:v>
                </c:pt>
                <c:pt idx="146">
                  <c:v>40522</c:v>
                </c:pt>
                <c:pt idx="147">
                  <c:v>40529</c:v>
                </c:pt>
                <c:pt idx="148">
                  <c:v>40536</c:v>
                </c:pt>
                <c:pt idx="149">
                  <c:v>40543</c:v>
                </c:pt>
                <c:pt idx="150">
                  <c:v>40550</c:v>
                </c:pt>
                <c:pt idx="151">
                  <c:v>40557</c:v>
                </c:pt>
                <c:pt idx="152">
                  <c:v>40564</c:v>
                </c:pt>
                <c:pt idx="153">
                  <c:v>40571</c:v>
                </c:pt>
                <c:pt idx="154">
                  <c:v>40578</c:v>
                </c:pt>
                <c:pt idx="155">
                  <c:v>40585</c:v>
                </c:pt>
                <c:pt idx="156">
                  <c:v>40592</c:v>
                </c:pt>
                <c:pt idx="157">
                  <c:v>40599</c:v>
                </c:pt>
                <c:pt idx="158">
                  <c:v>40606</c:v>
                </c:pt>
                <c:pt idx="159">
                  <c:v>40613</c:v>
                </c:pt>
                <c:pt idx="160">
                  <c:v>40620</c:v>
                </c:pt>
                <c:pt idx="161">
                  <c:v>40627</c:v>
                </c:pt>
                <c:pt idx="162">
                  <c:v>40634</c:v>
                </c:pt>
                <c:pt idx="163">
                  <c:v>40641</c:v>
                </c:pt>
                <c:pt idx="164">
                  <c:v>40648</c:v>
                </c:pt>
                <c:pt idx="165">
                  <c:v>40655</c:v>
                </c:pt>
                <c:pt idx="166">
                  <c:v>40662</c:v>
                </c:pt>
                <c:pt idx="167">
                  <c:v>40669</c:v>
                </c:pt>
                <c:pt idx="168">
                  <c:v>40676</c:v>
                </c:pt>
                <c:pt idx="169">
                  <c:v>40683</c:v>
                </c:pt>
                <c:pt idx="170">
                  <c:v>40690</c:v>
                </c:pt>
                <c:pt idx="171">
                  <c:v>40697</c:v>
                </c:pt>
                <c:pt idx="172">
                  <c:v>40704</c:v>
                </c:pt>
                <c:pt idx="173">
                  <c:v>40711</c:v>
                </c:pt>
                <c:pt idx="174">
                  <c:v>40718</c:v>
                </c:pt>
                <c:pt idx="175">
                  <c:v>40725</c:v>
                </c:pt>
                <c:pt idx="176">
                  <c:v>40732</c:v>
                </c:pt>
                <c:pt idx="177">
                  <c:v>40739</c:v>
                </c:pt>
                <c:pt idx="178">
                  <c:v>40746</c:v>
                </c:pt>
                <c:pt idx="179">
                  <c:v>40753</c:v>
                </c:pt>
                <c:pt idx="180">
                  <c:v>40760</c:v>
                </c:pt>
                <c:pt idx="181">
                  <c:v>40767</c:v>
                </c:pt>
                <c:pt idx="182">
                  <c:v>40774</c:v>
                </c:pt>
                <c:pt idx="183">
                  <c:v>40781</c:v>
                </c:pt>
                <c:pt idx="184">
                  <c:v>40788</c:v>
                </c:pt>
                <c:pt idx="185">
                  <c:v>40795</c:v>
                </c:pt>
                <c:pt idx="186">
                  <c:v>40802</c:v>
                </c:pt>
                <c:pt idx="187">
                  <c:v>40809</c:v>
                </c:pt>
                <c:pt idx="188">
                  <c:v>40816</c:v>
                </c:pt>
                <c:pt idx="189">
                  <c:v>40823</c:v>
                </c:pt>
                <c:pt idx="190">
                  <c:v>40830</c:v>
                </c:pt>
                <c:pt idx="191">
                  <c:v>40837</c:v>
                </c:pt>
                <c:pt idx="192">
                  <c:v>40844</c:v>
                </c:pt>
                <c:pt idx="193">
                  <c:v>40851</c:v>
                </c:pt>
                <c:pt idx="194">
                  <c:v>40858</c:v>
                </c:pt>
                <c:pt idx="195">
                  <c:v>40865</c:v>
                </c:pt>
                <c:pt idx="196">
                  <c:v>40872</c:v>
                </c:pt>
                <c:pt idx="197">
                  <c:v>40879</c:v>
                </c:pt>
                <c:pt idx="198">
                  <c:v>40886</c:v>
                </c:pt>
                <c:pt idx="199">
                  <c:v>40893</c:v>
                </c:pt>
                <c:pt idx="200">
                  <c:v>40900</c:v>
                </c:pt>
                <c:pt idx="201">
                  <c:v>40907</c:v>
                </c:pt>
                <c:pt idx="202">
                  <c:v>40914</c:v>
                </c:pt>
                <c:pt idx="203">
                  <c:v>40921</c:v>
                </c:pt>
                <c:pt idx="204">
                  <c:v>40928</c:v>
                </c:pt>
                <c:pt idx="205">
                  <c:v>40935</c:v>
                </c:pt>
                <c:pt idx="206">
                  <c:v>40942</c:v>
                </c:pt>
                <c:pt idx="207">
                  <c:v>40949</c:v>
                </c:pt>
                <c:pt idx="208">
                  <c:v>40956</c:v>
                </c:pt>
                <c:pt idx="209">
                  <c:v>40963</c:v>
                </c:pt>
                <c:pt idx="210">
                  <c:v>40970</c:v>
                </c:pt>
                <c:pt idx="211">
                  <c:v>40977</c:v>
                </c:pt>
                <c:pt idx="212">
                  <c:v>40984</c:v>
                </c:pt>
                <c:pt idx="213">
                  <c:v>40991</c:v>
                </c:pt>
                <c:pt idx="214">
                  <c:v>40998</c:v>
                </c:pt>
                <c:pt idx="215">
                  <c:v>41005</c:v>
                </c:pt>
                <c:pt idx="216">
                  <c:v>41012</c:v>
                </c:pt>
                <c:pt idx="217">
                  <c:v>41019</c:v>
                </c:pt>
                <c:pt idx="218">
                  <c:v>41026</c:v>
                </c:pt>
                <c:pt idx="219">
                  <c:v>41033</c:v>
                </c:pt>
                <c:pt idx="220">
                  <c:v>41040</c:v>
                </c:pt>
                <c:pt idx="221">
                  <c:v>41047</c:v>
                </c:pt>
                <c:pt idx="222">
                  <c:v>41054</c:v>
                </c:pt>
                <c:pt idx="223">
                  <c:v>41061</c:v>
                </c:pt>
                <c:pt idx="224">
                  <c:v>41068</c:v>
                </c:pt>
                <c:pt idx="225">
                  <c:v>41075</c:v>
                </c:pt>
                <c:pt idx="226">
                  <c:v>41082</c:v>
                </c:pt>
                <c:pt idx="227">
                  <c:v>41089</c:v>
                </c:pt>
                <c:pt idx="228">
                  <c:v>41096</c:v>
                </c:pt>
                <c:pt idx="229">
                  <c:v>41103</c:v>
                </c:pt>
                <c:pt idx="230">
                  <c:v>41110</c:v>
                </c:pt>
                <c:pt idx="231">
                  <c:v>41117</c:v>
                </c:pt>
                <c:pt idx="232">
                  <c:v>41124</c:v>
                </c:pt>
                <c:pt idx="233">
                  <c:v>41131</c:v>
                </c:pt>
                <c:pt idx="234">
                  <c:v>41138</c:v>
                </c:pt>
                <c:pt idx="235">
                  <c:v>41145</c:v>
                </c:pt>
                <c:pt idx="236">
                  <c:v>41152</c:v>
                </c:pt>
                <c:pt idx="237">
                  <c:v>41159</c:v>
                </c:pt>
                <c:pt idx="238">
                  <c:v>41166</c:v>
                </c:pt>
                <c:pt idx="239">
                  <c:v>41173</c:v>
                </c:pt>
                <c:pt idx="240">
                  <c:v>41180</c:v>
                </c:pt>
                <c:pt idx="241">
                  <c:v>41187</c:v>
                </c:pt>
                <c:pt idx="242">
                  <c:v>41194</c:v>
                </c:pt>
                <c:pt idx="243">
                  <c:v>41201</c:v>
                </c:pt>
                <c:pt idx="244">
                  <c:v>41208</c:v>
                </c:pt>
                <c:pt idx="245">
                  <c:v>41215</c:v>
                </c:pt>
                <c:pt idx="246">
                  <c:v>41222</c:v>
                </c:pt>
                <c:pt idx="247">
                  <c:v>41229</c:v>
                </c:pt>
                <c:pt idx="248">
                  <c:v>41236</c:v>
                </c:pt>
                <c:pt idx="249">
                  <c:v>41243</c:v>
                </c:pt>
                <c:pt idx="250">
                  <c:v>41250</c:v>
                </c:pt>
                <c:pt idx="251">
                  <c:v>41257</c:v>
                </c:pt>
                <c:pt idx="252">
                  <c:v>41264</c:v>
                </c:pt>
                <c:pt idx="253">
                  <c:v>41271</c:v>
                </c:pt>
                <c:pt idx="254">
                  <c:v>41278</c:v>
                </c:pt>
                <c:pt idx="255">
                  <c:v>41285</c:v>
                </c:pt>
                <c:pt idx="256">
                  <c:v>41292</c:v>
                </c:pt>
                <c:pt idx="257">
                  <c:v>41299</c:v>
                </c:pt>
                <c:pt idx="258">
                  <c:v>41306</c:v>
                </c:pt>
                <c:pt idx="259">
                  <c:v>41313</c:v>
                </c:pt>
                <c:pt idx="260">
                  <c:v>41320</c:v>
                </c:pt>
                <c:pt idx="261">
                  <c:v>41327</c:v>
                </c:pt>
                <c:pt idx="262">
                  <c:v>41334</c:v>
                </c:pt>
                <c:pt idx="263">
                  <c:v>41341</c:v>
                </c:pt>
                <c:pt idx="264">
                  <c:v>41348</c:v>
                </c:pt>
                <c:pt idx="265">
                  <c:v>41355</c:v>
                </c:pt>
                <c:pt idx="266">
                  <c:v>41362</c:v>
                </c:pt>
                <c:pt idx="267">
                  <c:v>41369</c:v>
                </c:pt>
                <c:pt idx="268">
                  <c:v>41376</c:v>
                </c:pt>
                <c:pt idx="269">
                  <c:v>41383</c:v>
                </c:pt>
                <c:pt idx="270">
                  <c:v>41390</c:v>
                </c:pt>
                <c:pt idx="271">
                  <c:v>41397</c:v>
                </c:pt>
                <c:pt idx="272">
                  <c:v>41404</c:v>
                </c:pt>
                <c:pt idx="273">
                  <c:v>41411</c:v>
                </c:pt>
                <c:pt idx="274">
                  <c:v>41418</c:v>
                </c:pt>
                <c:pt idx="275">
                  <c:v>41425</c:v>
                </c:pt>
                <c:pt idx="276">
                  <c:v>41432</c:v>
                </c:pt>
                <c:pt idx="277">
                  <c:v>41439</c:v>
                </c:pt>
                <c:pt idx="278">
                  <c:v>41446</c:v>
                </c:pt>
                <c:pt idx="279">
                  <c:v>41453</c:v>
                </c:pt>
                <c:pt idx="280">
                  <c:v>41460</c:v>
                </c:pt>
                <c:pt idx="281">
                  <c:v>41467</c:v>
                </c:pt>
                <c:pt idx="282">
                  <c:v>41474</c:v>
                </c:pt>
                <c:pt idx="283">
                  <c:v>41481</c:v>
                </c:pt>
                <c:pt idx="284">
                  <c:v>41488</c:v>
                </c:pt>
                <c:pt idx="285">
                  <c:v>41495</c:v>
                </c:pt>
                <c:pt idx="286">
                  <c:v>41502</c:v>
                </c:pt>
                <c:pt idx="287">
                  <c:v>41509</c:v>
                </c:pt>
                <c:pt idx="288">
                  <c:v>41516</c:v>
                </c:pt>
                <c:pt idx="289">
                  <c:v>41523</c:v>
                </c:pt>
                <c:pt idx="290">
                  <c:v>41530</c:v>
                </c:pt>
                <c:pt idx="291">
                  <c:v>41537</c:v>
                </c:pt>
                <c:pt idx="292">
                  <c:v>41544</c:v>
                </c:pt>
                <c:pt idx="293">
                  <c:v>41551</c:v>
                </c:pt>
                <c:pt idx="294">
                  <c:v>41558</c:v>
                </c:pt>
                <c:pt idx="295">
                  <c:v>41565</c:v>
                </c:pt>
                <c:pt idx="296">
                  <c:v>41572</c:v>
                </c:pt>
                <c:pt idx="297">
                  <c:v>41579</c:v>
                </c:pt>
                <c:pt idx="298">
                  <c:v>41586</c:v>
                </c:pt>
                <c:pt idx="299">
                  <c:v>41593</c:v>
                </c:pt>
                <c:pt idx="300">
                  <c:v>41600</c:v>
                </c:pt>
                <c:pt idx="301">
                  <c:v>41607</c:v>
                </c:pt>
                <c:pt idx="302">
                  <c:v>41614</c:v>
                </c:pt>
                <c:pt idx="303">
                  <c:v>41621</c:v>
                </c:pt>
                <c:pt idx="304">
                  <c:v>41628</c:v>
                </c:pt>
                <c:pt idx="305">
                  <c:v>41635</c:v>
                </c:pt>
                <c:pt idx="306">
                  <c:v>41642</c:v>
                </c:pt>
                <c:pt idx="307">
                  <c:v>41649</c:v>
                </c:pt>
                <c:pt idx="308">
                  <c:v>41656</c:v>
                </c:pt>
                <c:pt idx="309">
                  <c:v>41663</c:v>
                </c:pt>
                <c:pt idx="310">
                  <c:v>41670</c:v>
                </c:pt>
                <c:pt idx="311">
                  <c:v>41677</c:v>
                </c:pt>
                <c:pt idx="312">
                  <c:v>41684</c:v>
                </c:pt>
                <c:pt idx="313">
                  <c:v>41691</c:v>
                </c:pt>
                <c:pt idx="314">
                  <c:v>41698</c:v>
                </c:pt>
                <c:pt idx="315">
                  <c:v>41705</c:v>
                </c:pt>
                <c:pt idx="316">
                  <c:v>41712</c:v>
                </c:pt>
                <c:pt idx="317">
                  <c:v>41719</c:v>
                </c:pt>
                <c:pt idx="318">
                  <c:v>41726</c:v>
                </c:pt>
                <c:pt idx="319">
                  <c:v>41733</c:v>
                </c:pt>
                <c:pt idx="320">
                  <c:v>41740</c:v>
                </c:pt>
                <c:pt idx="321">
                  <c:v>41747</c:v>
                </c:pt>
                <c:pt idx="322">
                  <c:v>41754</c:v>
                </c:pt>
                <c:pt idx="323">
                  <c:v>41761</c:v>
                </c:pt>
                <c:pt idx="324">
                  <c:v>41768</c:v>
                </c:pt>
                <c:pt idx="325">
                  <c:v>41775</c:v>
                </c:pt>
                <c:pt idx="326">
                  <c:v>41782</c:v>
                </c:pt>
                <c:pt idx="327">
                  <c:v>41789</c:v>
                </c:pt>
                <c:pt idx="328">
                  <c:v>41796</c:v>
                </c:pt>
                <c:pt idx="329">
                  <c:v>41803</c:v>
                </c:pt>
                <c:pt idx="330">
                  <c:v>41810</c:v>
                </c:pt>
                <c:pt idx="331">
                  <c:v>41817</c:v>
                </c:pt>
                <c:pt idx="332">
                  <c:v>41824</c:v>
                </c:pt>
                <c:pt idx="333">
                  <c:v>41831</c:v>
                </c:pt>
                <c:pt idx="334">
                  <c:v>41838</c:v>
                </c:pt>
                <c:pt idx="335">
                  <c:v>41845</c:v>
                </c:pt>
                <c:pt idx="336">
                  <c:v>41852</c:v>
                </c:pt>
                <c:pt idx="337">
                  <c:v>41859</c:v>
                </c:pt>
                <c:pt idx="338">
                  <c:v>41866</c:v>
                </c:pt>
                <c:pt idx="339">
                  <c:v>41873</c:v>
                </c:pt>
                <c:pt idx="340">
                  <c:v>41880</c:v>
                </c:pt>
                <c:pt idx="341">
                  <c:v>41887</c:v>
                </c:pt>
                <c:pt idx="342">
                  <c:v>41894</c:v>
                </c:pt>
                <c:pt idx="343">
                  <c:v>41901</c:v>
                </c:pt>
                <c:pt idx="344">
                  <c:v>41908</c:v>
                </c:pt>
                <c:pt idx="345">
                  <c:v>41915</c:v>
                </c:pt>
                <c:pt idx="346">
                  <c:v>41922</c:v>
                </c:pt>
                <c:pt idx="347">
                  <c:v>41929</c:v>
                </c:pt>
                <c:pt idx="348">
                  <c:v>41936</c:v>
                </c:pt>
                <c:pt idx="349">
                  <c:v>41943</c:v>
                </c:pt>
                <c:pt idx="350">
                  <c:v>41950</c:v>
                </c:pt>
                <c:pt idx="351">
                  <c:v>41957</c:v>
                </c:pt>
                <c:pt idx="352">
                  <c:v>41964</c:v>
                </c:pt>
                <c:pt idx="353">
                  <c:v>41971</c:v>
                </c:pt>
                <c:pt idx="354">
                  <c:v>41978</c:v>
                </c:pt>
                <c:pt idx="355">
                  <c:v>41985</c:v>
                </c:pt>
                <c:pt idx="356">
                  <c:v>41992</c:v>
                </c:pt>
                <c:pt idx="357">
                  <c:v>41999</c:v>
                </c:pt>
                <c:pt idx="358">
                  <c:v>42006</c:v>
                </c:pt>
                <c:pt idx="359">
                  <c:v>42013</c:v>
                </c:pt>
                <c:pt idx="360">
                  <c:v>42020</c:v>
                </c:pt>
                <c:pt idx="361">
                  <c:v>42027</c:v>
                </c:pt>
                <c:pt idx="362">
                  <c:v>42034</c:v>
                </c:pt>
                <c:pt idx="363">
                  <c:v>42041</c:v>
                </c:pt>
                <c:pt idx="364">
                  <c:v>42048</c:v>
                </c:pt>
                <c:pt idx="365">
                  <c:v>42055</c:v>
                </c:pt>
                <c:pt idx="366">
                  <c:v>42062</c:v>
                </c:pt>
                <c:pt idx="367">
                  <c:v>42069</c:v>
                </c:pt>
                <c:pt idx="368">
                  <c:v>42076</c:v>
                </c:pt>
                <c:pt idx="369">
                  <c:v>42083</c:v>
                </c:pt>
                <c:pt idx="370">
                  <c:v>42090</c:v>
                </c:pt>
                <c:pt idx="371">
                  <c:v>42097</c:v>
                </c:pt>
                <c:pt idx="372">
                  <c:v>42104</c:v>
                </c:pt>
                <c:pt idx="373">
                  <c:v>42111</c:v>
                </c:pt>
                <c:pt idx="374">
                  <c:v>42118</c:v>
                </c:pt>
                <c:pt idx="375">
                  <c:v>42125</c:v>
                </c:pt>
                <c:pt idx="376">
                  <c:v>42132</c:v>
                </c:pt>
                <c:pt idx="377">
                  <c:v>42139</c:v>
                </c:pt>
                <c:pt idx="378">
                  <c:v>42146</c:v>
                </c:pt>
                <c:pt idx="379">
                  <c:v>42153</c:v>
                </c:pt>
                <c:pt idx="380">
                  <c:v>42160</c:v>
                </c:pt>
                <c:pt idx="381">
                  <c:v>42167</c:v>
                </c:pt>
                <c:pt idx="382">
                  <c:v>42174</c:v>
                </c:pt>
                <c:pt idx="383">
                  <c:v>42181</c:v>
                </c:pt>
                <c:pt idx="384">
                  <c:v>42188</c:v>
                </c:pt>
                <c:pt idx="385">
                  <c:v>42195</c:v>
                </c:pt>
                <c:pt idx="386">
                  <c:v>42202</c:v>
                </c:pt>
                <c:pt idx="387">
                  <c:v>42209</c:v>
                </c:pt>
                <c:pt idx="388">
                  <c:v>42216</c:v>
                </c:pt>
                <c:pt idx="389">
                  <c:v>42223</c:v>
                </c:pt>
                <c:pt idx="390">
                  <c:v>42230</c:v>
                </c:pt>
                <c:pt idx="391">
                  <c:v>42237</c:v>
                </c:pt>
                <c:pt idx="392">
                  <c:v>42244</c:v>
                </c:pt>
                <c:pt idx="393">
                  <c:v>42251</c:v>
                </c:pt>
                <c:pt idx="394">
                  <c:v>42258</c:v>
                </c:pt>
                <c:pt idx="395">
                  <c:v>42265</c:v>
                </c:pt>
                <c:pt idx="396">
                  <c:v>42272</c:v>
                </c:pt>
                <c:pt idx="397">
                  <c:v>42279</c:v>
                </c:pt>
                <c:pt idx="398">
                  <c:v>42286</c:v>
                </c:pt>
                <c:pt idx="399">
                  <c:v>42293</c:v>
                </c:pt>
                <c:pt idx="400">
                  <c:v>42300</c:v>
                </c:pt>
                <c:pt idx="401">
                  <c:v>42307</c:v>
                </c:pt>
                <c:pt idx="402">
                  <c:v>42314</c:v>
                </c:pt>
                <c:pt idx="403">
                  <c:v>42321</c:v>
                </c:pt>
                <c:pt idx="404">
                  <c:v>42328</c:v>
                </c:pt>
                <c:pt idx="405">
                  <c:v>42335</c:v>
                </c:pt>
                <c:pt idx="406">
                  <c:v>42342</c:v>
                </c:pt>
                <c:pt idx="407">
                  <c:v>42349</c:v>
                </c:pt>
                <c:pt idx="408">
                  <c:v>42356</c:v>
                </c:pt>
                <c:pt idx="409">
                  <c:v>42363</c:v>
                </c:pt>
                <c:pt idx="410">
                  <c:v>42370</c:v>
                </c:pt>
                <c:pt idx="411">
                  <c:v>42377</c:v>
                </c:pt>
                <c:pt idx="412">
                  <c:v>42384</c:v>
                </c:pt>
                <c:pt idx="413">
                  <c:v>42391</c:v>
                </c:pt>
                <c:pt idx="414">
                  <c:v>42398</c:v>
                </c:pt>
                <c:pt idx="415">
                  <c:v>42405</c:v>
                </c:pt>
                <c:pt idx="416">
                  <c:v>42412</c:v>
                </c:pt>
                <c:pt idx="417">
                  <c:v>42419</c:v>
                </c:pt>
                <c:pt idx="418">
                  <c:v>42426</c:v>
                </c:pt>
                <c:pt idx="419">
                  <c:v>42433</c:v>
                </c:pt>
                <c:pt idx="420">
                  <c:v>42440</c:v>
                </c:pt>
                <c:pt idx="421">
                  <c:v>42447</c:v>
                </c:pt>
                <c:pt idx="422">
                  <c:v>42454</c:v>
                </c:pt>
                <c:pt idx="423">
                  <c:v>42461</c:v>
                </c:pt>
                <c:pt idx="424">
                  <c:v>42468</c:v>
                </c:pt>
                <c:pt idx="425">
                  <c:v>42475</c:v>
                </c:pt>
                <c:pt idx="426">
                  <c:v>42482</c:v>
                </c:pt>
                <c:pt idx="427">
                  <c:v>42489</c:v>
                </c:pt>
                <c:pt idx="428">
                  <c:v>42496</c:v>
                </c:pt>
                <c:pt idx="429">
                  <c:v>42503</c:v>
                </c:pt>
                <c:pt idx="430">
                  <c:v>42510</c:v>
                </c:pt>
                <c:pt idx="431">
                  <c:v>42517</c:v>
                </c:pt>
                <c:pt idx="432">
                  <c:v>42524</c:v>
                </c:pt>
                <c:pt idx="433">
                  <c:v>42531</c:v>
                </c:pt>
                <c:pt idx="434">
                  <c:v>42538</c:v>
                </c:pt>
                <c:pt idx="435">
                  <c:v>42545</c:v>
                </c:pt>
                <c:pt idx="436">
                  <c:v>42552</c:v>
                </c:pt>
                <c:pt idx="437">
                  <c:v>42559</c:v>
                </c:pt>
                <c:pt idx="438">
                  <c:v>42566</c:v>
                </c:pt>
                <c:pt idx="439">
                  <c:v>42573</c:v>
                </c:pt>
                <c:pt idx="440">
                  <c:v>42580</c:v>
                </c:pt>
                <c:pt idx="441">
                  <c:v>42587</c:v>
                </c:pt>
                <c:pt idx="442">
                  <c:v>42594</c:v>
                </c:pt>
                <c:pt idx="443">
                  <c:v>42601</c:v>
                </c:pt>
                <c:pt idx="444">
                  <c:v>42608</c:v>
                </c:pt>
                <c:pt idx="445">
                  <c:v>42615</c:v>
                </c:pt>
                <c:pt idx="446">
                  <c:v>42622</c:v>
                </c:pt>
                <c:pt idx="447">
                  <c:v>42629</c:v>
                </c:pt>
                <c:pt idx="448">
                  <c:v>42636</c:v>
                </c:pt>
                <c:pt idx="449">
                  <c:v>42643</c:v>
                </c:pt>
                <c:pt idx="450">
                  <c:v>42650</c:v>
                </c:pt>
                <c:pt idx="451">
                  <c:v>42657</c:v>
                </c:pt>
                <c:pt idx="452">
                  <c:v>42664</c:v>
                </c:pt>
                <c:pt idx="453">
                  <c:v>42671</c:v>
                </c:pt>
                <c:pt idx="454">
                  <c:v>42678</c:v>
                </c:pt>
                <c:pt idx="455">
                  <c:v>42685</c:v>
                </c:pt>
                <c:pt idx="456">
                  <c:v>42692</c:v>
                </c:pt>
                <c:pt idx="457">
                  <c:v>42699</c:v>
                </c:pt>
                <c:pt idx="458">
                  <c:v>42706</c:v>
                </c:pt>
                <c:pt idx="459">
                  <c:v>42713</c:v>
                </c:pt>
                <c:pt idx="460">
                  <c:v>42720</c:v>
                </c:pt>
                <c:pt idx="461">
                  <c:v>42727</c:v>
                </c:pt>
                <c:pt idx="462">
                  <c:v>42734</c:v>
                </c:pt>
                <c:pt idx="463">
                  <c:v>42741</c:v>
                </c:pt>
                <c:pt idx="464">
                  <c:v>42748</c:v>
                </c:pt>
                <c:pt idx="465">
                  <c:v>42755</c:v>
                </c:pt>
                <c:pt idx="466">
                  <c:v>42762</c:v>
                </c:pt>
                <c:pt idx="467">
                  <c:v>42769</c:v>
                </c:pt>
                <c:pt idx="468">
                  <c:v>42776</c:v>
                </c:pt>
                <c:pt idx="469">
                  <c:v>42783</c:v>
                </c:pt>
                <c:pt idx="470">
                  <c:v>42790</c:v>
                </c:pt>
                <c:pt idx="471">
                  <c:v>42797</c:v>
                </c:pt>
                <c:pt idx="472">
                  <c:v>42804</c:v>
                </c:pt>
                <c:pt idx="473">
                  <c:v>42811</c:v>
                </c:pt>
                <c:pt idx="474">
                  <c:v>42818</c:v>
                </c:pt>
                <c:pt idx="475">
                  <c:v>42825</c:v>
                </c:pt>
                <c:pt idx="476">
                  <c:v>42832</c:v>
                </c:pt>
                <c:pt idx="477">
                  <c:v>42839</c:v>
                </c:pt>
                <c:pt idx="478">
                  <c:v>42846</c:v>
                </c:pt>
                <c:pt idx="479">
                  <c:v>42853</c:v>
                </c:pt>
                <c:pt idx="480">
                  <c:v>42860</c:v>
                </c:pt>
                <c:pt idx="481">
                  <c:v>42867</c:v>
                </c:pt>
                <c:pt idx="482">
                  <c:v>42874</c:v>
                </c:pt>
                <c:pt idx="483">
                  <c:v>42881</c:v>
                </c:pt>
                <c:pt idx="484">
                  <c:v>42888</c:v>
                </c:pt>
                <c:pt idx="485">
                  <c:v>42895</c:v>
                </c:pt>
                <c:pt idx="486">
                  <c:v>42902</c:v>
                </c:pt>
                <c:pt idx="487">
                  <c:v>42909</c:v>
                </c:pt>
                <c:pt idx="488">
                  <c:v>42916</c:v>
                </c:pt>
                <c:pt idx="489">
                  <c:v>42923</c:v>
                </c:pt>
                <c:pt idx="490">
                  <c:v>42930</c:v>
                </c:pt>
                <c:pt idx="491">
                  <c:v>42937</c:v>
                </c:pt>
                <c:pt idx="492">
                  <c:v>42944</c:v>
                </c:pt>
                <c:pt idx="493">
                  <c:v>42951</c:v>
                </c:pt>
                <c:pt idx="494">
                  <c:v>42958</c:v>
                </c:pt>
                <c:pt idx="495">
                  <c:v>42965</c:v>
                </c:pt>
                <c:pt idx="496">
                  <c:v>42972</c:v>
                </c:pt>
                <c:pt idx="497">
                  <c:v>42979</c:v>
                </c:pt>
                <c:pt idx="498">
                  <c:v>42986</c:v>
                </c:pt>
                <c:pt idx="499">
                  <c:v>42993</c:v>
                </c:pt>
                <c:pt idx="500">
                  <c:v>43000</c:v>
                </c:pt>
                <c:pt idx="501">
                  <c:v>43007</c:v>
                </c:pt>
                <c:pt idx="502">
                  <c:v>43014</c:v>
                </c:pt>
                <c:pt idx="503">
                  <c:v>43021</c:v>
                </c:pt>
                <c:pt idx="504">
                  <c:v>43028</c:v>
                </c:pt>
                <c:pt idx="505">
                  <c:v>43035</c:v>
                </c:pt>
                <c:pt idx="506">
                  <c:v>43042</c:v>
                </c:pt>
                <c:pt idx="507">
                  <c:v>43049</c:v>
                </c:pt>
                <c:pt idx="508">
                  <c:v>43056</c:v>
                </c:pt>
                <c:pt idx="509">
                  <c:v>43063</c:v>
                </c:pt>
                <c:pt idx="510">
                  <c:v>43070</c:v>
                </c:pt>
                <c:pt idx="511">
                  <c:v>43077</c:v>
                </c:pt>
                <c:pt idx="512">
                  <c:v>43084</c:v>
                </c:pt>
                <c:pt idx="513">
                  <c:v>43091</c:v>
                </c:pt>
                <c:pt idx="514">
                  <c:v>43098</c:v>
                </c:pt>
                <c:pt idx="515">
                  <c:v>43105</c:v>
                </c:pt>
                <c:pt idx="516">
                  <c:v>43112</c:v>
                </c:pt>
                <c:pt idx="517">
                  <c:v>43119</c:v>
                </c:pt>
                <c:pt idx="518">
                  <c:v>43126</c:v>
                </c:pt>
                <c:pt idx="519">
                  <c:v>43133</c:v>
                </c:pt>
                <c:pt idx="520">
                  <c:v>43140</c:v>
                </c:pt>
                <c:pt idx="521">
                  <c:v>43147</c:v>
                </c:pt>
                <c:pt idx="522">
                  <c:v>43154</c:v>
                </c:pt>
                <c:pt idx="523">
                  <c:v>43161</c:v>
                </c:pt>
                <c:pt idx="524">
                  <c:v>43168</c:v>
                </c:pt>
                <c:pt idx="525">
                  <c:v>43175</c:v>
                </c:pt>
                <c:pt idx="526">
                  <c:v>43182</c:v>
                </c:pt>
                <c:pt idx="527">
                  <c:v>43189</c:v>
                </c:pt>
                <c:pt idx="528">
                  <c:v>43196</c:v>
                </c:pt>
                <c:pt idx="529">
                  <c:v>43203</c:v>
                </c:pt>
                <c:pt idx="530">
                  <c:v>43210</c:v>
                </c:pt>
                <c:pt idx="531">
                  <c:v>43217</c:v>
                </c:pt>
                <c:pt idx="532">
                  <c:v>43224</c:v>
                </c:pt>
                <c:pt idx="533">
                  <c:v>43231</c:v>
                </c:pt>
                <c:pt idx="534">
                  <c:v>43238</c:v>
                </c:pt>
                <c:pt idx="535">
                  <c:v>43245</c:v>
                </c:pt>
                <c:pt idx="536">
                  <c:v>43252</c:v>
                </c:pt>
                <c:pt idx="537">
                  <c:v>43259</c:v>
                </c:pt>
                <c:pt idx="538">
                  <c:v>43266</c:v>
                </c:pt>
                <c:pt idx="539">
                  <c:v>43273</c:v>
                </c:pt>
                <c:pt idx="540">
                  <c:v>43280</c:v>
                </c:pt>
                <c:pt idx="541">
                  <c:v>43287</c:v>
                </c:pt>
                <c:pt idx="542">
                  <c:v>43294</c:v>
                </c:pt>
                <c:pt idx="543">
                  <c:v>43301</c:v>
                </c:pt>
                <c:pt idx="544">
                  <c:v>43308</c:v>
                </c:pt>
                <c:pt idx="545">
                  <c:v>43315</c:v>
                </c:pt>
                <c:pt idx="546">
                  <c:v>43322</c:v>
                </c:pt>
                <c:pt idx="547">
                  <c:v>43329</c:v>
                </c:pt>
                <c:pt idx="548">
                  <c:v>43336</c:v>
                </c:pt>
                <c:pt idx="549">
                  <c:v>43343</c:v>
                </c:pt>
                <c:pt idx="550">
                  <c:v>43350</c:v>
                </c:pt>
                <c:pt idx="551">
                  <c:v>43357</c:v>
                </c:pt>
                <c:pt idx="552">
                  <c:v>43364</c:v>
                </c:pt>
                <c:pt idx="553">
                  <c:v>43371</c:v>
                </c:pt>
                <c:pt idx="554">
                  <c:v>43378</c:v>
                </c:pt>
                <c:pt idx="555">
                  <c:v>43385</c:v>
                </c:pt>
                <c:pt idx="556">
                  <c:v>43392</c:v>
                </c:pt>
                <c:pt idx="557">
                  <c:v>43399</c:v>
                </c:pt>
                <c:pt idx="558">
                  <c:v>43406</c:v>
                </c:pt>
                <c:pt idx="559">
                  <c:v>43413</c:v>
                </c:pt>
                <c:pt idx="560">
                  <c:v>43420</c:v>
                </c:pt>
                <c:pt idx="561">
                  <c:v>43427</c:v>
                </c:pt>
                <c:pt idx="562">
                  <c:v>43434</c:v>
                </c:pt>
                <c:pt idx="563">
                  <c:v>43441</c:v>
                </c:pt>
                <c:pt idx="564">
                  <c:v>43448</c:v>
                </c:pt>
                <c:pt idx="565">
                  <c:v>43455</c:v>
                </c:pt>
                <c:pt idx="566">
                  <c:v>43462</c:v>
                </c:pt>
              </c:numCache>
            </c:numRef>
          </c:cat>
          <c:val>
            <c:numRef>
              <c:f>Data!$Q$2:$Q$568</c:f>
              <c:numCache>
                <c:formatCode>General</c:formatCode>
                <c:ptCount val="567"/>
                <c:pt idx="0">
                  <c:v>100</c:v>
                </c:pt>
                <c:pt idx="1">
                  <c:v>101.38378892968856</c:v>
                </c:pt>
                <c:pt idx="2">
                  <c:v>102.45967632258942</c:v>
                </c:pt>
                <c:pt idx="3">
                  <c:v>97.567659458724322</c:v>
                </c:pt>
                <c:pt idx="4">
                  <c:v>96.994832041343656</c:v>
                </c:pt>
                <c:pt idx="5">
                  <c:v>95.333333333333314</c:v>
                </c:pt>
                <c:pt idx="6">
                  <c:v>98.454372365021072</c:v>
                </c:pt>
                <c:pt idx="7">
                  <c:v>102.99864001087991</c:v>
                </c:pt>
                <c:pt idx="8">
                  <c:v>98.721066231470147</c:v>
                </c:pt>
                <c:pt idx="9">
                  <c:v>100.8842649258806</c:v>
                </c:pt>
                <c:pt idx="10">
                  <c:v>102.12811097511219</c:v>
                </c:pt>
                <c:pt idx="11">
                  <c:v>104.25404596763227</c:v>
                </c:pt>
                <c:pt idx="12">
                  <c:v>101.781177750578</c:v>
                </c:pt>
                <c:pt idx="13">
                  <c:v>104.08962328301374</c:v>
                </c:pt>
                <c:pt idx="14">
                  <c:v>101.45437236502107</c:v>
                </c:pt>
                <c:pt idx="15">
                  <c:v>102.15272677818578</c:v>
                </c:pt>
                <c:pt idx="16">
                  <c:v>100.45450836393309</c:v>
                </c:pt>
                <c:pt idx="17">
                  <c:v>98.753841969264244</c:v>
                </c:pt>
                <c:pt idx="18">
                  <c:v>96.143614851081182</c:v>
                </c:pt>
                <c:pt idx="19">
                  <c:v>93.316197470420235</c:v>
                </c:pt>
                <c:pt idx="20">
                  <c:v>92.108527131782949</c:v>
                </c:pt>
                <c:pt idx="21">
                  <c:v>90.288181694546466</c:v>
                </c:pt>
                <c:pt idx="22">
                  <c:v>92.850673194614473</c:v>
                </c:pt>
                <c:pt idx="23">
                  <c:v>95.403644770841851</c:v>
                </c:pt>
                <c:pt idx="24">
                  <c:v>97.119679042567668</c:v>
                </c:pt>
                <c:pt idx="25">
                  <c:v>98.763769889840901</c:v>
                </c:pt>
                <c:pt idx="26">
                  <c:v>98.40786073711412</c:v>
                </c:pt>
                <c:pt idx="27">
                  <c:v>96.479260165918689</c:v>
                </c:pt>
                <c:pt idx="28">
                  <c:v>98.446076431388562</c:v>
                </c:pt>
                <c:pt idx="29">
                  <c:v>94.88086495308039</c:v>
                </c:pt>
                <c:pt idx="30">
                  <c:v>98.130014959880342</c:v>
                </c:pt>
                <c:pt idx="31">
                  <c:v>95.541547667618687</c:v>
                </c:pt>
                <c:pt idx="32">
                  <c:v>92.690330477356213</c:v>
                </c:pt>
                <c:pt idx="33">
                  <c:v>93.564803481572156</c:v>
                </c:pt>
                <c:pt idx="34">
                  <c:v>72.721610227118191</c:v>
                </c:pt>
                <c:pt idx="35">
                  <c:v>82.954168366653064</c:v>
                </c:pt>
                <c:pt idx="36">
                  <c:v>77.180606555147563</c:v>
                </c:pt>
                <c:pt idx="37">
                  <c:v>83.682986536107705</c:v>
                </c:pt>
                <c:pt idx="38">
                  <c:v>81.710322317421458</c:v>
                </c:pt>
                <c:pt idx="39">
                  <c:v>79.351965184278527</c:v>
                </c:pt>
                <c:pt idx="40">
                  <c:v>69.958112335101319</c:v>
                </c:pt>
                <c:pt idx="41">
                  <c:v>79.105127158982725</c:v>
                </c:pt>
                <c:pt idx="42">
                  <c:v>75.21882224942199</c:v>
                </c:pt>
                <c:pt idx="43">
                  <c:v>76.651298789609669</c:v>
                </c:pt>
                <c:pt idx="44">
                  <c:v>74.253501971984207</c:v>
                </c:pt>
                <c:pt idx="45">
                  <c:v>73.43370053039574</c:v>
                </c:pt>
                <c:pt idx="46">
                  <c:v>75.26900584795321</c:v>
                </c:pt>
                <c:pt idx="47">
                  <c:v>77.481844145246825</c:v>
                </c:pt>
                <c:pt idx="48">
                  <c:v>73.922752617979043</c:v>
                </c:pt>
                <c:pt idx="49">
                  <c:v>72.173398612811084</c:v>
                </c:pt>
                <c:pt idx="50">
                  <c:v>71.94410444716442</c:v>
                </c:pt>
                <c:pt idx="51">
                  <c:v>69.673466612267092</c:v>
                </c:pt>
                <c:pt idx="52">
                  <c:v>69.724466204270357</c:v>
                </c:pt>
                <c:pt idx="53">
                  <c:v>65.975928192574443</c:v>
                </c:pt>
                <c:pt idx="54">
                  <c:v>63.792601659186708</c:v>
                </c:pt>
                <c:pt idx="55">
                  <c:v>58.637426900584771</c:v>
                </c:pt>
                <c:pt idx="56">
                  <c:v>64.283149734802095</c:v>
                </c:pt>
                <c:pt idx="57">
                  <c:v>65.104991160070696</c:v>
                </c:pt>
                <c:pt idx="58">
                  <c:v>66.263157894736807</c:v>
                </c:pt>
                <c:pt idx="59">
                  <c:v>68.584115327077342</c:v>
                </c:pt>
                <c:pt idx="60">
                  <c:v>68.959608323133395</c:v>
                </c:pt>
                <c:pt idx="61">
                  <c:v>70.619203046375603</c:v>
                </c:pt>
                <c:pt idx="62">
                  <c:v>69.536923704610331</c:v>
                </c:pt>
                <c:pt idx="63">
                  <c:v>71.07194342445257</c:v>
                </c:pt>
                <c:pt idx="64">
                  <c:v>73.317149462804267</c:v>
                </c:pt>
                <c:pt idx="65">
                  <c:v>72.768529851761159</c:v>
                </c:pt>
                <c:pt idx="66">
                  <c:v>73.565347477220158</c:v>
                </c:pt>
                <c:pt idx="67">
                  <c:v>72.75588195294435</c:v>
                </c:pt>
                <c:pt idx="68">
                  <c:v>73.424452604379141</c:v>
                </c:pt>
                <c:pt idx="69">
                  <c:v>75.096423228614157</c:v>
                </c:pt>
                <c:pt idx="70">
                  <c:v>73.733034135726896</c:v>
                </c:pt>
                <c:pt idx="71">
                  <c:v>73.112879096967205</c:v>
                </c:pt>
                <c:pt idx="72">
                  <c:v>72.603155174758584</c:v>
                </c:pt>
                <c:pt idx="73">
                  <c:v>71.233646130830934</c:v>
                </c:pt>
                <c:pt idx="74">
                  <c:v>76.079695362437079</c:v>
                </c:pt>
                <c:pt idx="75">
                  <c:v>78.347613219094214</c:v>
                </c:pt>
                <c:pt idx="76">
                  <c:v>80.928736570107404</c:v>
                </c:pt>
                <c:pt idx="77">
                  <c:v>81.958384332925291</c:v>
                </c:pt>
                <c:pt idx="78">
                  <c:v>81.399428804569524</c:v>
                </c:pt>
                <c:pt idx="79">
                  <c:v>83.500611995104009</c:v>
                </c:pt>
                <c:pt idx="80">
                  <c:v>84.476812185502482</c:v>
                </c:pt>
                <c:pt idx="81">
                  <c:v>83.218686250509961</c:v>
                </c:pt>
                <c:pt idx="82">
                  <c:v>84.767985856113114</c:v>
                </c:pt>
                <c:pt idx="83">
                  <c:v>86.021351829185321</c:v>
                </c:pt>
                <c:pt idx="84">
                  <c:v>84.821297429620515</c:v>
                </c:pt>
                <c:pt idx="85">
                  <c:v>83.641642866857026</c:v>
                </c:pt>
                <c:pt idx="86">
                  <c:v>85.565619475044159</c:v>
                </c:pt>
                <c:pt idx="87">
                  <c:v>86.294845641234829</c:v>
                </c:pt>
                <c:pt idx="88">
                  <c:v>86.740922072623377</c:v>
                </c:pt>
                <c:pt idx="89">
                  <c:v>85.485652114783036</c:v>
                </c:pt>
                <c:pt idx="90">
                  <c:v>85.592411260709866</c:v>
                </c:pt>
                <c:pt idx="91">
                  <c:v>86.373997008023892</c:v>
                </c:pt>
                <c:pt idx="92">
                  <c:v>85.372773017815817</c:v>
                </c:pt>
                <c:pt idx="93">
                  <c:v>86.177886576907355</c:v>
                </c:pt>
                <c:pt idx="94">
                  <c:v>88.415068679450528</c:v>
                </c:pt>
                <c:pt idx="95">
                  <c:v>87.196790425676554</c:v>
                </c:pt>
                <c:pt idx="96">
                  <c:v>87.914048687610446</c:v>
                </c:pt>
                <c:pt idx="97">
                  <c:v>89.487012103903112</c:v>
                </c:pt>
                <c:pt idx="98">
                  <c:v>89.023663810689456</c:v>
                </c:pt>
                <c:pt idx="99">
                  <c:v>90.002447980416093</c:v>
                </c:pt>
                <c:pt idx="100">
                  <c:v>89.433156534747667</c:v>
                </c:pt>
                <c:pt idx="101">
                  <c:v>88.317149462804238</c:v>
                </c:pt>
                <c:pt idx="102">
                  <c:v>87.593091255269911</c:v>
                </c:pt>
                <c:pt idx="103">
                  <c:v>85.194206446348389</c:v>
                </c:pt>
                <c:pt idx="104">
                  <c:v>87.259621923024582</c:v>
                </c:pt>
                <c:pt idx="105">
                  <c:v>91.250917992656028</c:v>
                </c:pt>
                <c:pt idx="106">
                  <c:v>91.268733850129166</c:v>
                </c:pt>
                <c:pt idx="107">
                  <c:v>93.129062967496225</c:v>
                </c:pt>
                <c:pt idx="108">
                  <c:v>92.977016183870504</c:v>
                </c:pt>
                <c:pt idx="109">
                  <c:v>93.577587379300937</c:v>
                </c:pt>
                <c:pt idx="110">
                  <c:v>93.008975928192541</c:v>
                </c:pt>
                <c:pt idx="111">
                  <c:v>93.688562491500036</c:v>
                </c:pt>
                <c:pt idx="112">
                  <c:v>93.689242486060067</c:v>
                </c:pt>
                <c:pt idx="113">
                  <c:v>93.753433972528157</c:v>
                </c:pt>
                <c:pt idx="114">
                  <c:v>92.043655650754744</c:v>
                </c:pt>
                <c:pt idx="115">
                  <c:v>89.988032095743179</c:v>
                </c:pt>
                <c:pt idx="116">
                  <c:v>84.395892832857285</c:v>
                </c:pt>
                <c:pt idx="117">
                  <c:v>87.429348565211427</c:v>
                </c:pt>
                <c:pt idx="118">
                  <c:v>84.408948728410124</c:v>
                </c:pt>
                <c:pt idx="119">
                  <c:v>85.977424180606505</c:v>
                </c:pt>
                <c:pt idx="120">
                  <c:v>85.665306677546525</c:v>
                </c:pt>
                <c:pt idx="121">
                  <c:v>87.402964776281721</c:v>
                </c:pt>
                <c:pt idx="122">
                  <c:v>87.679314565483409</c:v>
                </c:pt>
                <c:pt idx="123">
                  <c:v>85.344077247381946</c:v>
                </c:pt>
                <c:pt idx="124">
                  <c:v>81.249830001359911</c:v>
                </c:pt>
                <c:pt idx="125">
                  <c:v>84.461988304093467</c:v>
                </c:pt>
                <c:pt idx="126">
                  <c:v>84.106759145926731</c:v>
                </c:pt>
                <c:pt idx="127">
                  <c:v>84.336325309397424</c:v>
                </c:pt>
                <c:pt idx="128">
                  <c:v>84.329933360533019</c:v>
                </c:pt>
                <c:pt idx="129">
                  <c:v>85.969808241533968</c:v>
                </c:pt>
                <c:pt idx="130">
                  <c:v>85.602339181286453</c:v>
                </c:pt>
                <c:pt idx="131">
                  <c:v>84.126478988168003</c:v>
                </c:pt>
                <c:pt idx="132">
                  <c:v>84.090031279749681</c:v>
                </c:pt>
                <c:pt idx="133">
                  <c:v>87.048959608323045</c:v>
                </c:pt>
                <c:pt idx="134">
                  <c:v>87.959880320957339</c:v>
                </c:pt>
                <c:pt idx="135">
                  <c:v>86.889976880184875</c:v>
                </c:pt>
                <c:pt idx="136">
                  <c:v>86.505779953760296</c:v>
                </c:pt>
                <c:pt idx="137">
                  <c:v>85.464028287773615</c:v>
                </c:pt>
                <c:pt idx="138">
                  <c:v>87.624235006119861</c:v>
                </c:pt>
                <c:pt idx="139">
                  <c:v>88.088263293893561</c:v>
                </c:pt>
                <c:pt idx="140">
                  <c:v>88.021623827009293</c:v>
                </c:pt>
                <c:pt idx="141">
                  <c:v>89.592275261797823</c:v>
                </c:pt>
                <c:pt idx="142">
                  <c:v>88.471236230110065</c:v>
                </c:pt>
                <c:pt idx="143">
                  <c:v>89.63470692234452</c:v>
                </c:pt>
                <c:pt idx="144">
                  <c:v>88.175710594315149</c:v>
                </c:pt>
                <c:pt idx="145">
                  <c:v>87.595539235686005</c:v>
                </c:pt>
                <c:pt idx="146">
                  <c:v>88.659594723242108</c:v>
                </c:pt>
                <c:pt idx="147">
                  <c:v>88.918264653882659</c:v>
                </c:pt>
                <c:pt idx="148">
                  <c:v>89.75152998775998</c:v>
                </c:pt>
                <c:pt idx="149">
                  <c:v>87.529443764449766</c:v>
                </c:pt>
                <c:pt idx="150">
                  <c:v>88.367197062423386</c:v>
                </c:pt>
                <c:pt idx="151">
                  <c:v>89.162110703114266</c:v>
                </c:pt>
                <c:pt idx="152">
                  <c:v>89.314701482388031</c:v>
                </c:pt>
                <c:pt idx="153">
                  <c:v>88.781857745137927</c:v>
                </c:pt>
                <c:pt idx="154">
                  <c:v>89.547123623010904</c:v>
                </c:pt>
                <c:pt idx="155">
                  <c:v>90.646266829865255</c:v>
                </c:pt>
                <c:pt idx="156">
                  <c:v>91.353869169046547</c:v>
                </c:pt>
                <c:pt idx="157">
                  <c:v>88.905208758329834</c:v>
                </c:pt>
                <c:pt idx="158">
                  <c:v>88.814633482932038</c:v>
                </c:pt>
                <c:pt idx="159">
                  <c:v>86.410444716442171</c:v>
                </c:pt>
                <c:pt idx="160">
                  <c:v>82.932816537467602</c:v>
                </c:pt>
                <c:pt idx="161">
                  <c:v>86.390316877464883</c:v>
                </c:pt>
                <c:pt idx="162">
                  <c:v>87.582075343397165</c:v>
                </c:pt>
                <c:pt idx="163">
                  <c:v>87.827145382836861</c:v>
                </c:pt>
                <c:pt idx="164">
                  <c:v>87.04283965728267</c:v>
                </c:pt>
                <c:pt idx="165">
                  <c:v>87.816673466612187</c:v>
                </c:pt>
                <c:pt idx="166">
                  <c:v>88.939208486332035</c:v>
                </c:pt>
                <c:pt idx="167">
                  <c:v>88.759825921392562</c:v>
                </c:pt>
                <c:pt idx="168">
                  <c:v>89.25962192302454</c:v>
                </c:pt>
                <c:pt idx="169">
                  <c:v>88.815585475316112</c:v>
                </c:pt>
                <c:pt idx="170">
                  <c:v>88.25404596763218</c:v>
                </c:pt>
                <c:pt idx="171">
                  <c:v>87.139806881544885</c:v>
                </c:pt>
                <c:pt idx="172">
                  <c:v>84.281925744593977</c:v>
                </c:pt>
                <c:pt idx="173">
                  <c:v>83.573507411940639</c:v>
                </c:pt>
                <c:pt idx="174">
                  <c:v>81.572419420644579</c:v>
                </c:pt>
                <c:pt idx="175">
                  <c:v>84.83353733170128</c:v>
                </c:pt>
                <c:pt idx="176">
                  <c:v>83.675914592683185</c:v>
                </c:pt>
                <c:pt idx="177">
                  <c:v>80.756969944240382</c:v>
                </c:pt>
                <c:pt idx="178">
                  <c:v>82.033591731266071</c:v>
                </c:pt>
                <c:pt idx="179">
                  <c:v>78.652930776553717</c:v>
                </c:pt>
                <c:pt idx="180">
                  <c:v>70.339453284373661</c:v>
                </c:pt>
                <c:pt idx="181">
                  <c:v>71.437644498843937</c:v>
                </c:pt>
                <c:pt idx="182">
                  <c:v>69.274445804433483</c:v>
                </c:pt>
                <c:pt idx="183">
                  <c:v>72.393852849177122</c:v>
                </c:pt>
                <c:pt idx="184">
                  <c:v>72.890928872568935</c:v>
                </c:pt>
                <c:pt idx="185">
                  <c:v>73.857881136950823</c:v>
                </c:pt>
                <c:pt idx="186">
                  <c:v>74.158574731402069</c:v>
                </c:pt>
                <c:pt idx="187">
                  <c:v>72.063511491907988</c:v>
                </c:pt>
                <c:pt idx="188">
                  <c:v>75.231062151502712</c:v>
                </c:pt>
                <c:pt idx="189">
                  <c:v>76.869713042295572</c:v>
                </c:pt>
                <c:pt idx="190">
                  <c:v>78.350605195158352</c:v>
                </c:pt>
                <c:pt idx="191">
                  <c:v>78.247246022031746</c:v>
                </c:pt>
                <c:pt idx="192">
                  <c:v>79.595539235686019</c:v>
                </c:pt>
                <c:pt idx="193">
                  <c:v>76.973072215422178</c:v>
                </c:pt>
                <c:pt idx="194">
                  <c:v>76.826193390452772</c:v>
                </c:pt>
                <c:pt idx="195">
                  <c:v>76.358085135318817</c:v>
                </c:pt>
                <c:pt idx="196">
                  <c:v>73.379708962328209</c:v>
                </c:pt>
                <c:pt idx="197">
                  <c:v>77.775737794097566</c:v>
                </c:pt>
                <c:pt idx="198">
                  <c:v>78.791921664626599</c:v>
                </c:pt>
                <c:pt idx="199">
                  <c:v>77.974976200190326</c:v>
                </c:pt>
                <c:pt idx="200">
                  <c:v>80.156262749897934</c:v>
                </c:pt>
                <c:pt idx="201">
                  <c:v>80.732082143342765</c:v>
                </c:pt>
                <c:pt idx="202">
                  <c:v>81.787433700530315</c:v>
                </c:pt>
                <c:pt idx="203">
                  <c:v>81.549571603427097</c:v>
                </c:pt>
                <c:pt idx="204">
                  <c:v>83.267645858833049</c:v>
                </c:pt>
                <c:pt idx="205">
                  <c:v>82.055215558275464</c:v>
                </c:pt>
                <c:pt idx="206">
                  <c:v>83.684346525227738</c:v>
                </c:pt>
                <c:pt idx="207">
                  <c:v>83.376308989528013</c:v>
                </c:pt>
                <c:pt idx="208">
                  <c:v>84.83190534475716</c:v>
                </c:pt>
                <c:pt idx="209">
                  <c:v>84.103495172038549</c:v>
                </c:pt>
                <c:pt idx="210">
                  <c:v>83.630762953896294</c:v>
                </c:pt>
                <c:pt idx="211">
                  <c:v>84.163062695498354</c:v>
                </c:pt>
                <c:pt idx="212">
                  <c:v>86.241398068815357</c:v>
                </c:pt>
                <c:pt idx="213">
                  <c:v>84.867809057527452</c:v>
                </c:pt>
                <c:pt idx="214">
                  <c:v>84.802257581939259</c:v>
                </c:pt>
                <c:pt idx="215">
                  <c:v>83.822793417652562</c:v>
                </c:pt>
                <c:pt idx="216">
                  <c:v>82.58017135862903</c:v>
                </c:pt>
                <c:pt idx="217">
                  <c:v>84.833265333877222</c:v>
                </c:pt>
                <c:pt idx="218">
                  <c:v>83.181830545355538</c:v>
                </c:pt>
                <c:pt idx="219">
                  <c:v>82.371685026519685</c:v>
                </c:pt>
                <c:pt idx="220">
                  <c:v>80.985720114238987</c:v>
                </c:pt>
                <c:pt idx="221">
                  <c:v>78.848905208758225</c:v>
                </c:pt>
                <c:pt idx="222">
                  <c:v>79.765945872432908</c:v>
                </c:pt>
                <c:pt idx="223">
                  <c:v>78.572963416292566</c:v>
                </c:pt>
                <c:pt idx="224">
                  <c:v>79.822113423092503</c:v>
                </c:pt>
                <c:pt idx="225">
                  <c:v>80.400108799129498</c:v>
                </c:pt>
                <c:pt idx="226">
                  <c:v>81.454236366108972</c:v>
                </c:pt>
                <c:pt idx="227">
                  <c:v>82.508635930912448</c:v>
                </c:pt>
                <c:pt idx="228">
                  <c:v>84.097239222086131</c:v>
                </c:pt>
                <c:pt idx="229">
                  <c:v>84.071943424452513</c:v>
                </c:pt>
                <c:pt idx="230">
                  <c:v>85.47273221814217</c:v>
                </c:pt>
                <c:pt idx="231">
                  <c:v>86.53365973072205</c:v>
                </c:pt>
                <c:pt idx="232">
                  <c:v>87.876240990071963</c:v>
                </c:pt>
                <c:pt idx="233">
                  <c:v>88.17407860737103</c:v>
                </c:pt>
                <c:pt idx="234">
                  <c:v>88.79831361349099</c:v>
                </c:pt>
                <c:pt idx="235">
                  <c:v>88.072079423364499</c:v>
                </c:pt>
                <c:pt idx="236">
                  <c:v>86.876240990071977</c:v>
                </c:pt>
                <c:pt idx="237">
                  <c:v>88.906840745273925</c:v>
                </c:pt>
                <c:pt idx="238">
                  <c:v>89.203862369100932</c:v>
                </c:pt>
                <c:pt idx="239">
                  <c:v>89.838433292533551</c:v>
                </c:pt>
                <c:pt idx="240">
                  <c:v>88.343261253909859</c:v>
                </c:pt>
                <c:pt idx="241">
                  <c:v>90.776825785393598</c:v>
                </c:pt>
                <c:pt idx="242">
                  <c:v>90.509995920032523</c:v>
                </c:pt>
                <c:pt idx="243">
                  <c:v>91.882768937848383</c:v>
                </c:pt>
                <c:pt idx="244">
                  <c:v>89.770705834353208</c:v>
                </c:pt>
                <c:pt idx="245">
                  <c:v>91.137902896776708</c:v>
                </c:pt>
                <c:pt idx="246">
                  <c:v>91.32598939208475</c:v>
                </c:pt>
                <c:pt idx="247">
                  <c:v>88.517067863456987</c:v>
                </c:pt>
                <c:pt idx="248">
                  <c:v>91.32449340405266</c:v>
                </c:pt>
                <c:pt idx="249">
                  <c:v>92.759417924656503</c:v>
                </c:pt>
                <c:pt idx="250">
                  <c:v>94.182646538827598</c:v>
                </c:pt>
                <c:pt idx="251">
                  <c:v>93.873385012919812</c:v>
                </c:pt>
                <c:pt idx="252">
                  <c:v>93.696994424044519</c:v>
                </c:pt>
                <c:pt idx="253">
                  <c:v>92.784441724466106</c:v>
                </c:pt>
                <c:pt idx="254">
                  <c:v>96.000543995647945</c:v>
                </c:pt>
                <c:pt idx="255">
                  <c:v>97.759009927920474</c:v>
                </c:pt>
                <c:pt idx="256">
                  <c:v>100.21487828097365</c:v>
                </c:pt>
                <c:pt idx="257">
                  <c:v>101.43696450428386</c:v>
                </c:pt>
                <c:pt idx="258">
                  <c:v>100.91595267237852</c:v>
                </c:pt>
                <c:pt idx="259">
                  <c:v>100.5843873249013</c:v>
                </c:pt>
                <c:pt idx="260">
                  <c:v>102.00693594451234</c:v>
                </c:pt>
                <c:pt idx="261">
                  <c:v>102.73874609003117</c:v>
                </c:pt>
                <c:pt idx="262">
                  <c:v>103.3862369101046</c:v>
                </c:pt>
                <c:pt idx="263">
                  <c:v>105.32898136814894</c:v>
                </c:pt>
                <c:pt idx="264">
                  <c:v>106.95484836121301</c:v>
                </c:pt>
                <c:pt idx="265">
                  <c:v>105.32204542363651</c:v>
                </c:pt>
                <c:pt idx="266">
                  <c:v>106.26506187950487</c:v>
                </c:pt>
                <c:pt idx="267">
                  <c:v>103.91826465388267</c:v>
                </c:pt>
                <c:pt idx="268">
                  <c:v>105.54331565347468</c:v>
                </c:pt>
                <c:pt idx="269">
                  <c:v>103.61430708554323</c:v>
                </c:pt>
                <c:pt idx="270">
                  <c:v>106.84509723922199</c:v>
                </c:pt>
                <c:pt idx="271">
                  <c:v>107.95063239494074</c:v>
                </c:pt>
                <c:pt idx="272">
                  <c:v>111.21787025703786</c:v>
                </c:pt>
                <c:pt idx="273">
                  <c:v>112.61049911600698</c:v>
                </c:pt>
                <c:pt idx="274">
                  <c:v>111.09451924384595</c:v>
                </c:pt>
                <c:pt idx="275">
                  <c:v>108.07847137222893</c:v>
                </c:pt>
                <c:pt idx="276">
                  <c:v>105.87297701618378</c:v>
                </c:pt>
                <c:pt idx="277">
                  <c:v>103.84822521419819</c:v>
                </c:pt>
                <c:pt idx="278">
                  <c:v>100.92560859513115</c:v>
                </c:pt>
                <c:pt idx="279">
                  <c:v>104.48850809193516</c:v>
                </c:pt>
                <c:pt idx="280">
                  <c:v>105.83408132734928</c:v>
                </c:pt>
                <c:pt idx="281">
                  <c:v>108.57037943696442</c:v>
                </c:pt>
                <c:pt idx="282">
                  <c:v>107.82156942744449</c:v>
                </c:pt>
                <c:pt idx="283">
                  <c:v>106.03617571059422</c:v>
                </c:pt>
                <c:pt idx="284">
                  <c:v>108.30858153134767</c:v>
                </c:pt>
                <c:pt idx="285">
                  <c:v>108.49095607235134</c:v>
                </c:pt>
                <c:pt idx="286">
                  <c:v>108.27294981640139</c:v>
                </c:pt>
                <c:pt idx="287">
                  <c:v>108.89296885624906</c:v>
                </c:pt>
                <c:pt idx="288">
                  <c:v>105.34434924520595</c:v>
                </c:pt>
                <c:pt idx="289">
                  <c:v>108.1297429620562</c:v>
                </c:pt>
                <c:pt idx="290">
                  <c:v>109.32014143886839</c:v>
                </c:pt>
                <c:pt idx="291">
                  <c:v>110.23242214062279</c:v>
                </c:pt>
                <c:pt idx="292">
                  <c:v>109.54712362301092</c:v>
                </c:pt>
                <c:pt idx="293">
                  <c:v>108.03359173126606</c:v>
                </c:pt>
                <c:pt idx="294">
                  <c:v>107.92982456140341</c:v>
                </c:pt>
                <c:pt idx="295">
                  <c:v>109.95036039711671</c:v>
                </c:pt>
                <c:pt idx="296">
                  <c:v>112.18971848225202</c:v>
                </c:pt>
                <c:pt idx="297">
                  <c:v>111.81558547531607</c:v>
                </c:pt>
                <c:pt idx="298">
                  <c:v>112.07561539507671</c:v>
                </c:pt>
                <c:pt idx="299">
                  <c:v>113.25050999591988</c:v>
                </c:pt>
                <c:pt idx="300">
                  <c:v>112.20495036039698</c:v>
                </c:pt>
                <c:pt idx="301">
                  <c:v>112.39222086223296</c:v>
                </c:pt>
                <c:pt idx="302">
                  <c:v>109.69767441860451</c:v>
                </c:pt>
                <c:pt idx="303">
                  <c:v>106.47232422140608</c:v>
                </c:pt>
                <c:pt idx="304">
                  <c:v>109.90548075615381</c:v>
                </c:pt>
                <c:pt idx="305">
                  <c:v>111.81694546443613</c:v>
                </c:pt>
                <c:pt idx="306">
                  <c:v>112.47735618115038</c:v>
                </c:pt>
                <c:pt idx="307">
                  <c:v>113.76472188222479</c:v>
                </c:pt>
                <c:pt idx="308">
                  <c:v>115.31198150414781</c:v>
                </c:pt>
                <c:pt idx="309">
                  <c:v>111.53950768393838</c:v>
                </c:pt>
                <c:pt idx="310">
                  <c:v>111.40119679042553</c:v>
                </c:pt>
                <c:pt idx="311">
                  <c:v>113.13205494356032</c:v>
                </c:pt>
                <c:pt idx="312">
                  <c:v>114.47817217462246</c:v>
                </c:pt>
                <c:pt idx="313">
                  <c:v>114.67129062967484</c:v>
                </c:pt>
                <c:pt idx="314">
                  <c:v>115.26356589147272</c:v>
                </c:pt>
                <c:pt idx="315">
                  <c:v>113.9477764177885</c:v>
                </c:pt>
                <c:pt idx="316">
                  <c:v>110.34978920168624</c:v>
                </c:pt>
                <c:pt idx="317">
                  <c:v>112.7398340813272</c:v>
                </c:pt>
                <c:pt idx="318">
                  <c:v>113.87501699986385</c:v>
                </c:pt>
                <c:pt idx="319">
                  <c:v>115.63987488100081</c:v>
                </c:pt>
                <c:pt idx="320">
                  <c:v>112.8630490956071</c:v>
                </c:pt>
                <c:pt idx="321">
                  <c:v>113.90017679858548</c:v>
                </c:pt>
                <c:pt idx="322">
                  <c:v>113.89188086495294</c:v>
                </c:pt>
                <c:pt idx="323">
                  <c:v>114.81993744050033</c:v>
                </c:pt>
                <c:pt idx="324">
                  <c:v>115.74037807697525</c:v>
                </c:pt>
                <c:pt idx="325">
                  <c:v>118.09628722970203</c:v>
                </c:pt>
                <c:pt idx="326">
                  <c:v>118.37127702978363</c:v>
                </c:pt>
                <c:pt idx="327">
                  <c:v>117.97252821977411</c:v>
                </c:pt>
                <c:pt idx="328">
                  <c:v>117.77084183326521</c:v>
                </c:pt>
                <c:pt idx="329">
                  <c:v>117.69019447844404</c:v>
                </c:pt>
                <c:pt idx="330">
                  <c:v>118.34094927240571</c:v>
                </c:pt>
                <c:pt idx="331">
                  <c:v>116.44376444988428</c:v>
                </c:pt>
                <c:pt idx="332">
                  <c:v>118.02284781721733</c:v>
                </c:pt>
                <c:pt idx="333">
                  <c:v>115.17095063239482</c:v>
                </c:pt>
                <c:pt idx="334">
                  <c:v>115.75452196382416</c:v>
                </c:pt>
                <c:pt idx="335">
                  <c:v>116.57119543043643</c:v>
                </c:pt>
                <c:pt idx="336">
                  <c:v>114.37875696994413</c:v>
                </c:pt>
                <c:pt idx="337">
                  <c:v>112.53433972528208</c:v>
                </c:pt>
                <c:pt idx="338">
                  <c:v>113.78661770705821</c:v>
                </c:pt>
                <c:pt idx="339">
                  <c:v>116.33564531483735</c:v>
                </c:pt>
                <c:pt idx="340">
                  <c:v>117.76104991160058</c:v>
                </c:pt>
                <c:pt idx="341">
                  <c:v>119.52631578947357</c:v>
                </c:pt>
                <c:pt idx="342">
                  <c:v>119.62369101047179</c:v>
                </c:pt>
                <c:pt idx="343">
                  <c:v>120.22535019719828</c:v>
                </c:pt>
                <c:pt idx="344">
                  <c:v>119.33034135726901</c:v>
                </c:pt>
                <c:pt idx="345">
                  <c:v>118.09506323949395</c:v>
                </c:pt>
                <c:pt idx="346">
                  <c:v>113.89351285189706</c:v>
                </c:pt>
                <c:pt idx="347">
                  <c:v>112.20046239630071</c:v>
                </c:pt>
                <c:pt idx="348">
                  <c:v>116.03549571603413</c:v>
                </c:pt>
                <c:pt idx="349">
                  <c:v>120.19284645722821</c:v>
                </c:pt>
                <c:pt idx="350">
                  <c:v>119.90915272677805</c:v>
                </c:pt>
                <c:pt idx="351">
                  <c:v>121.24724602203167</c:v>
                </c:pt>
                <c:pt idx="352">
                  <c:v>123.49449204406348</c:v>
                </c:pt>
                <c:pt idx="353">
                  <c:v>124.44526043791633</c:v>
                </c:pt>
                <c:pt idx="354">
                  <c:v>125.29375764993864</c:v>
                </c:pt>
                <c:pt idx="355">
                  <c:v>120.97579219366229</c:v>
                </c:pt>
                <c:pt idx="356">
                  <c:v>122.07588739290068</c:v>
                </c:pt>
                <c:pt idx="357">
                  <c:v>122.69373045015624</c:v>
                </c:pt>
                <c:pt idx="358">
                  <c:v>122.17285461716291</c:v>
                </c:pt>
                <c:pt idx="359">
                  <c:v>123.83652930776537</c:v>
                </c:pt>
                <c:pt idx="360">
                  <c:v>107.4335645314836</c:v>
                </c:pt>
                <c:pt idx="361">
                  <c:v>110.99088807289527</c:v>
                </c:pt>
                <c:pt idx="362">
                  <c:v>114.0368557051542</c:v>
                </c:pt>
                <c:pt idx="363">
                  <c:v>116.79572963416278</c:v>
                </c:pt>
                <c:pt idx="364">
                  <c:v>117.66598667210648</c:v>
                </c:pt>
                <c:pt idx="365">
                  <c:v>120.93254453964356</c:v>
                </c:pt>
                <c:pt idx="366">
                  <c:v>122.59662722698206</c:v>
                </c:pt>
                <c:pt idx="367">
                  <c:v>123.48742010063908</c:v>
                </c:pt>
                <c:pt idx="368">
                  <c:v>124.52087583299321</c:v>
                </c:pt>
                <c:pt idx="369">
                  <c:v>127.78852169182635</c:v>
                </c:pt>
                <c:pt idx="370">
                  <c:v>123.53488372093011</c:v>
                </c:pt>
                <c:pt idx="371">
                  <c:v>124.17516659866709</c:v>
                </c:pt>
                <c:pt idx="372">
                  <c:v>128.81082551339574</c:v>
                </c:pt>
                <c:pt idx="373">
                  <c:v>125.74350605195146</c:v>
                </c:pt>
                <c:pt idx="374">
                  <c:v>126.50781993744039</c:v>
                </c:pt>
                <c:pt idx="375">
                  <c:v>123.44784441724454</c:v>
                </c:pt>
                <c:pt idx="376">
                  <c:v>123.66829865361063</c:v>
                </c:pt>
                <c:pt idx="377">
                  <c:v>123.89392084863307</c:v>
                </c:pt>
                <c:pt idx="378">
                  <c:v>127.20386236910089</c:v>
                </c:pt>
                <c:pt idx="379">
                  <c:v>125.63293893648839</c:v>
                </c:pt>
                <c:pt idx="380">
                  <c:v>123.82728138174882</c:v>
                </c:pt>
                <c:pt idx="381">
                  <c:v>122.7584659322724</c:v>
                </c:pt>
                <c:pt idx="382">
                  <c:v>120.5945872433019</c:v>
                </c:pt>
                <c:pt idx="383">
                  <c:v>122.5010199918399</c:v>
                </c:pt>
                <c:pt idx="384">
                  <c:v>121.2136542907655</c:v>
                </c:pt>
                <c:pt idx="385">
                  <c:v>124.22385420916616</c:v>
                </c:pt>
                <c:pt idx="386">
                  <c:v>128.46688426492571</c:v>
                </c:pt>
                <c:pt idx="387">
                  <c:v>126.79137766897847</c:v>
                </c:pt>
                <c:pt idx="388">
                  <c:v>128.22208622331004</c:v>
                </c:pt>
                <c:pt idx="389">
                  <c:v>127.95144838841273</c:v>
                </c:pt>
                <c:pt idx="390">
                  <c:v>127.112199102407</c:v>
                </c:pt>
                <c:pt idx="391">
                  <c:v>119.65959472324205</c:v>
                </c:pt>
                <c:pt idx="392">
                  <c:v>119.47640418876634</c:v>
                </c:pt>
                <c:pt idx="393">
                  <c:v>117.6710186318508</c:v>
                </c:pt>
                <c:pt idx="394">
                  <c:v>119.30422956616333</c:v>
                </c:pt>
                <c:pt idx="395">
                  <c:v>118.85244118047039</c:v>
                </c:pt>
                <c:pt idx="396">
                  <c:v>115.67985856113137</c:v>
                </c:pt>
                <c:pt idx="397">
                  <c:v>115.81014551883571</c:v>
                </c:pt>
                <c:pt idx="398">
                  <c:v>118.04991160070703</c:v>
                </c:pt>
                <c:pt idx="399">
                  <c:v>118.53297973616195</c:v>
                </c:pt>
                <c:pt idx="400">
                  <c:v>121.18210254317951</c:v>
                </c:pt>
                <c:pt idx="401">
                  <c:v>121.56466748265998</c:v>
                </c:pt>
                <c:pt idx="402">
                  <c:v>121.99469604243153</c:v>
                </c:pt>
                <c:pt idx="403">
                  <c:v>118.99687202502366</c:v>
                </c:pt>
                <c:pt idx="404">
                  <c:v>122.61430708554317</c:v>
                </c:pt>
                <c:pt idx="405">
                  <c:v>122.43927648578796</c:v>
                </c:pt>
                <c:pt idx="406">
                  <c:v>119.71834625322983</c:v>
                </c:pt>
                <c:pt idx="407">
                  <c:v>115.627090983272</c:v>
                </c:pt>
                <c:pt idx="408">
                  <c:v>117.080239358085</c:v>
                </c:pt>
                <c:pt idx="409">
                  <c:v>118.39711682306529</c:v>
                </c:pt>
                <c:pt idx="410">
                  <c:v>119.92506459948306</c:v>
                </c:pt>
                <c:pt idx="411">
                  <c:v>112.29810961512295</c:v>
                </c:pt>
                <c:pt idx="412">
                  <c:v>110.25608595131226</c:v>
                </c:pt>
                <c:pt idx="413">
                  <c:v>112.48619611043098</c:v>
                </c:pt>
                <c:pt idx="414">
                  <c:v>113.14851081191337</c:v>
                </c:pt>
                <c:pt idx="415">
                  <c:v>108.25690194478432</c:v>
                </c:pt>
                <c:pt idx="416">
                  <c:v>104.12892696858414</c:v>
                </c:pt>
                <c:pt idx="417">
                  <c:v>106.9408404732761</c:v>
                </c:pt>
                <c:pt idx="418">
                  <c:v>107.126750985992</c:v>
                </c:pt>
                <c:pt idx="419">
                  <c:v>108.56208350333185</c:v>
                </c:pt>
                <c:pt idx="420">
                  <c:v>108.77777777777766</c:v>
                </c:pt>
                <c:pt idx="421">
                  <c:v>106.26519787841686</c:v>
                </c:pt>
                <c:pt idx="422">
                  <c:v>105.7470420236637</c:v>
                </c:pt>
                <c:pt idx="423">
                  <c:v>104.56058751529977</c:v>
                </c:pt>
                <c:pt idx="424">
                  <c:v>106.31782945736424</c:v>
                </c:pt>
                <c:pt idx="425">
                  <c:v>108.99768801849575</c:v>
                </c:pt>
                <c:pt idx="426">
                  <c:v>110.28750169998629</c:v>
                </c:pt>
                <c:pt idx="427">
                  <c:v>108.26669386644897</c:v>
                </c:pt>
                <c:pt idx="428">
                  <c:v>105.20331837345292</c:v>
                </c:pt>
                <c:pt idx="429">
                  <c:v>107.78947368421044</c:v>
                </c:pt>
                <c:pt idx="430">
                  <c:v>108.7624099007207</c:v>
                </c:pt>
                <c:pt idx="431">
                  <c:v>112.77641778865761</c:v>
                </c:pt>
                <c:pt idx="432">
                  <c:v>110.81735346117222</c:v>
                </c:pt>
                <c:pt idx="433">
                  <c:v>107.74799401604778</c:v>
                </c:pt>
                <c:pt idx="434">
                  <c:v>104.90425676594577</c:v>
                </c:pt>
                <c:pt idx="435">
                  <c:v>105.360805113559</c:v>
                </c:pt>
                <c:pt idx="436">
                  <c:v>109.9579763361892</c:v>
                </c:pt>
                <c:pt idx="437">
                  <c:v>109.31510947912406</c:v>
                </c:pt>
                <c:pt idx="438">
                  <c:v>110.92424860601106</c:v>
                </c:pt>
                <c:pt idx="439">
                  <c:v>111.44743642050852</c:v>
                </c:pt>
                <c:pt idx="440">
                  <c:v>110.52903576771375</c:v>
                </c:pt>
                <c:pt idx="441">
                  <c:v>111.44213246294018</c:v>
                </c:pt>
                <c:pt idx="442">
                  <c:v>112.81164150686784</c:v>
                </c:pt>
                <c:pt idx="443">
                  <c:v>110.53012375900981</c:v>
                </c:pt>
                <c:pt idx="444">
                  <c:v>111.08826329389355</c:v>
                </c:pt>
                <c:pt idx="445">
                  <c:v>112.8015775873792</c:v>
                </c:pt>
                <c:pt idx="446">
                  <c:v>112.39126886984894</c:v>
                </c:pt>
                <c:pt idx="447">
                  <c:v>110.5730994152046</c:v>
                </c:pt>
                <c:pt idx="448">
                  <c:v>112.51040391676858</c:v>
                </c:pt>
                <c:pt idx="449">
                  <c:v>110.68965048279607</c:v>
                </c:pt>
                <c:pt idx="450">
                  <c:v>110.49354005167952</c:v>
                </c:pt>
                <c:pt idx="451">
                  <c:v>110.02189582483332</c:v>
                </c:pt>
                <c:pt idx="452">
                  <c:v>109.27322181422541</c:v>
                </c:pt>
                <c:pt idx="453">
                  <c:v>107.55569155446749</c:v>
                </c:pt>
                <c:pt idx="454">
                  <c:v>103.26669386644899</c:v>
                </c:pt>
                <c:pt idx="455">
                  <c:v>107.17108663130688</c:v>
                </c:pt>
                <c:pt idx="456">
                  <c:v>107.50101999184</c:v>
                </c:pt>
                <c:pt idx="457">
                  <c:v>107.18795049639596</c:v>
                </c:pt>
                <c:pt idx="458">
                  <c:v>105.86168910648709</c:v>
                </c:pt>
                <c:pt idx="459">
                  <c:v>110.1540867673058</c:v>
                </c:pt>
                <c:pt idx="460">
                  <c:v>111.89609683122529</c:v>
                </c:pt>
                <c:pt idx="461">
                  <c:v>111.96300829593359</c:v>
                </c:pt>
                <c:pt idx="462">
                  <c:v>111.78933768529849</c:v>
                </c:pt>
                <c:pt idx="463">
                  <c:v>114.47654018767844</c:v>
                </c:pt>
                <c:pt idx="464">
                  <c:v>114.94886440908469</c:v>
                </c:pt>
                <c:pt idx="465">
                  <c:v>112.54086767305856</c:v>
                </c:pt>
                <c:pt idx="466">
                  <c:v>113.96124031007747</c:v>
                </c:pt>
                <c:pt idx="467">
                  <c:v>113.57051543587647</c:v>
                </c:pt>
                <c:pt idx="468">
                  <c:v>115.00367197062418</c:v>
                </c:pt>
                <c:pt idx="469">
                  <c:v>115.68733850129195</c:v>
                </c:pt>
                <c:pt idx="470">
                  <c:v>115.94750441996462</c:v>
                </c:pt>
                <c:pt idx="471">
                  <c:v>117.91187270501833</c:v>
                </c:pt>
                <c:pt idx="472">
                  <c:v>117.91064871481025</c:v>
                </c:pt>
                <c:pt idx="473">
                  <c:v>118.29906160750713</c:v>
                </c:pt>
                <c:pt idx="474">
                  <c:v>117.14456684346523</c:v>
                </c:pt>
                <c:pt idx="475">
                  <c:v>117.7599619203046</c:v>
                </c:pt>
                <c:pt idx="476">
                  <c:v>117.51543587651295</c:v>
                </c:pt>
                <c:pt idx="477">
                  <c:v>117.35373317013462</c:v>
                </c:pt>
                <c:pt idx="478">
                  <c:v>116.3333333333333</c:v>
                </c:pt>
                <c:pt idx="479">
                  <c:v>119.85135318917445</c:v>
                </c:pt>
                <c:pt idx="480">
                  <c:v>122.62559499524001</c:v>
                </c:pt>
                <c:pt idx="481">
                  <c:v>124.07738338093291</c:v>
                </c:pt>
                <c:pt idx="482">
                  <c:v>122.7051543587651</c:v>
                </c:pt>
                <c:pt idx="483">
                  <c:v>122.9706242350061</c:v>
                </c:pt>
                <c:pt idx="484">
                  <c:v>122.99687202502376</c:v>
                </c:pt>
                <c:pt idx="485">
                  <c:v>120.30259757921935</c:v>
                </c:pt>
                <c:pt idx="486">
                  <c:v>121.89976880184958</c:v>
                </c:pt>
                <c:pt idx="487">
                  <c:v>122.84632122943012</c:v>
                </c:pt>
                <c:pt idx="488">
                  <c:v>121.13273493812045</c:v>
                </c:pt>
                <c:pt idx="489">
                  <c:v>120.8115055079559</c:v>
                </c:pt>
                <c:pt idx="490">
                  <c:v>122.86916904664757</c:v>
                </c:pt>
                <c:pt idx="491">
                  <c:v>121.56507547939611</c:v>
                </c:pt>
                <c:pt idx="492">
                  <c:v>122.66163470692229</c:v>
                </c:pt>
                <c:pt idx="493">
                  <c:v>124.80606555147553</c:v>
                </c:pt>
                <c:pt idx="494">
                  <c:v>120.82197742418056</c:v>
                </c:pt>
                <c:pt idx="495">
                  <c:v>120.69019447844413</c:v>
                </c:pt>
                <c:pt idx="496">
                  <c:v>121.12307901536782</c:v>
                </c:pt>
                <c:pt idx="497">
                  <c:v>121.60505915952668</c:v>
                </c:pt>
                <c:pt idx="498">
                  <c:v>121.20291037671691</c:v>
                </c:pt>
                <c:pt idx="499">
                  <c:v>122.78049775601788</c:v>
                </c:pt>
                <c:pt idx="500">
                  <c:v>124.25839793281645</c:v>
                </c:pt>
                <c:pt idx="501">
                  <c:v>124.5404596763225</c:v>
                </c:pt>
                <c:pt idx="502">
                  <c:v>125.82782537739691</c:v>
                </c:pt>
                <c:pt idx="503">
                  <c:v>126.63797089623276</c:v>
                </c:pt>
                <c:pt idx="504">
                  <c:v>125.62396300829585</c:v>
                </c:pt>
                <c:pt idx="505">
                  <c:v>124.89351285189711</c:v>
                </c:pt>
                <c:pt idx="506">
                  <c:v>126.77886576907378</c:v>
                </c:pt>
                <c:pt idx="507">
                  <c:v>124.22358221134225</c:v>
                </c:pt>
                <c:pt idx="508">
                  <c:v>124.89609683122529</c:v>
                </c:pt>
                <c:pt idx="509">
                  <c:v>126.82714538283687</c:v>
                </c:pt>
                <c:pt idx="510">
                  <c:v>126.13287093703242</c:v>
                </c:pt>
                <c:pt idx="511">
                  <c:v>126.73956208350326</c:v>
                </c:pt>
                <c:pt idx="512">
                  <c:v>127.76703386372901</c:v>
                </c:pt>
                <c:pt idx="513">
                  <c:v>127.76404188766483</c:v>
                </c:pt>
                <c:pt idx="514">
                  <c:v>127.59241126070985</c:v>
                </c:pt>
                <c:pt idx="515">
                  <c:v>129.97388820889427</c:v>
                </c:pt>
                <c:pt idx="516">
                  <c:v>129.83285733714126</c:v>
                </c:pt>
                <c:pt idx="517">
                  <c:v>129.33183734530121</c:v>
                </c:pt>
                <c:pt idx="518">
                  <c:v>129.41058071535423</c:v>
                </c:pt>
                <c:pt idx="519">
                  <c:v>125.40038079695358</c:v>
                </c:pt>
                <c:pt idx="520">
                  <c:v>118.07425540595671</c:v>
                </c:pt>
                <c:pt idx="521">
                  <c:v>122.21841425268593</c:v>
                </c:pt>
                <c:pt idx="522">
                  <c:v>121.69441044471641</c:v>
                </c:pt>
                <c:pt idx="523">
                  <c:v>117.34679722562215</c:v>
                </c:pt>
                <c:pt idx="524">
                  <c:v>121.47218822249418</c:v>
                </c:pt>
                <c:pt idx="525">
                  <c:v>120.80144158846726</c:v>
                </c:pt>
                <c:pt idx="526">
                  <c:v>116.53855569155442</c:v>
                </c:pt>
                <c:pt idx="527">
                  <c:v>118.87624099007202</c:v>
                </c:pt>
                <c:pt idx="528">
                  <c:v>117.92520059839518</c:v>
                </c:pt>
                <c:pt idx="529">
                  <c:v>119.35495716034268</c:v>
                </c:pt>
                <c:pt idx="530">
                  <c:v>119.78512171902619</c:v>
                </c:pt>
                <c:pt idx="531">
                  <c:v>120.26410988712085</c:v>
                </c:pt>
                <c:pt idx="532">
                  <c:v>121.09111927104576</c:v>
                </c:pt>
                <c:pt idx="533">
                  <c:v>122.31075751393981</c:v>
                </c:pt>
                <c:pt idx="534">
                  <c:v>121.58928328573363</c:v>
                </c:pt>
                <c:pt idx="535">
                  <c:v>119.12253501971978</c:v>
                </c:pt>
                <c:pt idx="536">
                  <c:v>117.21120631034947</c:v>
                </c:pt>
                <c:pt idx="537">
                  <c:v>115.76308989528077</c:v>
                </c:pt>
                <c:pt idx="538">
                  <c:v>117.53841969264241</c:v>
                </c:pt>
                <c:pt idx="539">
                  <c:v>117.18427852577173</c:v>
                </c:pt>
                <c:pt idx="540">
                  <c:v>117.08554331565341</c:v>
                </c:pt>
                <c:pt idx="541">
                  <c:v>118.28396572827413</c:v>
                </c:pt>
                <c:pt idx="542">
                  <c:v>120.50931592547255</c:v>
                </c:pt>
                <c:pt idx="543">
                  <c:v>122.28124575003397</c:v>
                </c:pt>
                <c:pt idx="544">
                  <c:v>124.75452196382429</c:v>
                </c:pt>
                <c:pt idx="545">
                  <c:v>124.54780361757105</c:v>
                </c:pt>
                <c:pt idx="546">
                  <c:v>122.82510539915678</c:v>
                </c:pt>
                <c:pt idx="547">
                  <c:v>122.45219638242891</c:v>
                </c:pt>
                <c:pt idx="548">
                  <c:v>123.11845505235954</c:v>
                </c:pt>
                <c:pt idx="549">
                  <c:v>122.03943968448247</c:v>
                </c:pt>
                <c:pt idx="550">
                  <c:v>120.26533387732894</c:v>
                </c:pt>
                <c:pt idx="551">
                  <c:v>121.99102407180737</c:v>
                </c:pt>
                <c:pt idx="552">
                  <c:v>122.33618931048545</c:v>
                </c:pt>
                <c:pt idx="553">
                  <c:v>123.59567523459808</c:v>
                </c:pt>
                <c:pt idx="554">
                  <c:v>122.97130422956612</c:v>
                </c:pt>
                <c:pt idx="555">
                  <c:v>117.78022575819388</c:v>
                </c:pt>
                <c:pt idx="556">
                  <c:v>120.65945872433016</c:v>
                </c:pt>
                <c:pt idx="557">
                  <c:v>117.8539371685026</c:v>
                </c:pt>
                <c:pt idx="558">
                  <c:v>122.29430164558678</c:v>
                </c:pt>
                <c:pt idx="559">
                  <c:v>123.40582075343394</c:v>
                </c:pt>
                <c:pt idx="560">
                  <c:v>121.13953488372088</c:v>
                </c:pt>
                <c:pt idx="561">
                  <c:v>120.30327757377937</c:v>
                </c:pt>
                <c:pt idx="562">
                  <c:v>122.91255269957838</c:v>
                </c:pt>
                <c:pt idx="563">
                  <c:v>118.87705698354412</c:v>
                </c:pt>
                <c:pt idx="564">
                  <c:v>118.50509995920032</c:v>
                </c:pt>
                <c:pt idx="565">
                  <c:v>114.47422820617436</c:v>
                </c:pt>
                <c:pt idx="566">
                  <c:v>114.63756289949679</c:v>
                </c:pt>
              </c:numCache>
            </c:numRef>
          </c:val>
          <c:smooth val="0"/>
          <c:extLst>
            <c:ext xmlns:c16="http://schemas.microsoft.com/office/drawing/2014/chart" uri="{C3380CC4-5D6E-409C-BE32-E72D297353CC}">
              <c16:uniqueId val="{00000000-C907-8E41-B93E-A2FFFA4C4A99}"/>
            </c:ext>
          </c:extLst>
        </c:ser>
        <c:dLbls>
          <c:showLegendKey val="0"/>
          <c:showVal val="0"/>
          <c:showCatName val="0"/>
          <c:showSerName val="0"/>
          <c:showPercent val="0"/>
          <c:showBubbleSize val="0"/>
        </c:dLbls>
        <c:marker val="1"/>
        <c:smooth val="0"/>
        <c:axId val="163164463"/>
        <c:axId val="163579231"/>
      </c:lineChart>
      <c:lineChart>
        <c:grouping val="standard"/>
        <c:varyColors val="0"/>
        <c:ser>
          <c:idx val="14"/>
          <c:order val="0"/>
          <c:tx>
            <c:strRef>
              <c:f>Data!$P$1</c:f>
              <c:strCache>
                <c:ptCount val="1"/>
                <c:pt idx="0">
                  <c:v>Sight Deposits of Domestic Banks</c:v>
                </c:pt>
              </c:strCache>
            </c:strRef>
          </c:tx>
          <c:spPr>
            <a:ln w="15875" cap="rnd">
              <a:solidFill>
                <a:schemeClr val="accent1"/>
              </a:solidFill>
              <a:round/>
            </a:ln>
            <a:effectLst/>
          </c:spPr>
          <c:marker>
            <c:symbol val="none"/>
          </c:marker>
          <c:cat>
            <c:numRef>
              <c:f>Data!$A$2:$A$568</c:f>
              <c:numCache>
                <c:formatCode>m/d/yy</c:formatCode>
                <c:ptCount val="567"/>
                <c:pt idx="0">
                  <c:v>39493</c:v>
                </c:pt>
                <c:pt idx="1">
                  <c:v>39500</c:v>
                </c:pt>
                <c:pt idx="2">
                  <c:v>39507</c:v>
                </c:pt>
                <c:pt idx="3">
                  <c:v>39514</c:v>
                </c:pt>
                <c:pt idx="4">
                  <c:v>39521</c:v>
                </c:pt>
                <c:pt idx="5">
                  <c:v>39528</c:v>
                </c:pt>
                <c:pt idx="6">
                  <c:v>39535</c:v>
                </c:pt>
                <c:pt idx="7">
                  <c:v>39542</c:v>
                </c:pt>
                <c:pt idx="8">
                  <c:v>39549</c:v>
                </c:pt>
                <c:pt idx="9">
                  <c:v>39556</c:v>
                </c:pt>
                <c:pt idx="10">
                  <c:v>39563</c:v>
                </c:pt>
                <c:pt idx="11">
                  <c:v>39570</c:v>
                </c:pt>
                <c:pt idx="12">
                  <c:v>39577</c:v>
                </c:pt>
                <c:pt idx="13">
                  <c:v>39584</c:v>
                </c:pt>
                <c:pt idx="14">
                  <c:v>39591</c:v>
                </c:pt>
                <c:pt idx="15">
                  <c:v>39598</c:v>
                </c:pt>
                <c:pt idx="16">
                  <c:v>39605</c:v>
                </c:pt>
                <c:pt idx="17">
                  <c:v>39612</c:v>
                </c:pt>
                <c:pt idx="18">
                  <c:v>39619</c:v>
                </c:pt>
                <c:pt idx="19">
                  <c:v>39626</c:v>
                </c:pt>
                <c:pt idx="20">
                  <c:v>39633</c:v>
                </c:pt>
                <c:pt idx="21">
                  <c:v>39640</c:v>
                </c:pt>
                <c:pt idx="22">
                  <c:v>39647</c:v>
                </c:pt>
                <c:pt idx="23">
                  <c:v>39654</c:v>
                </c:pt>
                <c:pt idx="24">
                  <c:v>39661</c:v>
                </c:pt>
                <c:pt idx="25">
                  <c:v>39668</c:v>
                </c:pt>
                <c:pt idx="26">
                  <c:v>39675</c:v>
                </c:pt>
                <c:pt idx="27">
                  <c:v>39682</c:v>
                </c:pt>
                <c:pt idx="28">
                  <c:v>39689</c:v>
                </c:pt>
                <c:pt idx="29">
                  <c:v>39696</c:v>
                </c:pt>
                <c:pt idx="30">
                  <c:v>39703</c:v>
                </c:pt>
                <c:pt idx="31">
                  <c:v>39710</c:v>
                </c:pt>
                <c:pt idx="32">
                  <c:v>39717</c:v>
                </c:pt>
                <c:pt idx="33">
                  <c:v>39724</c:v>
                </c:pt>
                <c:pt idx="34">
                  <c:v>39731</c:v>
                </c:pt>
                <c:pt idx="35">
                  <c:v>39738</c:v>
                </c:pt>
                <c:pt idx="36">
                  <c:v>39745</c:v>
                </c:pt>
                <c:pt idx="37">
                  <c:v>39752</c:v>
                </c:pt>
                <c:pt idx="38">
                  <c:v>39759</c:v>
                </c:pt>
                <c:pt idx="39">
                  <c:v>39766</c:v>
                </c:pt>
                <c:pt idx="40">
                  <c:v>39773</c:v>
                </c:pt>
                <c:pt idx="41">
                  <c:v>39780</c:v>
                </c:pt>
                <c:pt idx="42">
                  <c:v>39787</c:v>
                </c:pt>
                <c:pt idx="43">
                  <c:v>39794</c:v>
                </c:pt>
                <c:pt idx="44">
                  <c:v>39801</c:v>
                </c:pt>
                <c:pt idx="45">
                  <c:v>39808</c:v>
                </c:pt>
                <c:pt idx="46">
                  <c:v>39815</c:v>
                </c:pt>
                <c:pt idx="47">
                  <c:v>39822</c:v>
                </c:pt>
                <c:pt idx="48">
                  <c:v>39829</c:v>
                </c:pt>
                <c:pt idx="49">
                  <c:v>39836</c:v>
                </c:pt>
                <c:pt idx="50">
                  <c:v>39843</c:v>
                </c:pt>
                <c:pt idx="51">
                  <c:v>39850</c:v>
                </c:pt>
                <c:pt idx="52">
                  <c:v>39857</c:v>
                </c:pt>
                <c:pt idx="53">
                  <c:v>39864</c:v>
                </c:pt>
                <c:pt idx="54">
                  <c:v>39871</c:v>
                </c:pt>
                <c:pt idx="55">
                  <c:v>39878</c:v>
                </c:pt>
                <c:pt idx="56">
                  <c:v>39885</c:v>
                </c:pt>
                <c:pt idx="57">
                  <c:v>39892</c:v>
                </c:pt>
                <c:pt idx="58">
                  <c:v>39899</c:v>
                </c:pt>
                <c:pt idx="59">
                  <c:v>39906</c:v>
                </c:pt>
                <c:pt idx="60">
                  <c:v>39913</c:v>
                </c:pt>
                <c:pt idx="61">
                  <c:v>39920</c:v>
                </c:pt>
                <c:pt idx="62">
                  <c:v>39927</c:v>
                </c:pt>
                <c:pt idx="63">
                  <c:v>39934</c:v>
                </c:pt>
                <c:pt idx="64">
                  <c:v>39941</c:v>
                </c:pt>
                <c:pt idx="65">
                  <c:v>39948</c:v>
                </c:pt>
                <c:pt idx="66">
                  <c:v>39955</c:v>
                </c:pt>
                <c:pt idx="67">
                  <c:v>39962</c:v>
                </c:pt>
                <c:pt idx="68">
                  <c:v>39969</c:v>
                </c:pt>
                <c:pt idx="69">
                  <c:v>39976</c:v>
                </c:pt>
                <c:pt idx="70">
                  <c:v>39983</c:v>
                </c:pt>
                <c:pt idx="71">
                  <c:v>39990</c:v>
                </c:pt>
                <c:pt idx="72">
                  <c:v>39997</c:v>
                </c:pt>
                <c:pt idx="73">
                  <c:v>40004</c:v>
                </c:pt>
                <c:pt idx="74">
                  <c:v>40011</c:v>
                </c:pt>
                <c:pt idx="75">
                  <c:v>40018</c:v>
                </c:pt>
                <c:pt idx="76">
                  <c:v>40025</c:v>
                </c:pt>
                <c:pt idx="77">
                  <c:v>40032</c:v>
                </c:pt>
                <c:pt idx="78">
                  <c:v>40039</c:v>
                </c:pt>
                <c:pt idx="79">
                  <c:v>40046</c:v>
                </c:pt>
                <c:pt idx="80">
                  <c:v>40053</c:v>
                </c:pt>
                <c:pt idx="81">
                  <c:v>40060</c:v>
                </c:pt>
                <c:pt idx="82">
                  <c:v>40067</c:v>
                </c:pt>
                <c:pt idx="83">
                  <c:v>40074</c:v>
                </c:pt>
                <c:pt idx="84">
                  <c:v>40081</c:v>
                </c:pt>
                <c:pt idx="85">
                  <c:v>40088</c:v>
                </c:pt>
                <c:pt idx="86">
                  <c:v>40095</c:v>
                </c:pt>
                <c:pt idx="87">
                  <c:v>40102</c:v>
                </c:pt>
                <c:pt idx="88">
                  <c:v>40109</c:v>
                </c:pt>
                <c:pt idx="89">
                  <c:v>40116</c:v>
                </c:pt>
                <c:pt idx="90">
                  <c:v>40123</c:v>
                </c:pt>
                <c:pt idx="91">
                  <c:v>40130</c:v>
                </c:pt>
                <c:pt idx="92">
                  <c:v>40137</c:v>
                </c:pt>
                <c:pt idx="93">
                  <c:v>40144</c:v>
                </c:pt>
                <c:pt idx="94">
                  <c:v>40151</c:v>
                </c:pt>
                <c:pt idx="95">
                  <c:v>40158</c:v>
                </c:pt>
                <c:pt idx="96">
                  <c:v>40165</c:v>
                </c:pt>
                <c:pt idx="97">
                  <c:v>40172</c:v>
                </c:pt>
                <c:pt idx="98">
                  <c:v>40179</c:v>
                </c:pt>
                <c:pt idx="99">
                  <c:v>40186</c:v>
                </c:pt>
                <c:pt idx="100">
                  <c:v>40193</c:v>
                </c:pt>
                <c:pt idx="101">
                  <c:v>40200</c:v>
                </c:pt>
                <c:pt idx="102">
                  <c:v>40207</c:v>
                </c:pt>
                <c:pt idx="103">
                  <c:v>40214</c:v>
                </c:pt>
                <c:pt idx="104">
                  <c:v>40221</c:v>
                </c:pt>
                <c:pt idx="105">
                  <c:v>40228</c:v>
                </c:pt>
                <c:pt idx="106">
                  <c:v>40235</c:v>
                </c:pt>
                <c:pt idx="107">
                  <c:v>40242</c:v>
                </c:pt>
                <c:pt idx="108">
                  <c:v>40249</c:v>
                </c:pt>
                <c:pt idx="109">
                  <c:v>40256</c:v>
                </c:pt>
                <c:pt idx="110">
                  <c:v>40263</c:v>
                </c:pt>
                <c:pt idx="111">
                  <c:v>40270</c:v>
                </c:pt>
                <c:pt idx="112">
                  <c:v>40277</c:v>
                </c:pt>
                <c:pt idx="113">
                  <c:v>40284</c:v>
                </c:pt>
                <c:pt idx="114">
                  <c:v>40291</c:v>
                </c:pt>
                <c:pt idx="115">
                  <c:v>40298</c:v>
                </c:pt>
                <c:pt idx="116">
                  <c:v>40305</c:v>
                </c:pt>
                <c:pt idx="117">
                  <c:v>40312</c:v>
                </c:pt>
                <c:pt idx="118">
                  <c:v>40319</c:v>
                </c:pt>
                <c:pt idx="119">
                  <c:v>40326</c:v>
                </c:pt>
                <c:pt idx="120">
                  <c:v>40333</c:v>
                </c:pt>
                <c:pt idx="121">
                  <c:v>40340</c:v>
                </c:pt>
                <c:pt idx="122">
                  <c:v>40347</c:v>
                </c:pt>
                <c:pt idx="123">
                  <c:v>40354</c:v>
                </c:pt>
                <c:pt idx="124">
                  <c:v>40361</c:v>
                </c:pt>
                <c:pt idx="125">
                  <c:v>40368</c:v>
                </c:pt>
                <c:pt idx="126">
                  <c:v>40375</c:v>
                </c:pt>
                <c:pt idx="127">
                  <c:v>40382</c:v>
                </c:pt>
                <c:pt idx="128">
                  <c:v>40389</c:v>
                </c:pt>
                <c:pt idx="129">
                  <c:v>40396</c:v>
                </c:pt>
                <c:pt idx="130">
                  <c:v>40403</c:v>
                </c:pt>
                <c:pt idx="131">
                  <c:v>40410</c:v>
                </c:pt>
                <c:pt idx="132">
                  <c:v>40417</c:v>
                </c:pt>
                <c:pt idx="133">
                  <c:v>40424</c:v>
                </c:pt>
                <c:pt idx="134">
                  <c:v>40431</c:v>
                </c:pt>
                <c:pt idx="135">
                  <c:v>40438</c:v>
                </c:pt>
                <c:pt idx="136">
                  <c:v>40445</c:v>
                </c:pt>
                <c:pt idx="137">
                  <c:v>40452</c:v>
                </c:pt>
                <c:pt idx="138">
                  <c:v>40466</c:v>
                </c:pt>
                <c:pt idx="139">
                  <c:v>40473</c:v>
                </c:pt>
                <c:pt idx="140">
                  <c:v>40480</c:v>
                </c:pt>
                <c:pt idx="141">
                  <c:v>40487</c:v>
                </c:pt>
                <c:pt idx="142">
                  <c:v>40494</c:v>
                </c:pt>
                <c:pt idx="143">
                  <c:v>40501</c:v>
                </c:pt>
                <c:pt idx="144">
                  <c:v>40508</c:v>
                </c:pt>
                <c:pt idx="145">
                  <c:v>40515</c:v>
                </c:pt>
                <c:pt idx="146">
                  <c:v>40522</c:v>
                </c:pt>
                <c:pt idx="147">
                  <c:v>40529</c:v>
                </c:pt>
                <c:pt idx="148">
                  <c:v>40536</c:v>
                </c:pt>
                <c:pt idx="149">
                  <c:v>40543</c:v>
                </c:pt>
                <c:pt idx="150">
                  <c:v>40550</c:v>
                </c:pt>
                <c:pt idx="151">
                  <c:v>40557</c:v>
                </c:pt>
                <c:pt idx="152">
                  <c:v>40564</c:v>
                </c:pt>
                <c:pt idx="153">
                  <c:v>40571</c:v>
                </c:pt>
                <c:pt idx="154">
                  <c:v>40578</c:v>
                </c:pt>
                <c:pt idx="155">
                  <c:v>40585</c:v>
                </c:pt>
                <c:pt idx="156">
                  <c:v>40592</c:v>
                </c:pt>
                <c:pt idx="157">
                  <c:v>40599</c:v>
                </c:pt>
                <c:pt idx="158">
                  <c:v>40606</c:v>
                </c:pt>
                <c:pt idx="159">
                  <c:v>40613</c:v>
                </c:pt>
                <c:pt idx="160">
                  <c:v>40620</c:v>
                </c:pt>
                <c:pt idx="161">
                  <c:v>40627</c:v>
                </c:pt>
                <c:pt idx="162">
                  <c:v>40634</c:v>
                </c:pt>
                <c:pt idx="163">
                  <c:v>40641</c:v>
                </c:pt>
                <c:pt idx="164">
                  <c:v>40648</c:v>
                </c:pt>
                <c:pt idx="165">
                  <c:v>40655</c:v>
                </c:pt>
                <c:pt idx="166">
                  <c:v>40662</c:v>
                </c:pt>
                <c:pt idx="167">
                  <c:v>40669</c:v>
                </c:pt>
                <c:pt idx="168">
                  <c:v>40676</c:v>
                </c:pt>
                <c:pt idx="169">
                  <c:v>40683</c:v>
                </c:pt>
                <c:pt idx="170">
                  <c:v>40690</c:v>
                </c:pt>
                <c:pt idx="171">
                  <c:v>40697</c:v>
                </c:pt>
                <c:pt idx="172">
                  <c:v>40704</c:v>
                </c:pt>
                <c:pt idx="173">
                  <c:v>40711</c:v>
                </c:pt>
                <c:pt idx="174">
                  <c:v>40718</c:v>
                </c:pt>
                <c:pt idx="175">
                  <c:v>40725</c:v>
                </c:pt>
                <c:pt idx="176">
                  <c:v>40732</c:v>
                </c:pt>
                <c:pt idx="177">
                  <c:v>40739</c:v>
                </c:pt>
                <c:pt idx="178">
                  <c:v>40746</c:v>
                </c:pt>
                <c:pt idx="179">
                  <c:v>40753</c:v>
                </c:pt>
                <c:pt idx="180">
                  <c:v>40760</c:v>
                </c:pt>
                <c:pt idx="181">
                  <c:v>40767</c:v>
                </c:pt>
                <c:pt idx="182">
                  <c:v>40774</c:v>
                </c:pt>
                <c:pt idx="183">
                  <c:v>40781</c:v>
                </c:pt>
                <c:pt idx="184">
                  <c:v>40788</c:v>
                </c:pt>
                <c:pt idx="185">
                  <c:v>40795</c:v>
                </c:pt>
                <c:pt idx="186">
                  <c:v>40802</c:v>
                </c:pt>
                <c:pt idx="187">
                  <c:v>40809</c:v>
                </c:pt>
                <c:pt idx="188">
                  <c:v>40816</c:v>
                </c:pt>
                <c:pt idx="189">
                  <c:v>40823</c:v>
                </c:pt>
                <c:pt idx="190">
                  <c:v>40830</c:v>
                </c:pt>
                <c:pt idx="191">
                  <c:v>40837</c:v>
                </c:pt>
                <c:pt idx="192">
                  <c:v>40844</c:v>
                </c:pt>
                <c:pt idx="193">
                  <c:v>40851</c:v>
                </c:pt>
                <c:pt idx="194">
                  <c:v>40858</c:v>
                </c:pt>
                <c:pt idx="195">
                  <c:v>40865</c:v>
                </c:pt>
                <c:pt idx="196">
                  <c:v>40872</c:v>
                </c:pt>
                <c:pt idx="197">
                  <c:v>40879</c:v>
                </c:pt>
                <c:pt idx="198">
                  <c:v>40886</c:v>
                </c:pt>
                <c:pt idx="199">
                  <c:v>40893</c:v>
                </c:pt>
                <c:pt idx="200">
                  <c:v>40900</c:v>
                </c:pt>
                <c:pt idx="201">
                  <c:v>40907</c:v>
                </c:pt>
                <c:pt idx="202">
                  <c:v>40914</c:v>
                </c:pt>
                <c:pt idx="203">
                  <c:v>40921</c:v>
                </c:pt>
                <c:pt idx="204">
                  <c:v>40928</c:v>
                </c:pt>
                <c:pt idx="205">
                  <c:v>40935</c:v>
                </c:pt>
                <c:pt idx="206">
                  <c:v>40942</c:v>
                </c:pt>
                <c:pt idx="207">
                  <c:v>40949</c:v>
                </c:pt>
                <c:pt idx="208">
                  <c:v>40956</c:v>
                </c:pt>
                <c:pt idx="209">
                  <c:v>40963</c:v>
                </c:pt>
                <c:pt idx="210">
                  <c:v>40970</c:v>
                </c:pt>
                <c:pt idx="211">
                  <c:v>40977</c:v>
                </c:pt>
                <c:pt idx="212">
                  <c:v>40984</c:v>
                </c:pt>
                <c:pt idx="213">
                  <c:v>40991</c:v>
                </c:pt>
                <c:pt idx="214">
                  <c:v>40998</c:v>
                </c:pt>
                <c:pt idx="215">
                  <c:v>41005</c:v>
                </c:pt>
                <c:pt idx="216">
                  <c:v>41012</c:v>
                </c:pt>
                <c:pt idx="217">
                  <c:v>41019</c:v>
                </c:pt>
                <c:pt idx="218">
                  <c:v>41026</c:v>
                </c:pt>
                <c:pt idx="219">
                  <c:v>41033</c:v>
                </c:pt>
                <c:pt idx="220">
                  <c:v>41040</c:v>
                </c:pt>
                <c:pt idx="221">
                  <c:v>41047</c:v>
                </c:pt>
                <c:pt idx="222">
                  <c:v>41054</c:v>
                </c:pt>
                <c:pt idx="223">
                  <c:v>41061</c:v>
                </c:pt>
                <c:pt idx="224">
                  <c:v>41068</c:v>
                </c:pt>
                <c:pt idx="225">
                  <c:v>41075</c:v>
                </c:pt>
                <c:pt idx="226">
                  <c:v>41082</c:v>
                </c:pt>
                <c:pt idx="227">
                  <c:v>41089</c:v>
                </c:pt>
                <c:pt idx="228">
                  <c:v>41096</c:v>
                </c:pt>
                <c:pt idx="229">
                  <c:v>41103</c:v>
                </c:pt>
                <c:pt idx="230">
                  <c:v>41110</c:v>
                </c:pt>
                <c:pt idx="231">
                  <c:v>41117</c:v>
                </c:pt>
                <c:pt idx="232">
                  <c:v>41124</c:v>
                </c:pt>
                <c:pt idx="233">
                  <c:v>41131</c:v>
                </c:pt>
                <c:pt idx="234">
                  <c:v>41138</c:v>
                </c:pt>
                <c:pt idx="235">
                  <c:v>41145</c:v>
                </c:pt>
                <c:pt idx="236">
                  <c:v>41152</c:v>
                </c:pt>
                <c:pt idx="237">
                  <c:v>41159</c:v>
                </c:pt>
                <c:pt idx="238">
                  <c:v>41166</c:v>
                </c:pt>
                <c:pt idx="239">
                  <c:v>41173</c:v>
                </c:pt>
                <c:pt idx="240">
                  <c:v>41180</c:v>
                </c:pt>
                <c:pt idx="241">
                  <c:v>41187</c:v>
                </c:pt>
                <c:pt idx="242">
                  <c:v>41194</c:v>
                </c:pt>
                <c:pt idx="243">
                  <c:v>41201</c:v>
                </c:pt>
                <c:pt idx="244">
                  <c:v>41208</c:v>
                </c:pt>
                <c:pt idx="245">
                  <c:v>41215</c:v>
                </c:pt>
                <c:pt idx="246">
                  <c:v>41222</c:v>
                </c:pt>
                <c:pt idx="247">
                  <c:v>41229</c:v>
                </c:pt>
                <c:pt idx="248">
                  <c:v>41236</c:v>
                </c:pt>
                <c:pt idx="249">
                  <c:v>41243</c:v>
                </c:pt>
                <c:pt idx="250">
                  <c:v>41250</c:v>
                </c:pt>
                <c:pt idx="251">
                  <c:v>41257</c:v>
                </c:pt>
                <c:pt idx="252">
                  <c:v>41264</c:v>
                </c:pt>
                <c:pt idx="253">
                  <c:v>41271</c:v>
                </c:pt>
                <c:pt idx="254">
                  <c:v>41278</c:v>
                </c:pt>
                <c:pt idx="255">
                  <c:v>41285</c:v>
                </c:pt>
                <c:pt idx="256">
                  <c:v>41292</c:v>
                </c:pt>
                <c:pt idx="257">
                  <c:v>41299</c:v>
                </c:pt>
                <c:pt idx="258">
                  <c:v>41306</c:v>
                </c:pt>
                <c:pt idx="259">
                  <c:v>41313</c:v>
                </c:pt>
                <c:pt idx="260">
                  <c:v>41320</c:v>
                </c:pt>
                <c:pt idx="261">
                  <c:v>41327</c:v>
                </c:pt>
                <c:pt idx="262">
                  <c:v>41334</c:v>
                </c:pt>
                <c:pt idx="263">
                  <c:v>41341</c:v>
                </c:pt>
                <c:pt idx="264">
                  <c:v>41348</c:v>
                </c:pt>
                <c:pt idx="265">
                  <c:v>41355</c:v>
                </c:pt>
                <c:pt idx="266">
                  <c:v>41362</c:v>
                </c:pt>
                <c:pt idx="267">
                  <c:v>41369</c:v>
                </c:pt>
                <c:pt idx="268">
                  <c:v>41376</c:v>
                </c:pt>
                <c:pt idx="269">
                  <c:v>41383</c:v>
                </c:pt>
                <c:pt idx="270">
                  <c:v>41390</c:v>
                </c:pt>
                <c:pt idx="271">
                  <c:v>41397</c:v>
                </c:pt>
                <c:pt idx="272">
                  <c:v>41404</c:v>
                </c:pt>
                <c:pt idx="273">
                  <c:v>41411</c:v>
                </c:pt>
                <c:pt idx="274">
                  <c:v>41418</c:v>
                </c:pt>
                <c:pt idx="275">
                  <c:v>41425</c:v>
                </c:pt>
                <c:pt idx="276">
                  <c:v>41432</c:v>
                </c:pt>
                <c:pt idx="277">
                  <c:v>41439</c:v>
                </c:pt>
                <c:pt idx="278">
                  <c:v>41446</c:v>
                </c:pt>
                <c:pt idx="279">
                  <c:v>41453</c:v>
                </c:pt>
                <c:pt idx="280">
                  <c:v>41460</c:v>
                </c:pt>
                <c:pt idx="281">
                  <c:v>41467</c:v>
                </c:pt>
                <c:pt idx="282">
                  <c:v>41474</c:v>
                </c:pt>
                <c:pt idx="283">
                  <c:v>41481</c:v>
                </c:pt>
                <c:pt idx="284">
                  <c:v>41488</c:v>
                </c:pt>
                <c:pt idx="285">
                  <c:v>41495</c:v>
                </c:pt>
                <c:pt idx="286">
                  <c:v>41502</c:v>
                </c:pt>
                <c:pt idx="287">
                  <c:v>41509</c:v>
                </c:pt>
                <c:pt idx="288">
                  <c:v>41516</c:v>
                </c:pt>
                <c:pt idx="289">
                  <c:v>41523</c:v>
                </c:pt>
                <c:pt idx="290">
                  <c:v>41530</c:v>
                </c:pt>
                <c:pt idx="291">
                  <c:v>41537</c:v>
                </c:pt>
                <c:pt idx="292">
                  <c:v>41544</c:v>
                </c:pt>
                <c:pt idx="293">
                  <c:v>41551</c:v>
                </c:pt>
                <c:pt idx="294">
                  <c:v>41558</c:v>
                </c:pt>
                <c:pt idx="295">
                  <c:v>41565</c:v>
                </c:pt>
                <c:pt idx="296">
                  <c:v>41572</c:v>
                </c:pt>
                <c:pt idx="297">
                  <c:v>41579</c:v>
                </c:pt>
                <c:pt idx="298">
                  <c:v>41586</c:v>
                </c:pt>
                <c:pt idx="299">
                  <c:v>41593</c:v>
                </c:pt>
                <c:pt idx="300">
                  <c:v>41600</c:v>
                </c:pt>
                <c:pt idx="301">
                  <c:v>41607</c:v>
                </c:pt>
                <c:pt idx="302">
                  <c:v>41614</c:v>
                </c:pt>
                <c:pt idx="303">
                  <c:v>41621</c:v>
                </c:pt>
                <c:pt idx="304">
                  <c:v>41628</c:v>
                </c:pt>
                <c:pt idx="305">
                  <c:v>41635</c:v>
                </c:pt>
                <c:pt idx="306">
                  <c:v>41642</c:v>
                </c:pt>
                <c:pt idx="307">
                  <c:v>41649</c:v>
                </c:pt>
                <c:pt idx="308">
                  <c:v>41656</c:v>
                </c:pt>
                <c:pt idx="309">
                  <c:v>41663</c:v>
                </c:pt>
                <c:pt idx="310">
                  <c:v>41670</c:v>
                </c:pt>
                <c:pt idx="311">
                  <c:v>41677</c:v>
                </c:pt>
                <c:pt idx="312">
                  <c:v>41684</c:v>
                </c:pt>
                <c:pt idx="313">
                  <c:v>41691</c:v>
                </c:pt>
                <c:pt idx="314">
                  <c:v>41698</c:v>
                </c:pt>
                <c:pt idx="315">
                  <c:v>41705</c:v>
                </c:pt>
                <c:pt idx="316">
                  <c:v>41712</c:v>
                </c:pt>
                <c:pt idx="317">
                  <c:v>41719</c:v>
                </c:pt>
                <c:pt idx="318">
                  <c:v>41726</c:v>
                </c:pt>
                <c:pt idx="319">
                  <c:v>41733</c:v>
                </c:pt>
                <c:pt idx="320">
                  <c:v>41740</c:v>
                </c:pt>
                <c:pt idx="321">
                  <c:v>41747</c:v>
                </c:pt>
                <c:pt idx="322">
                  <c:v>41754</c:v>
                </c:pt>
                <c:pt idx="323">
                  <c:v>41761</c:v>
                </c:pt>
                <c:pt idx="324">
                  <c:v>41768</c:v>
                </c:pt>
                <c:pt idx="325">
                  <c:v>41775</c:v>
                </c:pt>
                <c:pt idx="326">
                  <c:v>41782</c:v>
                </c:pt>
                <c:pt idx="327">
                  <c:v>41789</c:v>
                </c:pt>
                <c:pt idx="328">
                  <c:v>41796</c:v>
                </c:pt>
                <c:pt idx="329">
                  <c:v>41803</c:v>
                </c:pt>
                <c:pt idx="330">
                  <c:v>41810</c:v>
                </c:pt>
                <c:pt idx="331">
                  <c:v>41817</c:v>
                </c:pt>
                <c:pt idx="332">
                  <c:v>41824</c:v>
                </c:pt>
                <c:pt idx="333">
                  <c:v>41831</c:v>
                </c:pt>
                <c:pt idx="334">
                  <c:v>41838</c:v>
                </c:pt>
                <c:pt idx="335">
                  <c:v>41845</c:v>
                </c:pt>
                <c:pt idx="336">
                  <c:v>41852</c:v>
                </c:pt>
                <c:pt idx="337">
                  <c:v>41859</c:v>
                </c:pt>
                <c:pt idx="338">
                  <c:v>41866</c:v>
                </c:pt>
                <c:pt idx="339">
                  <c:v>41873</c:v>
                </c:pt>
                <c:pt idx="340">
                  <c:v>41880</c:v>
                </c:pt>
                <c:pt idx="341">
                  <c:v>41887</c:v>
                </c:pt>
                <c:pt idx="342">
                  <c:v>41894</c:v>
                </c:pt>
                <c:pt idx="343">
                  <c:v>41901</c:v>
                </c:pt>
                <c:pt idx="344">
                  <c:v>41908</c:v>
                </c:pt>
                <c:pt idx="345">
                  <c:v>41915</c:v>
                </c:pt>
                <c:pt idx="346">
                  <c:v>41922</c:v>
                </c:pt>
                <c:pt idx="347">
                  <c:v>41929</c:v>
                </c:pt>
                <c:pt idx="348">
                  <c:v>41936</c:v>
                </c:pt>
                <c:pt idx="349">
                  <c:v>41943</c:v>
                </c:pt>
                <c:pt idx="350">
                  <c:v>41950</c:v>
                </c:pt>
                <c:pt idx="351">
                  <c:v>41957</c:v>
                </c:pt>
                <c:pt idx="352">
                  <c:v>41964</c:v>
                </c:pt>
                <c:pt idx="353">
                  <c:v>41971</c:v>
                </c:pt>
                <c:pt idx="354">
                  <c:v>41978</c:v>
                </c:pt>
                <c:pt idx="355">
                  <c:v>41985</c:v>
                </c:pt>
                <c:pt idx="356">
                  <c:v>41992</c:v>
                </c:pt>
                <c:pt idx="357">
                  <c:v>41999</c:v>
                </c:pt>
                <c:pt idx="358">
                  <c:v>42006</c:v>
                </c:pt>
                <c:pt idx="359">
                  <c:v>42013</c:v>
                </c:pt>
                <c:pt idx="360">
                  <c:v>42020</c:v>
                </c:pt>
                <c:pt idx="361">
                  <c:v>42027</c:v>
                </c:pt>
                <c:pt idx="362">
                  <c:v>42034</c:v>
                </c:pt>
                <c:pt idx="363">
                  <c:v>42041</c:v>
                </c:pt>
                <c:pt idx="364">
                  <c:v>42048</c:v>
                </c:pt>
                <c:pt idx="365">
                  <c:v>42055</c:v>
                </c:pt>
                <c:pt idx="366">
                  <c:v>42062</c:v>
                </c:pt>
                <c:pt idx="367">
                  <c:v>42069</c:v>
                </c:pt>
                <c:pt idx="368">
                  <c:v>42076</c:v>
                </c:pt>
                <c:pt idx="369">
                  <c:v>42083</c:v>
                </c:pt>
                <c:pt idx="370">
                  <c:v>42090</c:v>
                </c:pt>
                <c:pt idx="371">
                  <c:v>42097</c:v>
                </c:pt>
                <c:pt idx="372">
                  <c:v>42104</c:v>
                </c:pt>
                <c:pt idx="373">
                  <c:v>42111</c:v>
                </c:pt>
                <c:pt idx="374">
                  <c:v>42118</c:v>
                </c:pt>
                <c:pt idx="375">
                  <c:v>42125</c:v>
                </c:pt>
                <c:pt idx="376">
                  <c:v>42132</c:v>
                </c:pt>
                <c:pt idx="377">
                  <c:v>42139</c:v>
                </c:pt>
                <c:pt idx="378">
                  <c:v>42146</c:v>
                </c:pt>
                <c:pt idx="379">
                  <c:v>42153</c:v>
                </c:pt>
                <c:pt idx="380">
                  <c:v>42160</c:v>
                </c:pt>
                <c:pt idx="381">
                  <c:v>42167</c:v>
                </c:pt>
                <c:pt idx="382">
                  <c:v>42174</c:v>
                </c:pt>
                <c:pt idx="383">
                  <c:v>42181</c:v>
                </c:pt>
                <c:pt idx="384">
                  <c:v>42188</c:v>
                </c:pt>
                <c:pt idx="385">
                  <c:v>42195</c:v>
                </c:pt>
                <c:pt idx="386">
                  <c:v>42202</c:v>
                </c:pt>
                <c:pt idx="387">
                  <c:v>42209</c:v>
                </c:pt>
                <c:pt idx="388">
                  <c:v>42216</c:v>
                </c:pt>
                <c:pt idx="389">
                  <c:v>42223</c:v>
                </c:pt>
                <c:pt idx="390">
                  <c:v>42230</c:v>
                </c:pt>
                <c:pt idx="391">
                  <c:v>42237</c:v>
                </c:pt>
                <c:pt idx="392">
                  <c:v>42244</c:v>
                </c:pt>
                <c:pt idx="393">
                  <c:v>42251</c:v>
                </c:pt>
                <c:pt idx="394">
                  <c:v>42258</c:v>
                </c:pt>
                <c:pt idx="395">
                  <c:v>42265</c:v>
                </c:pt>
                <c:pt idx="396">
                  <c:v>42272</c:v>
                </c:pt>
                <c:pt idx="397">
                  <c:v>42279</c:v>
                </c:pt>
                <c:pt idx="398">
                  <c:v>42286</c:v>
                </c:pt>
                <c:pt idx="399">
                  <c:v>42293</c:v>
                </c:pt>
                <c:pt idx="400">
                  <c:v>42300</c:v>
                </c:pt>
                <c:pt idx="401">
                  <c:v>42307</c:v>
                </c:pt>
                <c:pt idx="402">
                  <c:v>42314</c:v>
                </c:pt>
                <c:pt idx="403">
                  <c:v>42321</c:v>
                </c:pt>
                <c:pt idx="404">
                  <c:v>42328</c:v>
                </c:pt>
                <c:pt idx="405">
                  <c:v>42335</c:v>
                </c:pt>
                <c:pt idx="406">
                  <c:v>42342</c:v>
                </c:pt>
                <c:pt idx="407">
                  <c:v>42349</c:v>
                </c:pt>
                <c:pt idx="408">
                  <c:v>42356</c:v>
                </c:pt>
                <c:pt idx="409">
                  <c:v>42363</c:v>
                </c:pt>
                <c:pt idx="410">
                  <c:v>42370</c:v>
                </c:pt>
                <c:pt idx="411">
                  <c:v>42377</c:v>
                </c:pt>
                <c:pt idx="412">
                  <c:v>42384</c:v>
                </c:pt>
                <c:pt idx="413">
                  <c:v>42391</c:v>
                </c:pt>
                <c:pt idx="414">
                  <c:v>42398</c:v>
                </c:pt>
                <c:pt idx="415">
                  <c:v>42405</c:v>
                </c:pt>
                <c:pt idx="416">
                  <c:v>42412</c:v>
                </c:pt>
                <c:pt idx="417">
                  <c:v>42419</c:v>
                </c:pt>
                <c:pt idx="418">
                  <c:v>42426</c:v>
                </c:pt>
                <c:pt idx="419">
                  <c:v>42433</c:v>
                </c:pt>
                <c:pt idx="420">
                  <c:v>42440</c:v>
                </c:pt>
                <c:pt idx="421">
                  <c:v>42447</c:v>
                </c:pt>
                <c:pt idx="422">
                  <c:v>42454</c:v>
                </c:pt>
                <c:pt idx="423">
                  <c:v>42461</c:v>
                </c:pt>
                <c:pt idx="424">
                  <c:v>42468</c:v>
                </c:pt>
                <c:pt idx="425">
                  <c:v>42475</c:v>
                </c:pt>
                <c:pt idx="426">
                  <c:v>42482</c:v>
                </c:pt>
                <c:pt idx="427">
                  <c:v>42489</c:v>
                </c:pt>
                <c:pt idx="428">
                  <c:v>42496</c:v>
                </c:pt>
                <c:pt idx="429">
                  <c:v>42503</c:v>
                </c:pt>
                <c:pt idx="430">
                  <c:v>42510</c:v>
                </c:pt>
                <c:pt idx="431">
                  <c:v>42517</c:v>
                </c:pt>
                <c:pt idx="432">
                  <c:v>42524</c:v>
                </c:pt>
                <c:pt idx="433">
                  <c:v>42531</c:v>
                </c:pt>
                <c:pt idx="434">
                  <c:v>42538</c:v>
                </c:pt>
                <c:pt idx="435">
                  <c:v>42545</c:v>
                </c:pt>
                <c:pt idx="436">
                  <c:v>42552</c:v>
                </c:pt>
                <c:pt idx="437">
                  <c:v>42559</c:v>
                </c:pt>
                <c:pt idx="438">
                  <c:v>42566</c:v>
                </c:pt>
                <c:pt idx="439">
                  <c:v>42573</c:v>
                </c:pt>
                <c:pt idx="440">
                  <c:v>42580</c:v>
                </c:pt>
                <c:pt idx="441">
                  <c:v>42587</c:v>
                </c:pt>
                <c:pt idx="442">
                  <c:v>42594</c:v>
                </c:pt>
                <c:pt idx="443">
                  <c:v>42601</c:v>
                </c:pt>
                <c:pt idx="444">
                  <c:v>42608</c:v>
                </c:pt>
                <c:pt idx="445">
                  <c:v>42615</c:v>
                </c:pt>
                <c:pt idx="446">
                  <c:v>42622</c:v>
                </c:pt>
                <c:pt idx="447">
                  <c:v>42629</c:v>
                </c:pt>
                <c:pt idx="448">
                  <c:v>42636</c:v>
                </c:pt>
                <c:pt idx="449">
                  <c:v>42643</c:v>
                </c:pt>
                <c:pt idx="450">
                  <c:v>42650</c:v>
                </c:pt>
                <c:pt idx="451">
                  <c:v>42657</c:v>
                </c:pt>
                <c:pt idx="452">
                  <c:v>42664</c:v>
                </c:pt>
                <c:pt idx="453">
                  <c:v>42671</c:v>
                </c:pt>
                <c:pt idx="454">
                  <c:v>42678</c:v>
                </c:pt>
                <c:pt idx="455">
                  <c:v>42685</c:v>
                </c:pt>
                <c:pt idx="456">
                  <c:v>42692</c:v>
                </c:pt>
                <c:pt idx="457">
                  <c:v>42699</c:v>
                </c:pt>
                <c:pt idx="458">
                  <c:v>42706</c:v>
                </c:pt>
                <c:pt idx="459">
                  <c:v>42713</c:v>
                </c:pt>
                <c:pt idx="460">
                  <c:v>42720</c:v>
                </c:pt>
                <c:pt idx="461">
                  <c:v>42727</c:v>
                </c:pt>
                <c:pt idx="462">
                  <c:v>42734</c:v>
                </c:pt>
                <c:pt idx="463">
                  <c:v>42741</c:v>
                </c:pt>
                <c:pt idx="464">
                  <c:v>42748</c:v>
                </c:pt>
                <c:pt idx="465">
                  <c:v>42755</c:v>
                </c:pt>
                <c:pt idx="466">
                  <c:v>42762</c:v>
                </c:pt>
                <c:pt idx="467">
                  <c:v>42769</c:v>
                </c:pt>
                <c:pt idx="468">
                  <c:v>42776</c:v>
                </c:pt>
                <c:pt idx="469">
                  <c:v>42783</c:v>
                </c:pt>
                <c:pt idx="470">
                  <c:v>42790</c:v>
                </c:pt>
                <c:pt idx="471">
                  <c:v>42797</c:v>
                </c:pt>
                <c:pt idx="472">
                  <c:v>42804</c:v>
                </c:pt>
                <c:pt idx="473">
                  <c:v>42811</c:v>
                </c:pt>
                <c:pt idx="474">
                  <c:v>42818</c:v>
                </c:pt>
                <c:pt idx="475">
                  <c:v>42825</c:v>
                </c:pt>
                <c:pt idx="476">
                  <c:v>42832</c:v>
                </c:pt>
                <c:pt idx="477">
                  <c:v>42839</c:v>
                </c:pt>
                <c:pt idx="478">
                  <c:v>42846</c:v>
                </c:pt>
                <c:pt idx="479">
                  <c:v>42853</c:v>
                </c:pt>
                <c:pt idx="480">
                  <c:v>42860</c:v>
                </c:pt>
                <c:pt idx="481">
                  <c:v>42867</c:v>
                </c:pt>
                <c:pt idx="482">
                  <c:v>42874</c:v>
                </c:pt>
                <c:pt idx="483">
                  <c:v>42881</c:v>
                </c:pt>
                <c:pt idx="484">
                  <c:v>42888</c:v>
                </c:pt>
                <c:pt idx="485">
                  <c:v>42895</c:v>
                </c:pt>
                <c:pt idx="486">
                  <c:v>42902</c:v>
                </c:pt>
                <c:pt idx="487">
                  <c:v>42909</c:v>
                </c:pt>
                <c:pt idx="488">
                  <c:v>42916</c:v>
                </c:pt>
                <c:pt idx="489">
                  <c:v>42923</c:v>
                </c:pt>
                <c:pt idx="490">
                  <c:v>42930</c:v>
                </c:pt>
                <c:pt idx="491">
                  <c:v>42937</c:v>
                </c:pt>
                <c:pt idx="492">
                  <c:v>42944</c:v>
                </c:pt>
                <c:pt idx="493">
                  <c:v>42951</c:v>
                </c:pt>
                <c:pt idx="494">
                  <c:v>42958</c:v>
                </c:pt>
                <c:pt idx="495">
                  <c:v>42965</c:v>
                </c:pt>
                <c:pt idx="496">
                  <c:v>42972</c:v>
                </c:pt>
                <c:pt idx="497">
                  <c:v>42979</c:v>
                </c:pt>
                <c:pt idx="498">
                  <c:v>42986</c:v>
                </c:pt>
                <c:pt idx="499">
                  <c:v>42993</c:v>
                </c:pt>
                <c:pt idx="500">
                  <c:v>43000</c:v>
                </c:pt>
                <c:pt idx="501">
                  <c:v>43007</c:v>
                </c:pt>
                <c:pt idx="502">
                  <c:v>43014</c:v>
                </c:pt>
                <c:pt idx="503">
                  <c:v>43021</c:v>
                </c:pt>
                <c:pt idx="504">
                  <c:v>43028</c:v>
                </c:pt>
                <c:pt idx="505">
                  <c:v>43035</c:v>
                </c:pt>
                <c:pt idx="506">
                  <c:v>43042</c:v>
                </c:pt>
                <c:pt idx="507">
                  <c:v>43049</c:v>
                </c:pt>
                <c:pt idx="508">
                  <c:v>43056</c:v>
                </c:pt>
                <c:pt idx="509">
                  <c:v>43063</c:v>
                </c:pt>
                <c:pt idx="510">
                  <c:v>43070</c:v>
                </c:pt>
                <c:pt idx="511">
                  <c:v>43077</c:v>
                </c:pt>
                <c:pt idx="512">
                  <c:v>43084</c:v>
                </c:pt>
                <c:pt idx="513">
                  <c:v>43091</c:v>
                </c:pt>
                <c:pt idx="514">
                  <c:v>43098</c:v>
                </c:pt>
                <c:pt idx="515">
                  <c:v>43105</c:v>
                </c:pt>
                <c:pt idx="516">
                  <c:v>43112</c:v>
                </c:pt>
                <c:pt idx="517">
                  <c:v>43119</c:v>
                </c:pt>
                <c:pt idx="518">
                  <c:v>43126</c:v>
                </c:pt>
                <c:pt idx="519">
                  <c:v>43133</c:v>
                </c:pt>
                <c:pt idx="520">
                  <c:v>43140</c:v>
                </c:pt>
                <c:pt idx="521">
                  <c:v>43147</c:v>
                </c:pt>
                <c:pt idx="522">
                  <c:v>43154</c:v>
                </c:pt>
                <c:pt idx="523">
                  <c:v>43161</c:v>
                </c:pt>
                <c:pt idx="524">
                  <c:v>43168</c:v>
                </c:pt>
                <c:pt idx="525">
                  <c:v>43175</c:v>
                </c:pt>
                <c:pt idx="526">
                  <c:v>43182</c:v>
                </c:pt>
                <c:pt idx="527">
                  <c:v>43189</c:v>
                </c:pt>
                <c:pt idx="528">
                  <c:v>43196</c:v>
                </c:pt>
                <c:pt idx="529">
                  <c:v>43203</c:v>
                </c:pt>
                <c:pt idx="530">
                  <c:v>43210</c:v>
                </c:pt>
                <c:pt idx="531">
                  <c:v>43217</c:v>
                </c:pt>
                <c:pt idx="532">
                  <c:v>43224</c:v>
                </c:pt>
                <c:pt idx="533">
                  <c:v>43231</c:v>
                </c:pt>
                <c:pt idx="534">
                  <c:v>43238</c:v>
                </c:pt>
                <c:pt idx="535">
                  <c:v>43245</c:v>
                </c:pt>
                <c:pt idx="536">
                  <c:v>43252</c:v>
                </c:pt>
                <c:pt idx="537">
                  <c:v>43259</c:v>
                </c:pt>
                <c:pt idx="538">
                  <c:v>43266</c:v>
                </c:pt>
                <c:pt idx="539">
                  <c:v>43273</c:v>
                </c:pt>
                <c:pt idx="540">
                  <c:v>43280</c:v>
                </c:pt>
                <c:pt idx="541">
                  <c:v>43287</c:v>
                </c:pt>
                <c:pt idx="542">
                  <c:v>43294</c:v>
                </c:pt>
                <c:pt idx="543">
                  <c:v>43301</c:v>
                </c:pt>
                <c:pt idx="544">
                  <c:v>43308</c:v>
                </c:pt>
                <c:pt idx="545">
                  <c:v>43315</c:v>
                </c:pt>
                <c:pt idx="546">
                  <c:v>43322</c:v>
                </c:pt>
                <c:pt idx="547">
                  <c:v>43329</c:v>
                </c:pt>
                <c:pt idx="548">
                  <c:v>43336</c:v>
                </c:pt>
                <c:pt idx="549">
                  <c:v>43343</c:v>
                </c:pt>
                <c:pt idx="550">
                  <c:v>43350</c:v>
                </c:pt>
                <c:pt idx="551">
                  <c:v>43357</c:v>
                </c:pt>
                <c:pt idx="552">
                  <c:v>43364</c:v>
                </c:pt>
                <c:pt idx="553">
                  <c:v>43371</c:v>
                </c:pt>
                <c:pt idx="554">
                  <c:v>43378</c:v>
                </c:pt>
                <c:pt idx="555">
                  <c:v>43385</c:v>
                </c:pt>
                <c:pt idx="556">
                  <c:v>43392</c:v>
                </c:pt>
                <c:pt idx="557">
                  <c:v>43399</c:v>
                </c:pt>
                <c:pt idx="558">
                  <c:v>43406</c:v>
                </c:pt>
                <c:pt idx="559">
                  <c:v>43413</c:v>
                </c:pt>
                <c:pt idx="560">
                  <c:v>43420</c:v>
                </c:pt>
                <c:pt idx="561">
                  <c:v>43427</c:v>
                </c:pt>
                <c:pt idx="562">
                  <c:v>43434</c:v>
                </c:pt>
                <c:pt idx="563">
                  <c:v>43441</c:v>
                </c:pt>
                <c:pt idx="564">
                  <c:v>43448</c:v>
                </c:pt>
                <c:pt idx="565">
                  <c:v>43455</c:v>
                </c:pt>
                <c:pt idx="566">
                  <c:v>43462</c:v>
                </c:pt>
              </c:numCache>
            </c:numRef>
          </c:cat>
          <c:val>
            <c:numRef>
              <c:f>Data!$P$2:$P$568</c:f>
              <c:numCache>
                <c:formatCode>General</c:formatCode>
                <c:ptCount val="567"/>
                <c:pt idx="0">
                  <c:v>100</c:v>
                </c:pt>
                <c:pt idx="1">
                  <c:v>101.66128364389235</c:v>
                </c:pt>
                <c:pt idx="2">
                  <c:v>99.173498964803329</c:v>
                </c:pt>
                <c:pt idx="3">
                  <c:v>77.787163561076611</c:v>
                </c:pt>
                <c:pt idx="4">
                  <c:v>66.229399585921328</c:v>
                </c:pt>
                <c:pt idx="5">
                  <c:v>106.75610766045548</c:v>
                </c:pt>
                <c:pt idx="6">
                  <c:v>106.63188405797101</c:v>
                </c:pt>
                <c:pt idx="7">
                  <c:v>62.701449275362314</c:v>
                </c:pt>
                <c:pt idx="8">
                  <c:v>91.392132505175979</c:v>
                </c:pt>
                <c:pt idx="9">
                  <c:v>86.330434782608691</c:v>
                </c:pt>
                <c:pt idx="10">
                  <c:v>66.255900621118016</c:v>
                </c:pt>
                <c:pt idx="11">
                  <c:v>77.687784679089035</c:v>
                </c:pt>
                <c:pt idx="12">
                  <c:v>78.22608695652174</c:v>
                </c:pt>
                <c:pt idx="13">
                  <c:v>66.373498964803318</c:v>
                </c:pt>
                <c:pt idx="14">
                  <c:v>91.350724637681168</c:v>
                </c:pt>
                <c:pt idx="15">
                  <c:v>81.295238095238091</c:v>
                </c:pt>
                <c:pt idx="16">
                  <c:v>84.422360248447205</c:v>
                </c:pt>
                <c:pt idx="17">
                  <c:v>119.90062111801242</c:v>
                </c:pt>
                <c:pt idx="18">
                  <c:v>84.084472049689438</c:v>
                </c:pt>
                <c:pt idx="19">
                  <c:v>80.212008281573489</c:v>
                </c:pt>
                <c:pt idx="20">
                  <c:v>73.281987577639725</c:v>
                </c:pt>
                <c:pt idx="21">
                  <c:v>95.292753623188389</c:v>
                </c:pt>
                <c:pt idx="22">
                  <c:v>72.843064182194595</c:v>
                </c:pt>
                <c:pt idx="23">
                  <c:v>84.566459627329181</c:v>
                </c:pt>
                <c:pt idx="24">
                  <c:v>89.624844720496895</c:v>
                </c:pt>
                <c:pt idx="25">
                  <c:v>84.106004140786737</c:v>
                </c:pt>
                <c:pt idx="26">
                  <c:v>97.431055900621104</c:v>
                </c:pt>
                <c:pt idx="27">
                  <c:v>90.721325051759834</c:v>
                </c:pt>
                <c:pt idx="28">
                  <c:v>86.481159420289856</c:v>
                </c:pt>
                <c:pt idx="29">
                  <c:v>85.482401656314693</c:v>
                </c:pt>
                <c:pt idx="30">
                  <c:v>84.175569358178052</c:v>
                </c:pt>
                <c:pt idx="31">
                  <c:v>87.566045548654245</c:v>
                </c:pt>
                <c:pt idx="32">
                  <c:v>83.761490683229809</c:v>
                </c:pt>
                <c:pt idx="33">
                  <c:v>154.69979296066251</c:v>
                </c:pt>
                <c:pt idx="34">
                  <c:v>126.25258799171841</c:v>
                </c:pt>
                <c:pt idx="35">
                  <c:v>124.26004140786748</c:v>
                </c:pt>
                <c:pt idx="36">
                  <c:v>121.83022774327121</c:v>
                </c:pt>
                <c:pt idx="37">
                  <c:v>166.65175983436851</c:v>
                </c:pt>
                <c:pt idx="38">
                  <c:v>103.23643892339541</c:v>
                </c:pt>
                <c:pt idx="39">
                  <c:v>110.24596273291924</c:v>
                </c:pt>
                <c:pt idx="40">
                  <c:v>258.21449275362312</c:v>
                </c:pt>
                <c:pt idx="41">
                  <c:v>413.37971014492734</c:v>
                </c:pt>
                <c:pt idx="42">
                  <c:v>258.07536231884046</c:v>
                </c:pt>
                <c:pt idx="43">
                  <c:v>555.65383022774301</c:v>
                </c:pt>
                <c:pt idx="44">
                  <c:v>734.22939958592099</c:v>
                </c:pt>
                <c:pt idx="45">
                  <c:v>592.00331262939926</c:v>
                </c:pt>
                <c:pt idx="46">
                  <c:v>615.92049689440955</c:v>
                </c:pt>
                <c:pt idx="47">
                  <c:v>646.27743271221505</c:v>
                </c:pt>
                <c:pt idx="48">
                  <c:v>663.96687370600387</c:v>
                </c:pt>
                <c:pt idx="49">
                  <c:v>613.21739130434753</c:v>
                </c:pt>
                <c:pt idx="50">
                  <c:v>749.61490683229772</c:v>
                </c:pt>
                <c:pt idx="51">
                  <c:v>728.43064182194576</c:v>
                </c:pt>
                <c:pt idx="52">
                  <c:v>864.21532091097254</c:v>
                </c:pt>
                <c:pt idx="53">
                  <c:v>753.45755693581737</c:v>
                </c:pt>
                <c:pt idx="54">
                  <c:v>744.61283643892295</c:v>
                </c:pt>
                <c:pt idx="55">
                  <c:v>741.33333333333292</c:v>
                </c:pt>
                <c:pt idx="56">
                  <c:v>737.09316770186297</c:v>
                </c:pt>
                <c:pt idx="57">
                  <c:v>870.60869565217342</c:v>
                </c:pt>
                <c:pt idx="58">
                  <c:v>1062.6252587991712</c:v>
                </c:pt>
                <c:pt idx="59">
                  <c:v>1144.8115942028978</c:v>
                </c:pt>
                <c:pt idx="60">
                  <c:v>1101.9792960662519</c:v>
                </c:pt>
                <c:pt idx="61">
                  <c:v>1207.7018633540365</c:v>
                </c:pt>
                <c:pt idx="62">
                  <c:v>1155.9585921325045</c:v>
                </c:pt>
                <c:pt idx="63">
                  <c:v>1336.5300207039329</c:v>
                </c:pt>
                <c:pt idx="64">
                  <c:v>1095.35403726708</c:v>
                </c:pt>
                <c:pt idx="65">
                  <c:v>929.54037267080685</c:v>
                </c:pt>
                <c:pt idx="66">
                  <c:v>950.14492753623131</c:v>
                </c:pt>
                <c:pt idx="67">
                  <c:v>1013.51552795031</c:v>
                </c:pt>
                <c:pt idx="68">
                  <c:v>1041.3581780538295</c:v>
                </c:pt>
                <c:pt idx="69">
                  <c:v>971.22981366459555</c:v>
                </c:pt>
                <c:pt idx="70">
                  <c:v>972.10766045548587</c:v>
                </c:pt>
                <c:pt idx="71">
                  <c:v>1049.3747412008274</c:v>
                </c:pt>
                <c:pt idx="72">
                  <c:v>1168.6128364389226</c:v>
                </c:pt>
                <c:pt idx="73">
                  <c:v>1113.0766045548646</c:v>
                </c:pt>
                <c:pt idx="74">
                  <c:v>1116.6873706004133</c:v>
                </c:pt>
                <c:pt idx="75">
                  <c:v>1039.3871635610758</c:v>
                </c:pt>
                <c:pt idx="76">
                  <c:v>1032.0828157349888</c:v>
                </c:pt>
                <c:pt idx="77">
                  <c:v>1046.8074534161483</c:v>
                </c:pt>
                <c:pt idx="78">
                  <c:v>1033.0600414078667</c:v>
                </c:pt>
                <c:pt idx="79">
                  <c:v>1029.0683229813658</c:v>
                </c:pt>
                <c:pt idx="80">
                  <c:v>959.30434782608631</c:v>
                </c:pt>
                <c:pt idx="81">
                  <c:v>946.51759834368465</c:v>
                </c:pt>
                <c:pt idx="82">
                  <c:v>897.32505175983374</c:v>
                </c:pt>
                <c:pt idx="83">
                  <c:v>816.28157349896424</c:v>
                </c:pt>
                <c:pt idx="84">
                  <c:v>738.63354037267027</c:v>
                </c:pt>
                <c:pt idx="85">
                  <c:v>783.42028985507193</c:v>
                </c:pt>
                <c:pt idx="86">
                  <c:v>839.66873706004094</c:v>
                </c:pt>
                <c:pt idx="87">
                  <c:v>817.27536231884017</c:v>
                </c:pt>
                <c:pt idx="88">
                  <c:v>750.27743271221493</c:v>
                </c:pt>
                <c:pt idx="89">
                  <c:v>738.98136645962688</c:v>
                </c:pt>
                <c:pt idx="90">
                  <c:v>697.60662525879877</c:v>
                </c:pt>
                <c:pt idx="91">
                  <c:v>703.99999999999955</c:v>
                </c:pt>
                <c:pt idx="92">
                  <c:v>737.98757763975107</c:v>
                </c:pt>
                <c:pt idx="93">
                  <c:v>772.00828157349849</c:v>
                </c:pt>
                <c:pt idx="94">
                  <c:v>720.08281573498914</c:v>
                </c:pt>
                <c:pt idx="95">
                  <c:v>687.65217391304293</c:v>
                </c:pt>
                <c:pt idx="96">
                  <c:v>684.8033126293991</c:v>
                </c:pt>
                <c:pt idx="97">
                  <c:v>671.25465838509274</c:v>
                </c:pt>
                <c:pt idx="98">
                  <c:v>683.41200828157309</c:v>
                </c:pt>
                <c:pt idx="99">
                  <c:v>699.8095238095234</c:v>
                </c:pt>
                <c:pt idx="100">
                  <c:v>663.32091097308455</c:v>
                </c:pt>
                <c:pt idx="101">
                  <c:v>623.71842650103486</c:v>
                </c:pt>
                <c:pt idx="102">
                  <c:v>629.31677018633502</c:v>
                </c:pt>
                <c:pt idx="103">
                  <c:v>635.3457556935814</c:v>
                </c:pt>
                <c:pt idx="104">
                  <c:v>607.95031055900586</c:v>
                </c:pt>
                <c:pt idx="105">
                  <c:v>643.1469979296063</c:v>
                </c:pt>
                <c:pt idx="106">
                  <c:v>683.74327122153181</c:v>
                </c:pt>
                <c:pt idx="107">
                  <c:v>691.0807453416146</c:v>
                </c:pt>
                <c:pt idx="108">
                  <c:v>725.48240165631444</c:v>
                </c:pt>
                <c:pt idx="109">
                  <c:v>792.51345755693558</c:v>
                </c:pt>
                <c:pt idx="110">
                  <c:v>739.06418219461671</c:v>
                </c:pt>
                <c:pt idx="111">
                  <c:v>768.49689440993768</c:v>
                </c:pt>
                <c:pt idx="112">
                  <c:v>872.23188405797077</c:v>
                </c:pt>
                <c:pt idx="113">
                  <c:v>899.49482401656292</c:v>
                </c:pt>
                <c:pt idx="114">
                  <c:v>747.87577639751532</c:v>
                </c:pt>
                <c:pt idx="115">
                  <c:v>802.51759834368511</c:v>
                </c:pt>
                <c:pt idx="116">
                  <c:v>1003.8260869565214</c:v>
                </c:pt>
                <c:pt idx="117">
                  <c:v>1258.8819875776394</c:v>
                </c:pt>
                <c:pt idx="118">
                  <c:v>1305.2919254658379</c:v>
                </c:pt>
                <c:pt idx="119">
                  <c:v>1714.6169772256721</c:v>
                </c:pt>
                <c:pt idx="120">
                  <c:v>1540.4554865424425</c:v>
                </c:pt>
                <c:pt idx="121">
                  <c:v>1137.7722567287781</c:v>
                </c:pt>
                <c:pt idx="122">
                  <c:v>856.08281573498937</c:v>
                </c:pt>
                <c:pt idx="123">
                  <c:v>800.62939958592108</c:v>
                </c:pt>
                <c:pt idx="124">
                  <c:v>1014.5590062111797</c:v>
                </c:pt>
                <c:pt idx="125">
                  <c:v>1233.3084886128358</c:v>
                </c:pt>
                <c:pt idx="126">
                  <c:v>899.57763975155228</c:v>
                </c:pt>
                <c:pt idx="127">
                  <c:v>785.44099378881947</c:v>
                </c:pt>
                <c:pt idx="128">
                  <c:v>849.85507246376767</c:v>
                </c:pt>
                <c:pt idx="129">
                  <c:v>840.66252587991676</c:v>
                </c:pt>
                <c:pt idx="130">
                  <c:v>786.16977225672838</c:v>
                </c:pt>
                <c:pt idx="131">
                  <c:v>705.70600414078638</c:v>
                </c:pt>
                <c:pt idx="132">
                  <c:v>592.49689440993757</c:v>
                </c:pt>
                <c:pt idx="133">
                  <c:v>473.90476190476164</c:v>
                </c:pt>
                <c:pt idx="134">
                  <c:v>431.00621118012396</c:v>
                </c:pt>
                <c:pt idx="135">
                  <c:v>466.08695652173884</c:v>
                </c:pt>
                <c:pt idx="136">
                  <c:v>419.97515527950281</c:v>
                </c:pt>
                <c:pt idx="137">
                  <c:v>498.98136645962694</c:v>
                </c:pt>
                <c:pt idx="138">
                  <c:v>523.34575569358128</c:v>
                </c:pt>
                <c:pt idx="139">
                  <c:v>533.53209109730801</c:v>
                </c:pt>
                <c:pt idx="140">
                  <c:v>474.41821946169733</c:v>
                </c:pt>
                <c:pt idx="141">
                  <c:v>434.86542443064144</c:v>
                </c:pt>
                <c:pt idx="142">
                  <c:v>387.06418219461665</c:v>
                </c:pt>
                <c:pt idx="143">
                  <c:v>380.45548654244277</c:v>
                </c:pt>
                <c:pt idx="144">
                  <c:v>374.9233954451343</c:v>
                </c:pt>
                <c:pt idx="145">
                  <c:v>381.00207039337448</c:v>
                </c:pt>
                <c:pt idx="146">
                  <c:v>379.90890269151112</c:v>
                </c:pt>
                <c:pt idx="147">
                  <c:v>375.17184265010326</c:v>
                </c:pt>
                <c:pt idx="148">
                  <c:v>358.50931677018605</c:v>
                </c:pt>
                <c:pt idx="149">
                  <c:v>471.9999999999996</c:v>
                </c:pt>
                <c:pt idx="150">
                  <c:v>554.51759834368477</c:v>
                </c:pt>
                <c:pt idx="151">
                  <c:v>497.92132505175937</c:v>
                </c:pt>
                <c:pt idx="152">
                  <c:v>499.6935817805379</c:v>
                </c:pt>
                <c:pt idx="153">
                  <c:v>455.03933747411975</c:v>
                </c:pt>
                <c:pt idx="154">
                  <c:v>430.21118012422329</c:v>
                </c:pt>
                <c:pt idx="155">
                  <c:v>459.06418219461659</c:v>
                </c:pt>
                <c:pt idx="156">
                  <c:v>476.3892339544509</c:v>
                </c:pt>
                <c:pt idx="157">
                  <c:v>449.49068322981321</c:v>
                </c:pt>
                <c:pt idx="158">
                  <c:v>412.00828157349855</c:v>
                </c:pt>
                <c:pt idx="159">
                  <c:v>401.52380952380912</c:v>
                </c:pt>
                <c:pt idx="160">
                  <c:v>388.17391304347785</c:v>
                </c:pt>
                <c:pt idx="161">
                  <c:v>402.23602484472008</c:v>
                </c:pt>
                <c:pt idx="162">
                  <c:v>393.30848861283602</c:v>
                </c:pt>
                <c:pt idx="163">
                  <c:v>401.04347826086911</c:v>
                </c:pt>
                <c:pt idx="164">
                  <c:v>397.69772256728731</c:v>
                </c:pt>
                <c:pt idx="165">
                  <c:v>402.63354037267032</c:v>
                </c:pt>
                <c:pt idx="166">
                  <c:v>402.78260869565167</c:v>
                </c:pt>
                <c:pt idx="167">
                  <c:v>387.06418219461654</c:v>
                </c:pt>
                <c:pt idx="168">
                  <c:v>382.67494824016518</c:v>
                </c:pt>
                <c:pt idx="169">
                  <c:v>444.8861283643887</c:v>
                </c:pt>
                <c:pt idx="170">
                  <c:v>426.36853002070342</c:v>
                </c:pt>
                <c:pt idx="171">
                  <c:v>409.55693581780486</c:v>
                </c:pt>
                <c:pt idx="172">
                  <c:v>427.36231884057918</c:v>
                </c:pt>
                <c:pt idx="173">
                  <c:v>441.45755693581725</c:v>
                </c:pt>
                <c:pt idx="174">
                  <c:v>417.92132505175931</c:v>
                </c:pt>
                <c:pt idx="175">
                  <c:v>452.70393374741144</c:v>
                </c:pt>
                <c:pt idx="176">
                  <c:v>467.21325051759771</c:v>
                </c:pt>
                <c:pt idx="177">
                  <c:v>460.10766045548593</c:v>
                </c:pt>
                <c:pt idx="178">
                  <c:v>489.8716356107654</c:v>
                </c:pt>
                <c:pt idx="179">
                  <c:v>499.56107660455416</c:v>
                </c:pt>
                <c:pt idx="180">
                  <c:v>495.25465838509245</c:v>
                </c:pt>
                <c:pt idx="181">
                  <c:v>1012.8033126293981</c:v>
                </c:pt>
                <c:pt idx="182">
                  <c:v>1897.3250517598315</c:v>
                </c:pt>
                <c:pt idx="183">
                  <c:v>2714.799171842646</c:v>
                </c:pt>
                <c:pt idx="184">
                  <c:v>3173.6480331262892</c:v>
                </c:pt>
                <c:pt idx="185">
                  <c:v>3439.8012422360193</c:v>
                </c:pt>
                <c:pt idx="186">
                  <c:v>3408.4472049689384</c:v>
                </c:pt>
                <c:pt idx="187">
                  <c:v>3369.0269151138659</c:v>
                </c:pt>
                <c:pt idx="188">
                  <c:v>3320.4306418219408</c:v>
                </c:pt>
                <c:pt idx="189">
                  <c:v>3286.260869565212</c:v>
                </c:pt>
                <c:pt idx="190">
                  <c:v>3238.9730848861232</c:v>
                </c:pt>
                <c:pt idx="191">
                  <c:v>3163.0807453416096</c:v>
                </c:pt>
                <c:pt idx="192">
                  <c:v>3164.405797101444</c:v>
                </c:pt>
                <c:pt idx="193">
                  <c:v>3102.9581780538251</c:v>
                </c:pt>
                <c:pt idx="194">
                  <c:v>3130.2741200828104</c:v>
                </c:pt>
                <c:pt idx="195">
                  <c:v>3135.6124223602437</c:v>
                </c:pt>
                <c:pt idx="196">
                  <c:v>3070.9730848861236</c:v>
                </c:pt>
                <c:pt idx="197">
                  <c:v>3000.3991718426455</c:v>
                </c:pt>
                <c:pt idx="198">
                  <c:v>2924.0910973084838</c:v>
                </c:pt>
                <c:pt idx="199">
                  <c:v>2870.4198757763929</c:v>
                </c:pt>
                <c:pt idx="200">
                  <c:v>2978.0737060041361</c:v>
                </c:pt>
                <c:pt idx="201">
                  <c:v>2975.8956521739083</c:v>
                </c:pt>
                <c:pt idx="202">
                  <c:v>2985.8418219461651</c:v>
                </c:pt>
                <c:pt idx="203">
                  <c:v>2907.9304347826037</c:v>
                </c:pt>
                <c:pt idx="204">
                  <c:v>2825.3896480331218</c:v>
                </c:pt>
                <c:pt idx="205">
                  <c:v>2788.4952380952336</c:v>
                </c:pt>
                <c:pt idx="206">
                  <c:v>2844.2335403726665</c:v>
                </c:pt>
                <c:pt idx="207">
                  <c:v>2837.0037267080702</c:v>
                </c:pt>
                <c:pt idx="208">
                  <c:v>2772.6559006211137</c:v>
                </c:pt>
                <c:pt idx="209">
                  <c:v>2775.0277432712169</c:v>
                </c:pt>
                <c:pt idx="210">
                  <c:v>2730.2873706004098</c:v>
                </c:pt>
                <c:pt idx="211">
                  <c:v>2649.7871635610722</c:v>
                </c:pt>
                <c:pt idx="212">
                  <c:v>2630.494409937884</c:v>
                </c:pt>
                <c:pt idx="213">
                  <c:v>2640.255072463764</c:v>
                </c:pt>
                <c:pt idx="214">
                  <c:v>2627.473291925462</c:v>
                </c:pt>
                <c:pt idx="215">
                  <c:v>2612.8447204968902</c:v>
                </c:pt>
                <c:pt idx="216">
                  <c:v>2664.1225672877799</c:v>
                </c:pt>
                <c:pt idx="217">
                  <c:v>2629.2786749482357</c:v>
                </c:pt>
                <c:pt idx="218">
                  <c:v>2629.6281573498918</c:v>
                </c:pt>
                <c:pt idx="219">
                  <c:v>2544.167287784675</c:v>
                </c:pt>
                <c:pt idx="220">
                  <c:v>2499.3838509316724</c:v>
                </c:pt>
                <c:pt idx="221">
                  <c:v>2581.363146997925</c:v>
                </c:pt>
                <c:pt idx="222">
                  <c:v>2816.9076604554816</c:v>
                </c:pt>
                <c:pt idx="223">
                  <c:v>3070.934989648028</c:v>
                </c:pt>
                <c:pt idx="224">
                  <c:v>3223.3043478260811</c:v>
                </c:pt>
                <c:pt idx="225">
                  <c:v>3519.7979296066192</c:v>
                </c:pt>
                <c:pt idx="226">
                  <c:v>3775.6554865424373</c:v>
                </c:pt>
                <c:pt idx="227">
                  <c:v>3939.3010351966814</c:v>
                </c:pt>
                <c:pt idx="228">
                  <c:v>4060.6409937888143</c:v>
                </c:pt>
                <c:pt idx="229">
                  <c:v>4128.8844720496836</c:v>
                </c:pt>
                <c:pt idx="230">
                  <c:v>4329.5817805382958</c:v>
                </c:pt>
                <c:pt idx="231">
                  <c:v>4487.3358178053768</c:v>
                </c:pt>
                <c:pt idx="232">
                  <c:v>4592.9507246376752</c:v>
                </c:pt>
                <c:pt idx="233">
                  <c:v>4596.8861283643828</c:v>
                </c:pt>
                <c:pt idx="234">
                  <c:v>4647.3656314699738</c:v>
                </c:pt>
                <c:pt idx="235">
                  <c:v>4743.2778467908847</c:v>
                </c:pt>
                <c:pt idx="236">
                  <c:v>4786.0753623188348</c:v>
                </c:pt>
                <c:pt idx="237">
                  <c:v>4821.7689440993736</c:v>
                </c:pt>
                <c:pt idx="238">
                  <c:v>4872.0761904761848</c:v>
                </c:pt>
                <c:pt idx="239">
                  <c:v>4841.4939958592086</c:v>
                </c:pt>
                <c:pt idx="240">
                  <c:v>4823.9320910973038</c:v>
                </c:pt>
                <c:pt idx="241">
                  <c:v>4820.5548654244249</c:v>
                </c:pt>
                <c:pt idx="242">
                  <c:v>4855.3805383022718</c:v>
                </c:pt>
                <c:pt idx="243">
                  <c:v>4839.1354037267029</c:v>
                </c:pt>
                <c:pt idx="244">
                  <c:v>4858.1267080745292</c:v>
                </c:pt>
                <c:pt idx="245">
                  <c:v>4814.5523809523756</c:v>
                </c:pt>
                <c:pt idx="246">
                  <c:v>4828.528364389229</c:v>
                </c:pt>
                <c:pt idx="247">
                  <c:v>4848.0331262939908</c:v>
                </c:pt>
                <c:pt idx="248">
                  <c:v>4878.8207039337412</c:v>
                </c:pt>
                <c:pt idx="249">
                  <c:v>4854.7262939958528</c:v>
                </c:pt>
                <c:pt idx="250">
                  <c:v>4849.0981366459564</c:v>
                </c:pt>
                <c:pt idx="251">
                  <c:v>4874.0389233954384</c:v>
                </c:pt>
                <c:pt idx="252">
                  <c:v>4849.9031055900559</c:v>
                </c:pt>
                <c:pt idx="253">
                  <c:v>4778.90351966873</c:v>
                </c:pt>
                <c:pt idx="254">
                  <c:v>4681.3995859213182</c:v>
                </c:pt>
                <c:pt idx="255">
                  <c:v>4698.684886128357</c:v>
                </c:pt>
                <c:pt idx="256">
                  <c:v>4709.409523809516</c:v>
                </c:pt>
                <c:pt idx="257">
                  <c:v>4696.01821946169</c:v>
                </c:pt>
                <c:pt idx="258">
                  <c:v>4669.7175983436782</c:v>
                </c:pt>
                <c:pt idx="259">
                  <c:v>4641.4277432712142</c:v>
                </c:pt>
                <c:pt idx="260">
                  <c:v>4720.9076604554793</c:v>
                </c:pt>
                <c:pt idx="261">
                  <c:v>4770.9780538302202</c:v>
                </c:pt>
                <c:pt idx="262">
                  <c:v>4739.4484472049617</c:v>
                </c:pt>
                <c:pt idx="263">
                  <c:v>4687.8062111801164</c:v>
                </c:pt>
                <c:pt idx="264">
                  <c:v>4673.5287784679012</c:v>
                </c:pt>
                <c:pt idx="265">
                  <c:v>4687.0194616977151</c:v>
                </c:pt>
                <c:pt idx="266">
                  <c:v>4700.5995859213181</c:v>
                </c:pt>
                <c:pt idx="267">
                  <c:v>4665.2571428571364</c:v>
                </c:pt>
                <c:pt idx="268">
                  <c:v>4666.409937888192</c:v>
                </c:pt>
                <c:pt idx="269">
                  <c:v>4709.3449275362254</c:v>
                </c:pt>
                <c:pt idx="270">
                  <c:v>4707.614078674942</c:v>
                </c:pt>
                <c:pt idx="271">
                  <c:v>4650.8240165631405</c:v>
                </c:pt>
                <c:pt idx="272">
                  <c:v>4613.2670807453351</c:v>
                </c:pt>
                <c:pt idx="273">
                  <c:v>4615.1055900621059</c:v>
                </c:pt>
                <c:pt idx="274">
                  <c:v>4653.6910973084823</c:v>
                </c:pt>
                <c:pt idx="275">
                  <c:v>4624.6906832298082</c:v>
                </c:pt>
                <c:pt idx="276">
                  <c:v>4561.5436853002011</c:v>
                </c:pt>
                <c:pt idx="277">
                  <c:v>4550.0041407867438</c:v>
                </c:pt>
                <c:pt idx="278">
                  <c:v>4595.4517598343637</c:v>
                </c:pt>
                <c:pt idx="279">
                  <c:v>4916.9639751552741</c:v>
                </c:pt>
                <c:pt idx="280">
                  <c:v>5316.1076604554801</c:v>
                </c:pt>
                <c:pt idx="281">
                  <c:v>5363.6968944099308</c:v>
                </c:pt>
                <c:pt idx="282">
                  <c:v>5340.5416149068251</c:v>
                </c:pt>
                <c:pt idx="283">
                  <c:v>5339.5031055900545</c:v>
                </c:pt>
                <c:pt idx="284">
                  <c:v>5311.7151138716281</c:v>
                </c:pt>
                <c:pt idx="285">
                  <c:v>5306.8621118012343</c:v>
                </c:pt>
                <c:pt idx="286">
                  <c:v>5312.9258799171766</c:v>
                </c:pt>
                <c:pt idx="287">
                  <c:v>5326.6666666666588</c:v>
                </c:pt>
                <c:pt idx="288">
                  <c:v>5314.5374741200758</c:v>
                </c:pt>
                <c:pt idx="289">
                  <c:v>5269.0153209109658</c:v>
                </c:pt>
                <c:pt idx="290">
                  <c:v>5268.8314699792891</c:v>
                </c:pt>
                <c:pt idx="291">
                  <c:v>5264.5018633540303</c:v>
                </c:pt>
                <c:pt idx="292">
                  <c:v>5274.5904761904694</c:v>
                </c:pt>
                <c:pt idx="293">
                  <c:v>5293.6198757763896</c:v>
                </c:pt>
                <c:pt idx="294">
                  <c:v>5314.7660455486457</c:v>
                </c:pt>
                <c:pt idx="295">
                  <c:v>5307.8327122153123</c:v>
                </c:pt>
                <c:pt idx="296">
                  <c:v>5287.7498964803226</c:v>
                </c:pt>
                <c:pt idx="297">
                  <c:v>5259.8890269151052</c:v>
                </c:pt>
                <c:pt idx="298">
                  <c:v>5263.0724637681078</c:v>
                </c:pt>
                <c:pt idx="299">
                  <c:v>5273.8501035196614</c:v>
                </c:pt>
                <c:pt idx="300">
                  <c:v>5295.9966873705926</c:v>
                </c:pt>
                <c:pt idx="301">
                  <c:v>5297.2869565217316</c:v>
                </c:pt>
                <c:pt idx="302">
                  <c:v>5257.2670807453333</c:v>
                </c:pt>
                <c:pt idx="303">
                  <c:v>5239.2993788819795</c:v>
                </c:pt>
                <c:pt idx="304">
                  <c:v>5251.6985507246291</c:v>
                </c:pt>
                <c:pt idx="305">
                  <c:v>5275.6836438923319</c:v>
                </c:pt>
                <c:pt idx="306">
                  <c:v>5260.7917184264925</c:v>
                </c:pt>
                <c:pt idx="307">
                  <c:v>5313.1776397515432</c:v>
                </c:pt>
                <c:pt idx="308">
                  <c:v>5324.5747412008186</c:v>
                </c:pt>
                <c:pt idx="309">
                  <c:v>5281.144513457547</c:v>
                </c:pt>
                <c:pt idx="310">
                  <c:v>5246.0521739130345</c:v>
                </c:pt>
                <c:pt idx="311">
                  <c:v>5252.4869565217305</c:v>
                </c:pt>
                <c:pt idx="312">
                  <c:v>5267.6223602484388</c:v>
                </c:pt>
                <c:pt idx="313">
                  <c:v>5244.3743271221438</c:v>
                </c:pt>
                <c:pt idx="314">
                  <c:v>5215.9834368529928</c:v>
                </c:pt>
                <c:pt idx="315">
                  <c:v>5204.5449275362225</c:v>
                </c:pt>
                <c:pt idx="316">
                  <c:v>5202.7561076604461</c:v>
                </c:pt>
                <c:pt idx="317">
                  <c:v>5249.8501035196587</c:v>
                </c:pt>
                <c:pt idx="318">
                  <c:v>5232.4223602484371</c:v>
                </c:pt>
                <c:pt idx="319">
                  <c:v>5208.9391304347728</c:v>
                </c:pt>
                <c:pt idx="320">
                  <c:v>5246.4298136645866</c:v>
                </c:pt>
                <c:pt idx="321">
                  <c:v>5205.0517598343586</c:v>
                </c:pt>
                <c:pt idx="322">
                  <c:v>5183.420289855062</c:v>
                </c:pt>
                <c:pt idx="323">
                  <c:v>5143.0178053830123</c:v>
                </c:pt>
                <c:pt idx="324">
                  <c:v>5101.767287784668</c:v>
                </c:pt>
                <c:pt idx="325">
                  <c:v>5085.1064182194505</c:v>
                </c:pt>
                <c:pt idx="326">
                  <c:v>5037.2372670807345</c:v>
                </c:pt>
                <c:pt idx="327">
                  <c:v>5035.8625258799066</c:v>
                </c:pt>
                <c:pt idx="328">
                  <c:v>5016.2732919254549</c:v>
                </c:pt>
                <c:pt idx="329">
                  <c:v>4981.9726708074422</c:v>
                </c:pt>
                <c:pt idx="330">
                  <c:v>4992.7287784678974</c:v>
                </c:pt>
                <c:pt idx="331">
                  <c:v>4987.0343685300095</c:v>
                </c:pt>
                <c:pt idx="332">
                  <c:v>4995.461697722556</c:v>
                </c:pt>
                <c:pt idx="333">
                  <c:v>5072.5962732919133</c:v>
                </c:pt>
                <c:pt idx="334">
                  <c:v>5109.3482401656202</c:v>
                </c:pt>
                <c:pt idx="335">
                  <c:v>5139.9834368529901</c:v>
                </c:pt>
                <c:pt idx="336">
                  <c:v>5134.5341614906711</c:v>
                </c:pt>
                <c:pt idx="337">
                  <c:v>5126.6616977225558</c:v>
                </c:pt>
                <c:pt idx="338">
                  <c:v>5189.6960662525762</c:v>
                </c:pt>
                <c:pt idx="339">
                  <c:v>5199.9834368529901</c:v>
                </c:pt>
                <c:pt idx="340">
                  <c:v>5205.6530020703813</c:v>
                </c:pt>
                <c:pt idx="341">
                  <c:v>5187.4004140786628</c:v>
                </c:pt>
                <c:pt idx="342">
                  <c:v>5156.4157349896359</c:v>
                </c:pt>
                <c:pt idx="343">
                  <c:v>5150.3966873705886</c:v>
                </c:pt>
                <c:pt idx="344">
                  <c:v>5135.9834368529901</c:v>
                </c:pt>
                <c:pt idx="345">
                  <c:v>5141.1792960662406</c:v>
                </c:pt>
                <c:pt idx="346">
                  <c:v>5184.2103519668617</c:v>
                </c:pt>
                <c:pt idx="347">
                  <c:v>5200.8910973084767</c:v>
                </c:pt>
                <c:pt idx="348">
                  <c:v>5176.3047619047502</c:v>
                </c:pt>
                <c:pt idx="349">
                  <c:v>5140.3279503105468</c:v>
                </c:pt>
                <c:pt idx="350">
                  <c:v>5157.4774327122041</c:v>
                </c:pt>
                <c:pt idx="351">
                  <c:v>5228.2915113871513</c:v>
                </c:pt>
                <c:pt idx="352">
                  <c:v>5311.7681159420172</c:v>
                </c:pt>
                <c:pt idx="353">
                  <c:v>5285.3565217391188</c:v>
                </c:pt>
                <c:pt idx="354">
                  <c:v>5212.4140786749367</c:v>
                </c:pt>
                <c:pt idx="355">
                  <c:v>5184.5648033126172</c:v>
                </c:pt>
                <c:pt idx="356">
                  <c:v>5236.1308488612722</c:v>
                </c:pt>
                <c:pt idx="357">
                  <c:v>5414.3519668736935</c:v>
                </c:pt>
                <c:pt idx="358">
                  <c:v>5427.7068322981231</c:v>
                </c:pt>
                <c:pt idx="359">
                  <c:v>5450.2525879917048</c:v>
                </c:pt>
                <c:pt idx="360">
                  <c:v>5625.081573498951</c:v>
                </c:pt>
                <c:pt idx="361">
                  <c:v>6053.5999999999849</c:v>
                </c:pt>
                <c:pt idx="362">
                  <c:v>6349.0616977225518</c:v>
                </c:pt>
                <c:pt idx="363">
                  <c:v>6374.9747412008128</c:v>
                </c:pt>
                <c:pt idx="364">
                  <c:v>6375.4881987577483</c:v>
                </c:pt>
                <c:pt idx="365">
                  <c:v>6343.1105590061961</c:v>
                </c:pt>
                <c:pt idx="366">
                  <c:v>6354.5672877846637</c:v>
                </c:pt>
                <c:pt idx="367">
                  <c:v>6274.0041407867338</c:v>
                </c:pt>
                <c:pt idx="368">
                  <c:v>6274.0703933747254</c:v>
                </c:pt>
                <c:pt idx="369">
                  <c:v>6236.0745341614747</c:v>
                </c:pt>
                <c:pt idx="370">
                  <c:v>6283.2795031055739</c:v>
                </c:pt>
                <c:pt idx="371">
                  <c:v>6250.716356107645</c:v>
                </c:pt>
                <c:pt idx="372">
                  <c:v>6260.2236024844569</c:v>
                </c:pt>
                <c:pt idx="373">
                  <c:v>6359.9834368529864</c:v>
                </c:pt>
                <c:pt idx="374">
                  <c:v>6391.701863354021</c:v>
                </c:pt>
                <c:pt idx="375">
                  <c:v>6362.6832298136487</c:v>
                </c:pt>
                <c:pt idx="376">
                  <c:v>6283.4616977225514</c:v>
                </c:pt>
                <c:pt idx="377">
                  <c:v>6248.165631469964</c:v>
                </c:pt>
                <c:pt idx="378">
                  <c:v>6295.6853002070238</c:v>
                </c:pt>
                <c:pt idx="379">
                  <c:v>6302.8737060041258</c:v>
                </c:pt>
                <c:pt idx="380">
                  <c:v>6302.8737060041258</c:v>
                </c:pt>
                <c:pt idx="381">
                  <c:v>6350.0952380952231</c:v>
                </c:pt>
                <c:pt idx="382">
                  <c:v>6430.5093167701707</c:v>
                </c:pt>
                <c:pt idx="383">
                  <c:v>6483.8260869565065</c:v>
                </c:pt>
                <c:pt idx="384">
                  <c:v>6478.4099378881838</c:v>
                </c:pt>
                <c:pt idx="385">
                  <c:v>6560.2153209109574</c:v>
                </c:pt>
                <c:pt idx="386">
                  <c:v>6571.4616977225514</c:v>
                </c:pt>
                <c:pt idx="387">
                  <c:v>6586.0041407867338</c:v>
                </c:pt>
                <c:pt idx="388">
                  <c:v>6595.7267080745187</c:v>
                </c:pt>
                <c:pt idx="389">
                  <c:v>6556.3561076604401</c:v>
                </c:pt>
                <c:pt idx="390">
                  <c:v>6558.2608695652016</c:v>
                </c:pt>
                <c:pt idx="391">
                  <c:v>6538.0869565217236</c:v>
                </c:pt>
                <c:pt idx="392">
                  <c:v>6559.5859213250369</c:v>
                </c:pt>
                <c:pt idx="393">
                  <c:v>6543.5031055900472</c:v>
                </c:pt>
                <c:pt idx="394">
                  <c:v>6595.4451345755542</c:v>
                </c:pt>
                <c:pt idx="395">
                  <c:v>6661.6977225672717</c:v>
                </c:pt>
                <c:pt idx="396">
                  <c:v>6709.4327122153054</c:v>
                </c:pt>
                <c:pt idx="397">
                  <c:v>6611.3788819875626</c:v>
                </c:pt>
                <c:pt idx="398">
                  <c:v>6644.3229813664448</c:v>
                </c:pt>
                <c:pt idx="399">
                  <c:v>6609.9710144927394</c:v>
                </c:pt>
                <c:pt idx="400">
                  <c:v>6645.283643892325</c:v>
                </c:pt>
                <c:pt idx="401">
                  <c:v>6668.1573498964663</c:v>
                </c:pt>
                <c:pt idx="402">
                  <c:v>6668.1573498964663</c:v>
                </c:pt>
                <c:pt idx="403">
                  <c:v>6656.6625258799031</c:v>
                </c:pt>
                <c:pt idx="404">
                  <c:v>6669.8964803312483</c:v>
                </c:pt>
                <c:pt idx="405">
                  <c:v>6652.2401656314551</c:v>
                </c:pt>
                <c:pt idx="406">
                  <c:v>6577.1925465838358</c:v>
                </c:pt>
                <c:pt idx="407">
                  <c:v>6648.4306418219312</c:v>
                </c:pt>
                <c:pt idx="408">
                  <c:v>6726.7908902691352</c:v>
                </c:pt>
                <c:pt idx="409">
                  <c:v>6724.455486542427</c:v>
                </c:pt>
                <c:pt idx="410">
                  <c:v>6687.5196687370444</c:v>
                </c:pt>
                <c:pt idx="411">
                  <c:v>6691.5776397515374</c:v>
                </c:pt>
                <c:pt idx="412">
                  <c:v>6688.8778467908751</c:v>
                </c:pt>
                <c:pt idx="413">
                  <c:v>6677.1842650103372</c:v>
                </c:pt>
                <c:pt idx="414">
                  <c:v>6746.7494824016412</c:v>
                </c:pt>
                <c:pt idx="415">
                  <c:v>6727.469979296051</c:v>
                </c:pt>
                <c:pt idx="416">
                  <c:v>6777.7556935817656</c:v>
                </c:pt>
                <c:pt idx="417">
                  <c:v>6817.3913043478115</c:v>
                </c:pt>
                <c:pt idx="418">
                  <c:v>6924.8033126293849</c:v>
                </c:pt>
                <c:pt idx="419">
                  <c:v>6878.2277432712071</c:v>
                </c:pt>
                <c:pt idx="420">
                  <c:v>6822.1118012422212</c:v>
                </c:pt>
                <c:pt idx="421">
                  <c:v>6930.3188405796946</c:v>
                </c:pt>
                <c:pt idx="422">
                  <c:v>6949.8799171842502</c:v>
                </c:pt>
                <c:pt idx="423">
                  <c:v>6960.9275362318695</c:v>
                </c:pt>
                <c:pt idx="424">
                  <c:v>7015.8674948240023</c:v>
                </c:pt>
                <c:pt idx="425">
                  <c:v>7019.4616977225523</c:v>
                </c:pt>
                <c:pt idx="426">
                  <c:v>7041.6231884057815</c:v>
                </c:pt>
                <c:pt idx="427">
                  <c:v>7021.6645962732764</c:v>
                </c:pt>
                <c:pt idx="428">
                  <c:v>6948.2401656314541</c:v>
                </c:pt>
                <c:pt idx="429">
                  <c:v>6939.1304347825926</c:v>
                </c:pt>
                <c:pt idx="430">
                  <c:v>6960.3975155279331</c:v>
                </c:pt>
                <c:pt idx="431">
                  <c:v>6967.8840579709977</c:v>
                </c:pt>
                <c:pt idx="432">
                  <c:v>6925.94616977224</c:v>
                </c:pt>
                <c:pt idx="433">
                  <c:v>6883.5776397515356</c:v>
                </c:pt>
                <c:pt idx="434">
                  <c:v>6899.1304347825908</c:v>
                </c:pt>
                <c:pt idx="435">
                  <c:v>7013.92960662524</c:v>
                </c:pt>
                <c:pt idx="436">
                  <c:v>7127.7349896480137</c:v>
                </c:pt>
                <c:pt idx="437">
                  <c:v>7189.3664596273093</c:v>
                </c:pt>
                <c:pt idx="438">
                  <c:v>7200.0165631469781</c:v>
                </c:pt>
                <c:pt idx="439">
                  <c:v>7178.0703933747218</c:v>
                </c:pt>
                <c:pt idx="440">
                  <c:v>7205.0683229813467</c:v>
                </c:pt>
                <c:pt idx="441">
                  <c:v>7243.3788819875581</c:v>
                </c:pt>
                <c:pt idx="442">
                  <c:v>7200.6956521738939</c:v>
                </c:pt>
                <c:pt idx="443">
                  <c:v>7223.1055900620922</c:v>
                </c:pt>
                <c:pt idx="444">
                  <c:v>7256.0331262939762</c:v>
                </c:pt>
                <c:pt idx="445">
                  <c:v>7266.7660455486357</c:v>
                </c:pt>
                <c:pt idx="446">
                  <c:v>7263.8674948239977</c:v>
                </c:pt>
                <c:pt idx="447">
                  <c:v>7266.4016563146806</c:v>
                </c:pt>
                <c:pt idx="448">
                  <c:v>7363.9585921324851</c:v>
                </c:pt>
                <c:pt idx="449">
                  <c:v>7501.449275362299</c:v>
                </c:pt>
                <c:pt idx="450">
                  <c:v>7485.6314699792765</c:v>
                </c:pt>
                <c:pt idx="451">
                  <c:v>7476.2070393374543</c:v>
                </c:pt>
                <c:pt idx="452">
                  <c:v>7474.202898550705</c:v>
                </c:pt>
                <c:pt idx="453">
                  <c:v>7485.6480331262737</c:v>
                </c:pt>
                <c:pt idx="454">
                  <c:v>7483.9089026914917</c:v>
                </c:pt>
                <c:pt idx="455">
                  <c:v>7450.9151138716161</c:v>
                </c:pt>
                <c:pt idx="456">
                  <c:v>7592.5962732919052</c:v>
                </c:pt>
                <c:pt idx="457">
                  <c:v>7668.9358178053635</c:v>
                </c:pt>
                <c:pt idx="458">
                  <c:v>7579.2960662525693</c:v>
                </c:pt>
                <c:pt idx="459">
                  <c:v>7532.9192546583663</c:v>
                </c:pt>
                <c:pt idx="460">
                  <c:v>7574.4761904761708</c:v>
                </c:pt>
                <c:pt idx="461">
                  <c:v>7678.6749482401465</c:v>
                </c:pt>
                <c:pt idx="462">
                  <c:v>7722.9316770186142</c:v>
                </c:pt>
                <c:pt idx="463">
                  <c:v>7744.3312629399388</c:v>
                </c:pt>
                <c:pt idx="464">
                  <c:v>7687.7349896480137</c:v>
                </c:pt>
                <c:pt idx="465">
                  <c:v>7689.9544513457358</c:v>
                </c:pt>
                <c:pt idx="466">
                  <c:v>7730.2525879916984</c:v>
                </c:pt>
                <c:pt idx="467">
                  <c:v>7668.6376811594</c:v>
                </c:pt>
                <c:pt idx="468">
                  <c:v>7693.8467908902485</c:v>
                </c:pt>
                <c:pt idx="469">
                  <c:v>7751.3871635610558</c:v>
                </c:pt>
                <c:pt idx="470">
                  <c:v>7787.3457556935609</c:v>
                </c:pt>
                <c:pt idx="471">
                  <c:v>7809.1759834368322</c:v>
                </c:pt>
                <c:pt idx="472">
                  <c:v>7742.0952380952176</c:v>
                </c:pt>
                <c:pt idx="473">
                  <c:v>7799.4699792960455</c:v>
                </c:pt>
                <c:pt idx="474">
                  <c:v>7889.0931677018425</c:v>
                </c:pt>
                <c:pt idx="475">
                  <c:v>7869.9627329192344</c:v>
                </c:pt>
                <c:pt idx="476">
                  <c:v>7887.3374741200632</c:v>
                </c:pt>
                <c:pt idx="477">
                  <c:v>7960.7453416148874</c:v>
                </c:pt>
                <c:pt idx="478">
                  <c:v>7960.0331262939762</c:v>
                </c:pt>
                <c:pt idx="479">
                  <c:v>7941.333333333313</c:v>
                </c:pt>
                <c:pt idx="480">
                  <c:v>7958.7908902691306</c:v>
                </c:pt>
                <c:pt idx="481">
                  <c:v>8025.5238095237892</c:v>
                </c:pt>
                <c:pt idx="482">
                  <c:v>8074.1863354037068</c:v>
                </c:pt>
                <c:pt idx="483">
                  <c:v>8104.2650103519472</c:v>
                </c:pt>
                <c:pt idx="484">
                  <c:v>7955.7598343685113</c:v>
                </c:pt>
                <c:pt idx="485">
                  <c:v>7887.2712215320726</c:v>
                </c:pt>
                <c:pt idx="486">
                  <c:v>7983.8840579709959</c:v>
                </c:pt>
                <c:pt idx="487">
                  <c:v>8144.7619047618855</c:v>
                </c:pt>
                <c:pt idx="488">
                  <c:v>8117.1180124223411</c:v>
                </c:pt>
                <c:pt idx="489">
                  <c:v>8050.0869565217199</c:v>
                </c:pt>
                <c:pt idx="490">
                  <c:v>7994.5838509316573</c:v>
                </c:pt>
                <c:pt idx="491">
                  <c:v>7874.8322981366264</c:v>
                </c:pt>
                <c:pt idx="492">
                  <c:v>7932.6542443063991</c:v>
                </c:pt>
                <c:pt idx="493">
                  <c:v>7947.9917184264823</c:v>
                </c:pt>
                <c:pt idx="494">
                  <c:v>7889.0103519668546</c:v>
                </c:pt>
                <c:pt idx="495">
                  <c:v>7788.9358178053644</c:v>
                </c:pt>
                <c:pt idx="496">
                  <c:v>7817.8550724637489</c:v>
                </c:pt>
                <c:pt idx="497">
                  <c:v>7760.0993788819678</c:v>
                </c:pt>
                <c:pt idx="498">
                  <c:v>7808.8944099378677</c:v>
                </c:pt>
                <c:pt idx="499">
                  <c:v>7826.9151138716143</c:v>
                </c:pt>
                <c:pt idx="500">
                  <c:v>7887.1718426500829</c:v>
                </c:pt>
                <c:pt idx="501">
                  <c:v>7833.9378881987377</c:v>
                </c:pt>
                <c:pt idx="502">
                  <c:v>7832.2981366459426</c:v>
                </c:pt>
                <c:pt idx="503">
                  <c:v>7806.2608695651979</c:v>
                </c:pt>
                <c:pt idx="504">
                  <c:v>7762.5341614906638</c:v>
                </c:pt>
                <c:pt idx="505">
                  <c:v>7774.6915113871437</c:v>
                </c:pt>
                <c:pt idx="506">
                  <c:v>7764.1573498964608</c:v>
                </c:pt>
                <c:pt idx="507">
                  <c:v>7828.6045548654047</c:v>
                </c:pt>
                <c:pt idx="508">
                  <c:v>7869.92960662524</c:v>
                </c:pt>
                <c:pt idx="509">
                  <c:v>7916.2732919254468</c:v>
                </c:pt>
                <c:pt idx="510">
                  <c:v>7872.016563146979</c:v>
                </c:pt>
                <c:pt idx="511">
                  <c:v>7891.1966873705815</c:v>
                </c:pt>
                <c:pt idx="512">
                  <c:v>7948.5714285714093</c:v>
                </c:pt>
                <c:pt idx="513">
                  <c:v>7969.0600414078481</c:v>
                </c:pt>
                <c:pt idx="514">
                  <c:v>7841.175983436834</c:v>
                </c:pt>
                <c:pt idx="515">
                  <c:v>7807.2215320910782</c:v>
                </c:pt>
                <c:pt idx="516">
                  <c:v>7849.639751552776</c:v>
                </c:pt>
                <c:pt idx="517">
                  <c:v>7765.697722567269</c:v>
                </c:pt>
                <c:pt idx="518">
                  <c:v>7704.016563146979</c:v>
                </c:pt>
                <c:pt idx="519">
                  <c:v>7708.2401656314514</c:v>
                </c:pt>
                <c:pt idx="520">
                  <c:v>7725.349896480313</c:v>
                </c:pt>
                <c:pt idx="521">
                  <c:v>7652.1407867494636</c:v>
                </c:pt>
                <c:pt idx="522">
                  <c:v>7621.6645962732728</c:v>
                </c:pt>
                <c:pt idx="523">
                  <c:v>7590.1449275362129</c:v>
                </c:pt>
                <c:pt idx="524">
                  <c:v>7690.9482401656132</c:v>
                </c:pt>
                <c:pt idx="525">
                  <c:v>7724.2567287784486</c:v>
                </c:pt>
                <c:pt idx="526">
                  <c:v>7778.683229813646</c:v>
                </c:pt>
                <c:pt idx="527">
                  <c:v>7770.8985507246198</c:v>
                </c:pt>
                <c:pt idx="528">
                  <c:v>7708.5217391304177</c:v>
                </c:pt>
                <c:pt idx="529">
                  <c:v>7722.4844720496721</c:v>
                </c:pt>
                <c:pt idx="530">
                  <c:v>7817.755693581762</c:v>
                </c:pt>
                <c:pt idx="531">
                  <c:v>7804.3892339544327</c:v>
                </c:pt>
                <c:pt idx="532">
                  <c:v>7847.6356107660267</c:v>
                </c:pt>
                <c:pt idx="533">
                  <c:v>7830.2608695651988</c:v>
                </c:pt>
                <c:pt idx="534">
                  <c:v>7790.9565217391118</c:v>
                </c:pt>
                <c:pt idx="535">
                  <c:v>7723.8923395444954</c:v>
                </c:pt>
                <c:pt idx="536">
                  <c:v>7740.5714285714112</c:v>
                </c:pt>
                <c:pt idx="537">
                  <c:v>7682.0207039337301</c:v>
                </c:pt>
                <c:pt idx="538">
                  <c:v>7715.4285714285543</c:v>
                </c:pt>
                <c:pt idx="539">
                  <c:v>7731.5942028985337</c:v>
                </c:pt>
                <c:pt idx="540">
                  <c:v>7773.2173913043298</c:v>
                </c:pt>
                <c:pt idx="541">
                  <c:v>7762.0538302277255</c:v>
                </c:pt>
                <c:pt idx="542">
                  <c:v>7835.1801242235842</c:v>
                </c:pt>
                <c:pt idx="543">
                  <c:v>7854.277432712197</c:v>
                </c:pt>
                <c:pt idx="544">
                  <c:v>7892.1076604554682</c:v>
                </c:pt>
                <c:pt idx="545">
                  <c:v>7886.6086956521558</c:v>
                </c:pt>
                <c:pt idx="546">
                  <c:v>7840.3312629399406</c:v>
                </c:pt>
                <c:pt idx="547">
                  <c:v>7827.6604554865244</c:v>
                </c:pt>
                <c:pt idx="548">
                  <c:v>7901.1677018633363</c:v>
                </c:pt>
                <c:pt idx="549">
                  <c:v>7914.5010351966703</c:v>
                </c:pt>
                <c:pt idx="550">
                  <c:v>7879.1221532090931</c:v>
                </c:pt>
                <c:pt idx="551">
                  <c:v>7862.7246376811427</c:v>
                </c:pt>
                <c:pt idx="552">
                  <c:v>7797.3995859213082</c:v>
                </c:pt>
                <c:pt idx="553">
                  <c:v>7863.917184264993</c:v>
                </c:pt>
                <c:pt idx="554">
                  <c:v>7775.3043478260697</c:v>
                </c:pt>
                <c:pt idx="555">
                  <c:v>7755.5610766045374</c:v>
                </c:pt>
                <c:pt idx="556">
                  <c:v>7810.8654244306244</c:v>
                </c:pt>
                <c:pt idx="557">
                  <c:v>7785.6397515527779</c:v>
                </c:pt>
                <c:pt idx="558">
                  <c:v>7783.0724637680987</c:v>
                </c:pt>
                <c:pt idx="559">
                  <c:v>7878.0621118012259</c:v>
                </c:pt>
                <c:pt idx="560">
                  <c:v>7858.7991718426338</c:v>
                </c:pt>
                <c:pt idx="561">
                  <c:v>7829.6314699792802</c:v>
                </c:pt>
                <c:pt idx="562">
                  <c:v>7817.3747412008124</c:v>
                </c:pt>
                <c:pt idx="563">
                  <c:v>7826.1366459627161</c:v>
                </c:pt>
                <c:pt idx="564">
                  <c:v>7811.9089026914953</c:v>
                </c:pt>
                <c:pt idx="565">
                  <c:v>7859.0310559006048</c:v>
                </c:pt>
                <c:pt idx="566">
                  <c:v>7933.830227743254</c:v>
                </c:pt>
              </c:numCache>
            </c:numRef>
          </c:val>
          <c:smooth val="0"/>
          <c:extLst>
            <c:ext xmlns:c16="http://schemas.microsoft.com/office/drawing/2014/chart" uri="{C3380CC4-5D6E-409C-BE32-E72D297353CC}">
              <c16:uniqueId val="{00000001-C907-8E41-B93E-A2FFFA4C4A99}"/>
            </c:ext>
          </c:extLst>
        </c:ser>
        <c:dLbls>
          <c:showLegendKey val="0"/>
          <c:showVal val="0"/>
          <c:showCatName val="0"/>
          <c:showSerName val="0"/>
          <c:showPercent val="0"/>
          <c:showBubbleSize val="0"/>
        </c:dLbls>
        <c:marker val="1"/>
        <c:smooth val="0"/>
        <c:axId val="165479887"/>
        <c:axId val="166020959"/>
      </c:lineChart>
      <c:dateAx>
        <c:axId val="163164463"/>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Garamond" panose="02020404030301010803" pitchFamily="18" charset="0"/>
                    <a:ea typeface="+mn-ea"/>
                    <a:cs typeface="+mn-cs"/>
                  </a:defRPr>
                </a:pPr>
                <a:r>
                  <a:rPr lang="en-US"/>
                  <a:t>Date</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title>
        <c:numFmt formatCode="yyyy\-mm\-dd;@" sourceLinked="0"/>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crossAx val="163579231"/>
        <c:crosses val="autoZero"/>
        <c:auto val="1"/>
        <c:lblOffset val="100"/>
        <c:baseTimeUnit val="days"/>
        <c:majorUnit val="2"/>
        <c:majorTimeUnit val="years"/>
      </c:dateAx>
      <c:valAx>
        <c:axId val="163579231"/>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r>
                  <a:rPr lang="en-US" sz="1400"/>
                  <a:t>Swiss Market Index (indexed: 15.02.2008 =100)</a:t>
                </a:r>
              </a:p>
            </c:rich>
          </c:tx>
          <c:layout>
            <c:manualLayout>
              <c:xMode val="edge"/>
              <c:yMode val="edge"/>
              <c:x val="1.3122890888638923E-2"/>
              <c:y val="0.14350774701549404"/>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title>
        <c:numFmt formatCode="General" sourceLinked="1"/>
        <c:majorTickMark val="none"/>
        <c:minorTickMark val="none"/>
        <c:tickLblPos val="nextTo"/>
        <c:spPr>
          <a:noFill/>
          <a:ln>
            <a:solidFill>
              <a:schemeClr val="bg1">
                <a:lumMod val="75000"/>
              </a:schemeClr>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crossAx val="163164463"/>
        <c:crosses val="autoZero"/>
        <c:crossBetween val="between"/>
      </c:valAx>
      <c:valAx>
        <c:axId val="166020959"/>
        <c:scaling>
          <c:orientation val="minMax"/>
        </c:scaling>
        <c:delete val="0"/>
        <c:axPos val="r"/>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r>
                  <a:rPr lang="en-US" sz="1400"/>
                  <a:t>Sight Deposits of Domestic Banks (indexed: 15.02.2008 = 100)</a:t>
                </a:r>
              </a:p>
            </c:rich>
          </c:tx>
          <c:layout>
            <c:manualLayout>
              <c:xMode val="edge"/>
              <c:yMode val="edge"/>
              <c:x val="0.92959139482564679"/>
              <c:y val="4.712832373033167E-2"/>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title>
        <c:numFmt formatCode="General" sourceLinked="1"/>
        <c:majorTickMark val="none"/>
        <c:minorTickMark val="none"/>
        <c:tickLblPos val="nextTo"/>
        <c:spPr>
          <a:noFill/>
          <a:ln>
            <a:solidFill>
              <a:schemeClr val="bg1">
                <a:lumMod val="75000"/>
              </a:schemeClr>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crossAx val="165479887"/>
        <c:crosses val="max"/>
        <c:crossBetween val="between"/>
      </c:valAx>
      <c:dateAx>
        <c:axId val="165479887"/>
        <c:scaling>
          <c:orientation val="minMax"/>
        </c:scaling>
        <c:delete val="1"/>
        <c:axPos val="b"/>
        <c:numFmt formatCode="m/d/yy" sourceLinked="1"/>
        <c:majorTickMark val="out"/>
        <c:minorTickMark val="none"/>
        <c:tickLblPos val="nextTo"/>
        <c:crossAx val="166020959"/>
        <c:crosses val="autoZero"/>
        <c:auto val="1"/>
        <c:lblOffset val="100"/>
        <c:baseTimeUnit val="days"/>
      </c:dateAx>
      <c:spPr>
        <a:noFill/>
        <a:ln>
          <a:noFill/>
        </a:ln>
        <a:effectLst/>
      </c:spPr>
    </c:plotArea>
    <c:legend>
      <c:legendPos val="t"/>
      <c:layout>
        <c:manualLayout>
          <c:xMode val="edge"/>
          <c:yMode val="edge"/>
          <c:x val="0.51750351088152913"/>
          <c:y val="0.54942958385024221"/>
          <c:w val="0.36073378327709038"/>
          <c:h val="0.20216136391453265"/>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Garamond" panose="02020404030301010803" pitchFamily="18" charset="0"/>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5552939130252243E-2"/>
          <c:y val="0.10223794997922193"/>
          <c:w val="0.77795058179852639"/>
          <c:h val="0.61545119252030234"/>
        </c:manualLayout>
      </c:layout>
      <c:lineChart>
        <c:grouping val="standard"/>
        <c:varyColors val="0"/>
        <c:ser>
          <c:idx val="16"/>
          <c:order val="0"/>
          <c:tx>
            <c:strRef>
              <c:f>Data!$R$1</c:f>
              <c:strCache>
                <c:ptCount val="1"/>
                <c:pt idx="0">
                  <c:v>CHF/EUR Exchange rate</c:v>
                </c:pt>
              </c:strCache>
            </c:strRef>
          </c:tx>
          <c:spPr>
            <a:ln w="28575" cap="rnd">
              <a:solidFill>
                <a:schemeClr val="accent6"/>
              </a:solidFill>
              <a:round/>
            </a:ln>
            <a:effectLst/>
          </c:spPr>
          <c:marker>
            <c:symbol val="none"/>
          </c:marker>
          <c:cat>
            <c:numRef>
              <c:f>Data!$A$2:$A$568</c:f>
              <c:numCache>
                <c:formatCode>m/d/yy</c:formatCode>
                <c:ptCount val="567"/>
                <c:pt idx="0">
                  <c:v>39493</c:v>
                </c:pt>
                <c:pt idx="1">
                  <c:v>39500</c:v>
                </c:pt>
                <c:pt idx="2">
                  <c:v>39507</c:v>
                </c:pt>
                <c:pt idx="3">
                  <c:v>39514</c:v>
                </c:pt>
                <c:pt idx="4">
                  <c:v>39521</c:v>
                </c:pt>
                <c:pt idx="5">
                  <c:v>39528</c:v>
                </c:pt>
                <c:pt idx="6">
                  <c:v>39535</c:v>
                </c:pt>
                <c:pt idx="7">
                  <c:v>39542</c:v>
                </c:pt>
                <c:pt idx="8">
                  <c:v>39549</c:v>
                </c:pt>
                <c:pt idx="9">
                  <c:v>39556</c:v>
                </c:pt>
                <c:pt idx="10">
                  <c:v>39563</c:v>
                </c:pt>
                <c:pt idx="11">
                  <c:v>39570</c:v>
                </c:pt>
                <c:pt idx="12">
                  <c:v>39577</c:v>
                </c:pt>
                <c:pt idx="13">
                  <c:v>39584</c:v>
                </c:pt>
                <c:pt idx="14">
                  <c:v>39591</c:v>
                </c:pt>
                <c:pt idx="15">
                  <c:v>39598</c:v>
                </c:pt>
                <c:pt idx="16">
                  <c:v>39605</c:v>
                </c:pt>
                <c:pt idx="17">
                  <c:v>39612</c:v>
                </c:pt>
                <c:pt idx="18">
                  <c:v>39619</c:v>
                </c:pt>
                <c:pt idx="19">
                  <c:v>39626</c:v>
                </c:pt>
                <c:pt idx="20">
                  <c:v>39633</c:v>
                </c:pt>
                <c:pt idx="21">
                  <c:v>39640</c:v>
                </c:pt>
                <c:pt idx="22">
                  <c:v>39647</c:v>
                </c:pt>
                <c:pt idx="23">
                  <c:v>39654</c:v>
                </c:pt>
                <c:pt idx="24">
                  <c:v>39661</c:v>
                </c:pt>
                <c:pt idx="25">
                  <c:v>39668</c:v>
                </c:pt>
                <c:pt idx="26">
                  <c:v>39675</c:v>
                </c:pt>
                <c:pt idx="27">
                  <c:v>39682</c:v>
                </c:pt>
                <c:pt idx="28">
                  <c:v>39689</c:v>
                </c:pt>
                <c:pt idx="29">
                  <c:v>39696</c:v>
                </c:pt>
                <c:pt idx="30">
                  <c:v>39703</c:v>
                </c:pt>
                <c:pt idx="31">
                  <c:v>39710</c:v>
                </c:pt>
                <c:pt idx="32">
                  <c:v>39717</c:v>
                </c:pt>
                <c:pt idx="33">
                  <c:v>39724</c:v>
                </c:pt>
                <c:pt idx="34">
                  <c:v>39731</c:v>
                </c:pt>
                <c:pt idx="35">
                  <c:v>39738</c:v>
                </c:pt>
                <c:pt idx="36">
                  <c:v>39745</c:v>
                </c:pt>
                <c:pt idx="37">
                  <c:v>39752</c:v>
                </c:pt>
                <c:pt idx="38">
                  <c:v>39759</c:v>
                </c:pt>
                <c:pt idx="39">
                  <c:v>39766</c:v>
                </c:pt>
                <c:pt idx="40">
                  <c:v>39773</c:v>
                </c:pt>
                <c:pt idx="41">
                  <c:v>39780</c:v>
                </c:pt>
                <c:pt idx="42">
                  <c:v>39787</c:v>
                </c:pt>
                <c:pt idx="43">
                  <c:v>39794</c:v>
                </c:pt>
                <c:pt idx="44">
                  <c:v>39801</c:v>
                </c:pt>
                <c:pt idx="45">
                  <c:v>39808</c:v>
                </c:pt>
                <c:pt idx="46">
                  <c:v>39815</c:v>
                </c:pt>
                <c:pt idx="47">
                  <c:v>39822</c:v>
                </c:pt>
                <c:pt idx="48">
                  <c:v>39829</c:v>
                </c:pt>
                <c:pt idx="49">
                  <c:v>39836</c:v>
                </c:pt>
                <c:pt idx="50">
                  <c:v>39843</c:v>
                </c:pt>
                <c:pt idx="51">
                  <c:v>39850</c:v>
                </c:pt>
                <c:pt idx="52">
                  <c:v>39857</c:v>
                </c:pt>
                <c:pt idx="53">
                  <c:v>39864</c:v>
                </c:pt>
                <c:pt idx="54">
                  <c:v>39871</c:v>
                </c:pt>
                <c:pt idx="55">
                  <c:v>39878</c:v>
                </c:pt>
                <c:pt idx="56">
                  <c:v>39885</c:v>
                </c:pt>
                <c:pt idx="57">
                  <c:v>39892</c:v>
                </c:pt>
                <c:pt idx="58">
                  <c:v>39899</c:v>
                </c:pt>
                <c:pt idx="59">
                  <c:v>39906</c:v>
                </c:pt>
                <c:pt idx="60">
                  <c:v>39913</c:v>
                </c:pt>
                <c:pt idx="61">
                  <c:v>39920</c:v>
                </c:pt>
                <c:pt idx="62">
                  <c:v>39927</c:v>
                </c:pt>
                <c:pt idx="63">
                  <c:v>39934</c:v>
                </c:pt>
                <c:pt idx="64">
                  <c:v>39941</c:v>
                </c:pt>
                <c:pt idx="65">
                  <c:v>39948</c:v>
                </c:pt>
                <c:pt idx="66">
                  <c:v>39955</c:v>
                </c:pt>
                <c:pt idx="67">
                  <c:v>39962</c:v>
                </c:pt>
                <c:pt idx="68">
                  <c:v>39969</c:v>
                </c:pt>
                <c:pt idx="69">
                  <c:v>39976</c:v>
                </c:pt>
                <c:pt idx="70">
                  <c:v>39983</c:v>
                </c:pt>
                <c:pt idx="71">
                  <c:v>39990</c:v>
                </c:pt>
                <c:pt idx="72">
                  <c:v>39997</c:v>
                </c:pt>
                <c:pt idx="73">
                  <c:v>40004</c:v>
                </c:pt>
                <c:pt idx="74">
                  <c:v>40011</c:v>
                </c:pt>
                <c:pt idx="75">
                  <c:v>40018</c:v>
                </c:pt>
                <c:pt idx="76">
                  <c:v>40025</c:v>
                </c:pt>
                <c:pt idx="77">
                  <c:v>40032</c:v>
                </c:pt>
                <c:pt idx="78">
                  <c:v>40039</c:v>
                </c:pt>
                <c:pt idx="79">
                  <c:v>40046</c:v>
                </c:pt>
                <c:pt idx="80">
                  <c:v>40053</c:v>
                </c:pt>
                <c:pt idx="81">
                  <c:v>40060</c:v>
                </c:pt>
                <c:pt idx="82">
                  <c:v>40067</c:v>
                </c:pt>
                <c:pt idx="83">
                  <c:v>40074</c:v>
                </c:pt>
                <c:pt idx="84">
                  <c:v>40081</c:v>
                </c:pt>
                <c:pt idx="85">
                  <c:v>40088</c:v>
                </c:pt>
                <c:pt idx="86">
                  <c:v>40095</c:v>
                </c:pt>
                <c:pt idx="87">
                  <c:v>40102</c:v>
                </c:pt>
                <c:pt idx="88">
                  <c:v>40109</c:v>
                </c:pt>
                <c:pt idx="89">
                  <c:v>40116</c:v>
                </c:pt>
                <c:pt idx="90">
                  <c:v>40123</c:v>
                </c:pt>
                <c:pt idx="91">
                  <c:v>40130</c:v>
                </c:pt>
                <c:pt idx="92">
                  <c:v>40137</c:v>
                </c:pt>
                <c:pt idx="93">
                  <c:v>40144</c:v>
                </c:pt>
                <c:pt idx="94">
                  <c:v>40151</c:v>
                </c:pt>
                <c:pt idx="95">
                  <c:v>40158</c:v>
                </c:pt>
                <c:pt idx="96">
                  <c:v>40165</c:v>
                </c:pt>
                <c:pt idx="97">
                  <c:v>40172</c:v>
                </c:pt>
                <c:pt idx="98">
                  <c:v>40179</c:v>
                </c:pt>
                <c:pt idx="99">
                  <c:v>40186</c:v>
                </c:pt>
                <c:pt idx="100">
                  <c:v>40193</c:v>
                </c:pt>
                <c:pt idx="101">
                  <c:v>40200</c:v>
                </c:pt>
                <c:pt idx="102">
                  <c:v>40207</c:v>
                </c:pt>
                <c:pt idx="103">
                  <c:v>40214</c:v>
                </c:pt>
                <c:pt idx="104">
                  <c:v>40221</c:v>
                </c:pt>
                <c:pt idx="105">
                  <c:v>40228</c:v>
                </c:pt>
                <c:pt idx="106">
                  <c:v>40235</c:v>
                </c:pt>
                <c:pt idx="107">
                  <c:v>40242</c:v>
                </c:pt>
                <c:pt idx="108">
                  <c:v>40249</c:v>
                </c:pt>
                <c:pt idx="109">
                  <c:v>40256</c:v>
                </c:pt>
                <c:pt idx="110">
                  <c:v>40263</c:v>
                </c:pt>
                <c:pt idx="111">
                  <c:v>40270</c:v>
                </c:pt>
                <c:pt idx="112">
                  <c:v>40277</c:v>
                </c:pt>
                <c:pt idx="113">
                  <c:v>40284</c:v>
                </c:pt>
                <c:pt idx="114">
                  <c:v>40291</c:v>
                </c:pt>
                <c:pt idx="115">
                  <c:v>40298</c:v>
                </c:pt>
                <c:pt idx="116">
                  <c:v>40305</c:v>
                </c:pt>
                <c:pt idx="117">
                  <c:v>40312</c:v>
                </c:pt>
                <c:pt idx="118">
                  <c:v>40319</c:v>
                </c:pt>
                <c:pt idx="119">
                  <c:v>40326</c:v>
                </c:pt>
                <c:pt idx="120">
                  <c:v>40333</c:v>
                </c:pt>
                <c:pt idx="121">
                  <c:v>40340</c:v>
                </c:pt>
                <c:pt idx="122">
                  <c:v>40347</c:v>
                </c:pt>
                <c:pt idx="123">
                  <c:v>40354</c:v>
                </c:pt>
                <c:pt idx="124">
                  <c:v>40361</c:v>
                </c:pt>
                <c:pt idx="125">
                  <c:v>40368</c:v>
                </c:pt>
                <c:pt idx="126">
                  <c:v>40375</c:v>
                </c:pt>
                <c:pt idx="127">
                  <c:v>40382</c:v>
                </c:pt>
                <c:pt idx="128">
                  <c:v>40389</c:v>
                </c:pt>
                <c:pt idx="129">
                  <c:v>40396</c:v>
                </c:pt>
                <c:pt idx="130">
                  <c:v>40403</c:v>
                </c:pt>
                <c:pt idx="131">
                  <c:v>40410</c:v>
                </c:pt>
                <c:pt idx="132">
                  <c:v>40417</c:v>
                </c:pt>
                <c:pt idx="133">
                  <c:v>40424</c:v>
                </c:pt>
                <c:pt idx="134">
                  <c:v>40431</c:v>
                </c:pt>
                <c:pt idx="135">
                  <c:v>40438</c:v>
                </c:pt>
                <c:pt idx="136">
                  <c:v>40445</c:v>
                </c:pt>
                <c:pt idx="137">
                  <c:v>40452</c:v>
                </c:pt>
                <c:pt idx="138">
                  <c:v>40466</c:v>
                </c:pt>
                <c:pt idx="139">
                  <c:v>40473</c:v>
                </c:pt>
                <c:pt idx="140">
                  <c:v>40480</c:v>
                </c:pt>
                <c:pt idx="141">
                  <c:v>40487</c:v>
                </c:pt>
                <c:pt idx="142">
                  <c:v>40494</c:v>
                </c:pt>
                <c:pt idx="143">
                  <c:v>40501</c:v>
                </c:pt>
                <c:pt idx="144">
                  <c:v>40508</c:v>
                </c:pt>
                <c:pt idx="145">
                  <c:v>40515</c:v>
                </c:pt>
                <c:pt idx="146">
                  <c:v>40522</c:v>
                </c:pt>
                <c:pt idx="147">
                  <c:v>40529</c:v>
                </c:pt>
                <c:pt idx="148">
                  <c:v>40536</c:v>
                </c:pt>
                <c:pt idx="149">
                  <c:v>40543</c:v>
                </c:pt>
                <c:pt idx="150">
                  <c:v>40550</c:v>
                </c:pt>
                <c:pt idx="151">
                  <c:v>40557</c:v>
                </c:pt>
                <c:pt idx="152">
                  <c:v>40564</c:v>
                </c:pt>
                <c:pt idx="153">
                  <c:v>40571</c:v>
                </c:pt>
                <c:pt idx="154">
                  <c:v>40578</c:v>
                </c:pt>
                <c:pt idx="155">
                  <c:v>40585</c:v>
                </c:pt>
                <c:pt idx="156">
                  <c:v>40592</c:v>
                </c:pt>
                <c:pt idx="157">
                  <c:v>40599</c:v>
                </c:pt>
                <c:pt idx="158">
                  <c:v>40606</c:v>
                </c:pt>
                <c:pt idx="159">
                  <c:v>40613</c:v>
                </c:pt>
                <c:pt idx="160">
                  <c:v>40620</c:v>
                </c:pt>
                <c:pt idx="161">
                  <c:v>40627</c:v>
                </c:pt>
                <c:pt idx="162">
                  <c:v>40634</c:v>
                </c:pt>
                <c:pt idx="163">
                  <c:v>40641</c:v>
                </c:pt>
                <c:pt idx="164">
                  <c:v>40648</c:v>
                </c:pt>
                <c:pt idx="165">
                  <c:v>40655</c:v>
                </c:pt>
                <c:pt idx="166">
                  <c:v>40662</c:v>
                </c:pt>
                <c:pt idx="167">
                  <c:v>40669</c:v>
                </c:pt>
                <c:pt idx="168">
                  <c:v>40676</c:v>
                </c:pt>
                <c:pt idx="169">
                  <c:v>40683</c:v>
                </c:pt>
                <c:pt idx="170">
                  <c:v>40690</c:v>
                </c:pt>
                <c:pt idx="171">
                  <c:v>40697</c:v>
                </c:pt>
                <c:pt idx="172">
                  <c:v>40704</c:v>
                </c:pt>
                <c:pt idx="173">
                  <c:v>40711</c:v>
                </c:pt>
                <c:pt idx="174">
                  <c:v>40718</c:v>
                </c:pt>
                <c:pt idx="175">
                  <c:v>40725</c:v>
                </c:pt>
                <c:pt idx="176">
                  <c:v>40732</c:v>
                </c:pt>
                <c:pt idx="177">
                  <c:v>40739</c:v>
                </c:pt>
                <c:pt idx="178">
                  <c:v>40746</c:v>
                </c:pt>
                <c:pt idx="179">
                  <c:v>40753</c:v>
                </c:pt>
                <c:pt idx="180">
                  <c:v>40760</c:v>
                </c:pt>
                <c:pt idx="181">
                  <c:v>40767</c:v>
                </c:pt>
                <c:pt idx="182">
                  <c:v>40774</c:v>
                </c:pt>
                <c:pt idx="183">
                  <c:v>40781</c:v>
                </c:pt>
                <c:pt idx="184">
                  <c:v>40788</c:v>
                </c:pt>
                <c:pt idx="185">
                  <c:v>40795</c:v>
                </c:pt>
                <c:pt idx="186">
                  <c:v>40802</c:v>
                </c:pt>
                <c:pt idx="187">
                  <c:v>40809</c:v>
                </c:pt>
                <c:pt idx="188">
                  <c:v>40816</c:v>
                </c:pt>
                <c:pt idx="189">
                  <c:v>40823</c:v>
                </c:pt>
                <c:pt idx="190">
                  <c:v>40830</c:v>
                </c:pt>
                <c:pt idx="191">
                  <c:v>40837</c:v>
                </c:pt>
                <c:pt idx="192">
                  <c:v>40844</c:v>
                </c:pt>
                <c:pt idx="193">
                  <c:v>40851</c:v>
                </c:pt>
                <c:pt idx="194">
                  <c:v>40858</c:v>
                </c:pt>
                <c:pt idx="195">
                  <c:v>40865</c:v>
                </c:pt>
                <c:pt idx="196">
                  <c:v>40872</c:v>
                </c:pt>
                <c:pt idx="197">
                  <c:v>40879</c:v>
                </c:pt>
                <c:pt idx="198">
                  <c:v>40886</c:v>
                </c:pt>
                <c:pt idx="199">
                  <c:v>40893</c:v>
                </c:pt>
                <c:pt idx="200">
                  <c:v>40900</c:v>
                </c:pt>
                <c:pt idx="201">
                  <c:v>40907</c:v>
                </c:pt>
                <c:pt idx="202">
                  <c:v>40914</c:v>
                </c:pt>
                <c:pt idx="203">
                  <c:v>40921</c:v>
                </c:pt>
                <c:pt idx="204">
                  <c:v>40928</c:v>
                </c:pt>
                <c:pt idx="205">
                  <c:v>40935</c:v>
                </c:pt>
                <c:pt idx="206">
                  <c:v>40942</c:v>
                </c:pt>
                <c:pt idx="207">
                  <c:v>40949</c:v>
                </c:pt>
                <c:pt idx="208">
                  <c:v>40956</c:v>
                </c:pt>
                <c:pt idx="209">
                  <c:v>40963</c:v>
                </c:pt>
                <c:pt idx="210">
                  <c:v>40970</c:v>
                </c:pt>
                <c:pt idx="211">
                  <c:v>40977</c:v>
                </c:pt>
                <c:pt idx="212">
                  <c:v>40984</c:v>
                </c:pt>
                <c:pt idx="213">
                  <c:v>40991</c:v>
                </c:pt>
                <c:pt idx="214">
                  <c:v>40998</c:v>
                </c:pt>
                <c:pt idx="215">
                  <c:v>41005</c:v>
                </c:pt>
                <c:pt idx="216">
                  <c:v>41012</c:v>
                </c:pt>
                <c:pt idx="217">
                  <c:v>41019</c:v>
                </c:pt>
                <c:pt idx="218">
                  <c:v>41026</c:v>
                </c:pt>
                <c:pt idx="219">
                  <c:v>41033</c:v>
                </c:pt>
                <c:pt idx="220">
                  <c:v>41040</c:v>
                </c:pt>
                <c:pt idx="221">
                  <c:v>41047</c:v>
                </c:pt>
                <c:pt idx="222">
                  <c:v>41054</c:v>
                </c:pt>
                <c:pt idx="223">
                  <c:v>41061</c:v>
                </c:pt>
                <c:pt idx="224">
                  <c:v>41068</c:v>
                </c:pt>
                <c:pt idx="225">
                  <c:v>41075</c:v>
                </c:pt>
                <c:pt idx="226">
                  <c:v>41082</c:v>
                </c:pt>
                <c:pt idx="227">
                  <c:v>41089</c:v>
                </c:pt>
                <c:pt idx="228">
                  <c:v>41096</c:v>
                </c:pt>
                <c:pt idx="229">
                  <c:v>41103</c:v>
                </c:pt>
                <c:pt idx="230">
                  <c:v>41110</c:v>
                </c:pt>
                <c:pt idx="231">
                  <c:v>41117</c:v>
                </c:pt>
                <c:pt idx="232">
                  <c:v>41124</c:v>
                </c:pt>
                <c:pt idx="233">
                  <c:v>41131</c:v>
                </c:pt>
                <c:pt idx="234">
                  <c:v>41138</c:v>
                </c:pt>
                <c:pt idx="235">
                  <c:v>41145</c:v>
                </c:pt>
                <c:pt idx="236">
                  <c:v>41152</c:v>
                </c:pt>
                <c:pt idx="237">
                  <c:v>41159</c:v>
                </c:pt>
                <c:pt idx="238">
                  <c:v>41166</c:v>
                </c:pt>
                <c:pt idx="239">
                  <c:v>41173</c:v>
                </c:pt>
                <c:pt idx="240">
                  <c:v>41180</c:v>
                </c:pt>
                <c:pt idx="241">
                  <c:v>41187</c:v>
                </c:pt>
                <c:pt idx="242">
                  <c:v>41194</c:v>
                </c:pt>
                <c:pt idx="243">
                  <c:v>41201</c:v>
                </c:pt>
                <c:pt idx="244">
                  <c:v>41208</c:v>
                </c:pt>
                <c:pt idx="245">
                  <c:v>41215</c:v>
                </c:pt>
                <c:pt idx="246">
                  <c:v>41222</c:v>
                </c:pt>
                <c:pt idx="247">
                  <c:v>41229</c:v>
                </c:pt>
                <c:pt idx="248">
                  <c:v>41236</c:v>
                </c:pt>
                <c:pt idx="249">
                  <c:v>41243</c:v>
                </c:pt>
                <c:pt idx="250">
                  <c:v>41250</c:v>
                </c:pt>
                <c:pt idx="251">
                  <c:v>41257</c:v>
                </c:pt>
                <c:pt idx="252">
                  <c:v>41264</c:v>
                </c:pt>
                <c:pt idx="253">
                  <c:v>41271</c:v>
                </c:pt>
                <c:pt idx="254">
                  <c:v>41278</c:v>
                </c:pt>
                <c:pt idx="255">
                  <c:v>41285</c:v>
                </c:pt>
                <c:pt idx="256">
                  <c:v>41292</c:v>
                </c:pt>
                <c:pt idx="257">
                  <c:v>41299</c:v>
                </c:pt>
                <c:pt idx="258">
                  <c:v>41306</c:v>
                </c:pt>
                <c:pt idx="259">
                  <c:v>41313</c:v>
                </c:pt>
                <c:pt idx="260">
                  <c:v>41320</c:v>
                </c:pt>
                <c:pt idx="261">
                  <c:v>41327</c:v>
                </c:pt>
                <c:pt idx="262">
                  <c:v>41334</c:v>
                </c:pt>
                <c:pt idx="263">
                  <c:v>41341</c:v>
                </c:pt>
                <c:pt idx="264">
                  <c:v>41348</c:v>
                </c:pt>
                <c:pt idx="265">
                  <c:v>41355</c:v>
                </c:pt>
                <c:pt idx="266">
                  <c:v>41362</c:v>
                </c:pt>
                <c:pt idx="267">
                  <c:v>41369</c:v>
                </c:pt>
                <c:pt idx="268">
                  <c:v>41376</c:v>
                </c:pt>
                <c:pt idx="269">
                  <c:v>41383</c:v>
                </c:pt>
                <c:pt idx="270">
                  <c:v>41390</c:v>
                </c:pt>
                <c:pt idx="271">
                  <c:v>41397</c:v>
                </c:pt>
                <c:pt idx="272">
                  <c:v>41404</c:v>
                </c:pt>
                <c:pt idx="273">
                  <c:v>41411</c:v>
                </c:pt>
                <c:pt idx="274">
                  <c:v>41418</c:v>
                </c:pt>
                <c:pt idx="275">
                  <c:v>41425</c:v>
                </c:pt>
                <c:pt idx="276">
                  <c:v>41432</c:v>
                </c:pt>
                <c:pt idx="277">
                  <c:v>41439</c:v>
                </c:pt>
                <c:pt idx="278">
                  <c:v>41446</c:v>
                </c:pt>
                <c:pt idx="279">
                  <c:v>41453</c:v>
                </c:pt>
                <c:pt idx="280">
                  <c:v>41460</c:v>
                </c:pt>
                <c:pt idx="281">
                  <c:v>41467</c:v>
                </c:pt>
                <c:pt idx="282">
                  <c:v>41474</c:v>
                </c:pt>
                <c:pt idx="283">
                  <c:v>41481</c:v>
                </c:pt>
                <c:pt idx="284">
                  <c:v>41488</c:v>
                </c:pt>
                <c:pt idx="285">
                  <c:v>41495</c:v>
                </c:pt>
                <c:pt idx="286">
                  <c:v>41502</c:v>
                </c:pt>
                <c:pt idx="287">
                  <c:v>41509</c:v>
                </c:pt>
                <c:pt idx="288">
                  <c:v>41516</c:v>
                </c:pt>
                <c:pt idx="289">
                  <c:v>41523</c:v>
                </c:pt>
                <c:pt idx="290">
                  <c:v>41530</c:v>
                </c:pt>
                <c:pt idx="291">
                  <c:v>41537</c:v>
                </c:pt>
                <c:pt idx="292">
                  <c:v>41544</c:v>
                </c:pt>
                <c:pt idx="293">
                  <c:v>41551</c:v>
                </c:pt>
                <c:pt idx="294">
                  <c:v>41558</c:v>
                </c:pt>
                <c:pt idx="295">
                  <c:v>41565</c:v>
                </c:pt>
                <c:pt idx="296">
                  <c:v>41572</c:v>
                </c:pt>
                <c:pt idx="297">
                  <c:v>41579</c:v>
                </c:pt>
                <c:pt idx="298">
                  <c:v>41586</c:v>
                </c:pt>
                <c:pt idx="299">
                  <c:v>41593</c:v>
                </c:pt>
                <c:pt idx="300">
                  <c:v>41600</c:v>
                </c:pt>
                <c:pt idx="301">
                  <c:v>41607</c:v>
                </c:pt>
                <c:pt idx="302">
                  <c:v>41614</c:v>
                </c:pt>
                <c:pt idx="303">
                  <c:v>41621</c:v>
                </c:pt>
                <c:pt idx="304">
                  <c:v>41628</c:v>
                </c:pt>
                <c:pt idx="305">
                  <c:v>41635</c:v>
                </c:pt>
                <c:pt idx="306">
                  <c:v>41642</c:v>
                </c:pt>
                <c:pt idx="307">
                  <c:v>41649</c:v>
                </c:pt>
                <c:pt idx="308">
                  <c:v>41656</c:v>
                </c:pt>
                <c:pt idx="309">
                  <c:v>41663</c:v>
                </c:pt>
                <c:pt idx="310">
                  <c:v>41670</c:v>
                </c:pt>
                <c:pt idx="311">
                  <c:v>41677</c:v>
                </c:pt>
                <c:pt idx="312">
                  <c:v>41684</c:v>
                </c:pt>
                <c:pt idx="313">
                  <c:v>41691</c:v>
                </c:pt>
                <c:pt idx="314">
                  <c:v>41698</c:v>
                </c:pt>
                <c:pt idx="315">
                  <c:v>41705</c:v>
                </c:pt>
                <c:pt idx="316">
                  <c:v>41712</c:v>
                </c:pt>
                <c:pt idx="317">
                  <c:v>41719</c:v>
                </c:pt>
                <c:pt idx="318">
                  <c:v>41726</c:v>
                </c:pt>
                <c:pt idx="319">
                  <c:v>41733</c:v>
                </c:pt>
                <c:pt idx="320">
                  <c:v>41740</c:v>
                </c:pt>
                <c:pt idx="321">
                  <c:v>41747</c:v>
                </c:pt>
                <c:pt idx="322">
                  <c:v>41754</c:v>
                </c:pt>
                <c:pt idx="323">
                  <c:v>41761</c:v>
                </c:pt>
                <c:pt idx="324">
                  <c:v>41768</c:v>
                </c:pt>
                <c:pt idx="325">
                  <c:v>41775</c:v>
                </c:pt>
                <c:pt idx="326">
                  <c:v>41782</c:v>
                </c:pt>
                <c:pt idx="327">
                  <c:v>41789</c:v>
                </c:pt>
                <c:pt idx="328">
                  <c:v>41796</c:v>
                </c:pt>
                <c:pt idx="329">
                  <c:v>41803</c:v>
                </c:pt>
                <c:pt idx="330">
                  <c:v>41810</c:v>
                </c:pt>
                <c:pt idx="331">
                  <c:v>41817</c:v>
                </c:pt>
                <c:pt idx="332">
                  <c:v>41824</c:v>
                </c:pt>
                <c:pt idx="333">
                  <c:v>41831</c:v>
                </c:pt>
                <c:pt idx="334">
                  <c:v>41838</c:v>
                </c:pt>
                <c:pt idx="335">
                  <c:v>41845</c:v>
                </c:pt>
                <c:pt idx="336">
                  <c:v>41852</c:v>
                </c:pt>
                <c:pt idx="337">
                  <c:v>41859</c:v>
                </c:pt>
                <c:pt idx="338">
                  <c:v>41866</c:v>
                </c:pt>
                <c:pt idx="339">
                  <c:v>41873</c:v>
                </c:pt>
                <c:pt idx="340">
                  <c:v>41880</c:v>
                </c:pt>
                <c:pt idx="341">
                  <c:v>41887</c:v>
                </c:pt>
                <c:pt idx="342">
                  <c:v>41894</c:v>
                </c:pt>
                <c:pt idx="343">
                  <c:v>41901</c:v>
                </c:pt>
                <c:pt idx="344">
                  <c:v>41908</c:v>
                </c:pt>
                <c:pt idx="345">
                  <c:v>41915</c:v>
                </c:pt>
                <c:pt idx="346">
                  <c:v>41922</c:v>
                </c:pt>
                <c:pt idx="347">
                  <c:v>41929</c:v>
                </c:pt>
                <c:pt idx="348">
                  <c:v>41936</c:v>
                </c:pt>
                <c:pt idx="349">
                  <c:v>41943</c:v>
                </c:pt>
                <c:pt idx="350">
                  <c:v>41950</c:v>
                </c:pt>
                <c:pt idx="351">
                  <c:v>41957</c:v>
                </c:pt>
                <c:pt idx="352">
                  <c:v>41964</c:v>
                </c:pt>
                <c:pt idx="353">
                  <c:v>41971</c:v>
                </c:pt>
                <c:pt idx="354">
                  <c:v>41978</c:v>
                </c:pt>
                <c:pt idx="355">
                  <c:v>41985</c:v>
                </c:pt>
                <c:pt idx="356">
                  <c:v>41992</c:v>
                </c:pt>
                <c:pt idx="357">
                  <c:v>41999</c:v>
                </c:pt>
                <c:pt idx="358">
                  <c:v>42006</c:v>
                </c:pt>
                <c:pt idx="359">
                  <c:v>42013</c:v>
                </c:pt>
                <c:pt idx="360">
                  <c:v>42020</c:v>
                </c:pt>
                <c:pt idx="361">
                  <c:v>42027</c:v>
                </c:pt>
                <c:pt idx="362">
                  <c:v>42034</c:v>
                </c:pt>
                <c:pt idx="363">
                  <c:v>42041</c:v>
                </c:pt>
                <c:pt idx="364">
                  <c:v>42048</c:v>
                </c:pt>
                <c:pt idx="365">
                  <c:v>42055</c:v>
                </c:pt>
                <c:pt idx="366">
                  <c:v>42062</c:v>
                </c:pt>
                <c:pt idx="367">
                  <c:v>42069</c:v>
                </c:pt>
                <c:pt idx="368">
                  <c:v>42076</c:v>
                </c:pt>
                <c:pt idx="369">
                  <c:v>42083</c:v>
                </c:pt>
                <c:pt idx="370">
                  <c:v>42090</c:v>
                </c:pt>
                <c:pt idx="371">
                  <c:v>42097</c:v>
                </c:pt>
                <c:pt idx="372">
                  <c:v>42104</c:v>
                </c:pt>
                <c:pt idx="373">
                  <c:v>42111</c:v>
                </c:pt>
                <c:pt idx="374">
                  <c:v>42118</c:v>
                </c:pt>
                <c:pt idx="375">
                  <c:v>42125</c:v>
                </c:pt>
                <c:pt idx="376">
                  <c:v>42132</c:v>
                </c:pt>
                <c:pt idx="377">
                  <c:v>42139</c:v>
                </c:pt>
                <c:pt idx="378">
                  <c:v>42146</c:v>
                </c:pt>
                <c:pt idx="379">
                  <c:v>42153</c:v>
                </c:pt>
                <c:pt idx="380">
                  <c:v>42160</c:v>
                </c:pt>
                <c:pt idx="381">
                  <c:v>42167</c:v>
                </c:pt>
                <c:pt idx="382">
                  <c:v>42174</c:v>
                </c:pt>
                <c:pt idx="383">
                  <c:v>42181</c:v>
                </c:pt>
                <c:pt idx="384">
                  <c:v>42188</c:v>
                </c:pt>
                <c:pt idx="385">
                  <c:v>42195</c:v>
                </c:pt>
                <c:pt idx="386">
                  <c:v>42202</c:v>
                </c:pt>
                <c:pt idx="387">
                  <c:v>42209</c:v>
                </c:pt>
                <c:pt idx="388">
                  <c:v>42216</c:v>
                </c:pt>
                <c:pt idx="389">
                  <c:v>42223</c:v>
                </c:pt>
                <c:pt idx="390">
                  <c:v>42230</c:v>
                </c:pt>
                <c:pt idx="391">
                  <c:v>42237</c:v>
                </c:pt>
                <c:pt idx="392">
                  <c:v>42244</c:v>
                </c:pt>
                <c:pt idx="393">
                  <c:v>42251</c:v>
                </c:pt>
                <c:pt idx="394">
                  <c:v>42258</c:v>
                </c:pt>
                <c:pt idx="395">
                  <c:v>42265</c:v>
                </c:pt>
                <c:pt idx="396">
                  <c:v>42272</c:v>
                </c:pt>
                <c:pt idx="397">
                  <c:v>42279</c:v>
                </c:pt>
                <c:pt idx="398">
                  <c:v>42286</c:v>
                </c:pt>
                <c:pt idx="399">
                  <c:v>42293</c:v>
                </c:pt>
                <c:pt idx="400">
                  <c:v>42300</c:v>
                </c:pt>
                <c:pt idx="401">
                  <c:v>42307</c:v>
                </c:pt>
                <c:pt idx="402">
                  <c:v>42314</c:v>
                </c:pt>
                <c:pt idx="403">
                  <c:v>42321</c:v>
                </c:pt>
                <c:pt idx="404">
                  <c:v>42328</c:v>
                </c:pt>
                <c:pt idx="405">
                  <c:v>42335</c:v>
                </c:pt>
                <c:pt idx="406">
                  <c:v>42342</c:v>
                </c:pt>
                <c:pt idx="407">
                  <c:v>42349</c:v>
                </c:pt>
                <c:pt idx="408">
                  <c:v>42356</c:v>
                </c:pt>
                <c:pt idx="409">
                  <c:v>42363</c:v>
                </c:pt>
                <c:pt idx="410">
                  <c:v>42370</c:v>
                </c:pt>
                <c:pt idx="411">
                  <c:v>42377</c:v>
                </c:pt>
                <c:pt idx="412">
                  <c:v>42384</c:v>
                </c:pt>
                <c:pt idx="413">
                  <c:v>42391</c:v>
                </c:pt>
                <c:pt idx="414">
                  <c:v>42398</c:v>
                </c:pt>
                <c:pt idx="415">
                  <c:v>42405</c:v>
                </c:pt>
                <c:pt idx="416">
                  <c:v>42412</c:v>
                </c:pt>
                <c:pt idx="417">
                  <c:v>42419</c:v>
                </c:pt>
                <c:pt idx="418">
                  <c:v>42426</c:v>
                </c:pt>
                <c:pt idx="419">
                  <c:v>42433</c:v>
                </c:pt>
                <c:pt idx="420">
                  <c:v>42440</c:v>
                </c:pt>
                <c:pt idx="421">
                  <c:v>42447</c:v>
                </c:pt>
                <c:pt idx="422">
                  <c:v>42454</c:v>
                </c:pt>
                <c:pt idx="423">
                  <c:v>42461</c:v>
                </c:pt>
                <c:pt idx="424">
                  <c:v>42468</c:v>
                </c:pt>
                <c:pt idx="425">
                  <c:v>42475</c:v>
                </c:pt>
                <c:pt idx="426">
                  <c:v>42482</c:v>
                </c:pt>
                <c:pt idx="427">
                  <c:v>42489</c:v>
                </c:pt>
                <c:pt idx="428">
                  <c:v>42496</c:v>
                </c:pt>
                <c:pt idx="429">
                  <c:v>42503</c:v>
                </c:pt>
                <c:pt idx="430">
                  <c:v>42510</c:v>
                </c:pt>
                <c:pt idx="431">
                  <c:v>42517</c:v>
                </c:pt>
                <c:pt idx="432">
                  <c:v>42524</c:v>
                </c:pt>
                <c:pt idx="433">
                  <c:v>42531</c:v>
                </c:pt>
                <c:pt idx="434">
                  <c:v>42538</c:v>
                </c:pt>
                <c:pt idx="435">
                  <c:v>42545</c:v>
                </c:pt>
                <c:pt idx="436">
                  <c:v>42552</c:v>
                </c:pt>
                <c:pt idx="437">
                  <c:v>42559</c:v>
                </c:pt>
                <c:pt idx="438">
                  <c:v>42566</c:v>
                </c:pt>
                <c:pt idx="439">
                  <c:v>42573</c:v>
                </c:pt>
                <c:pt idx="440">
                  <c:v>42580</c:v>
                </c:pt>
                <c:pt idx="441">
                  <c:v>42587</c:v>
                </c:pt>
                <c:pt idx="442">
                  <c:v>42594</c:v>
                </c:pt>
                <c:pt idx="443">
                  <c:v>42601</c:v>
                </c:pt>
                <c:pt idx="444">
                  <c:v>42608</c:v>
                </c:pt>
                <c:pt idx="445">
                  <c:v>42615</c:v>
                </c:pt>
                <c:pt idx="446">
                  <c:v>42622</c:v>
                </c:pt>
                <c:pt idx="447">
                  <c:v>42629</c:v>
                </c:pt>
                <c:pt idx="448">
                  <c:v>42636</c:v>
                </c:pt>
                <c:pt idx="449">
                  <c:v>42643</c:v>
                </c:pt>
                <c:pt idx="450">
                  <c:v>42650</c:v>
                </c:pt>
                <c:pt idx="451">
                  <c:v>42657</c:v>
                </c:pt>
                <c:pt idx="452">
                  <c:v>42664</c:v>
                </c:pt>
                <c:pt idx="453">
                  <c:v>42671</c:v>
                </c:pt>
                <c:pt idx="454">
                  <c:v>42678</c:v>
                </c:pt>
                <c:pt idx="455">
                  <c:v>42685</c:v>
                </c:pt>
                <c:pt idx="456">
                  <c:v>42692</c:v>
                </c:pt>
                <c:pt idx="457">
                  <c:v>42699</c:v>
                </c:pt>
                <c:pt idx="458">
                  <c:v>42706</c:v>
                </c:pt>
                <c:pt idx="459">
                  <c:v>42713</c:v>
                </c:pt>
                <c:pt idx="460">
                  <c:v>42720</c:v>
                </c:pt>
                <c:pt idx="461">
                  <c:v>42727</c:v>
                </c:pt>
                <c:pt idx="462">
                  <c:v>42734</c:v>
                </c:pt>
                <c:pt idx="463">
                  <c:v>42741</c:v>
                </c:pt>
                <c:pt idx="464">
                  <c:v>42748</c:v>
                </c:pt>
                <c:pt idx="465">
                  <c:v>42755</c:v>
                </c:pt>
                <c:pt idx="466">
                  <c:v>42762</c:v>
                </c:pt>
                <c:pt idx="467">
                  <c:v>42769</c:v>
                </c:pt>
                <c:pt idx="468">
                  <c:v>42776</c:v>
                </c:pt>
                <c:pt idx="469">
                  <c:v>42783</c:v>
                </c:pt>
                <c:pt idx="470">
                  <c:v>42790</c:v>
                </c:pt>
                <c:pt idx="471">
                  <c:v>42797</c:v>
                </c:pt>
                <c:pt idx="472">
                  <c:v>42804</c:v>
                </c:pt>
                <c:pt idx="473">
                  <c:v>42811</c:v>
                </c:pt>
                <c:pt idx="474">
                  <c:v>42818</c:v>
                </c:pt>
                <c:pt idx="475">
                  <c:v>42825</c:v>
                </c:pt>
                <c:pt idx="476">
                  <c:v>42832</c:v>
                </c:pt>
                <c:pt idx="477">
                  <c:v>42839</c:v>
                </c:pt>
                <c:pt idx="478">
                  <c:v>42846</c:v>
                </c:pt>
                <c:pt idx="479">
                  <c:v>42853</c:v>
                </c:pt>
                <c:pt idx="480">
                  <c:v>42860</c:v>
                </c:pt>
                <c:pt idx="481">
                  <c:v>42867</c:v>
                </c:pt>
                <c:pt idx="482">
                  <c:v>42874</c:v>
                </c:pt>
                <c:pt idx="483">
                  <c:v>42881</c:v>
                </c:pt>
                <c:pt idx="484">
                  <c:v>42888</c:v>
                </c:pt>
                <c:pt idx="485">
                  <c:v>42895</c:v>
                </c:pt>
                <c:pt idx="486">
                  <c:v>42902</c:v>
                </c:pt>
                <c:pt idx="487">
                  <c:v>42909</c:v>
                </c:pt>
                <c:pt idx="488">
                  <c:v>42916</c:v>
                </c:pt>
                <c:pt idx="489">
                  <c:v>42923</c:v>
                </c:pt>
                <c:pt idx="490">
                  <c:v>42930</c:v>
                </c:pt>
                <c:pt idx="491">
                  <c:v>42937</c:v>
                </c:pt>
                <c:pt idx="492">
                  <c:v>42944</c:v>
                </c:pt>
                <c:pt idx="493">
                  <c:v>42951</c:v>
                </c:pt>
                <c:pt idx="494">
                  <c:v>42958</c:v>
                </c:pt>
                <c:pt idx="495">
                  <c:v>42965</c:v>
                </c:pt>
                <c:pt idx="496">
                  <c:v>42972</c:v>
                </c:pt>
                <c:pt idx="497">
                  <c:v>42979</c:v>
                </c:pt>
                <c:pt idx="498">
                  <c:v>42986</c:v>
                </c:pt>
                <c:pt idx="499">
                  <c:v>42993</c:v>
                </c:pt>
                <c:pt idx="500">
                  <c:v>43000</c:v>
                </c:pt>
                <c:pt idx="501">
                  <c:v>43007</c:v>
                </c:pt>
                <c:pt idx="502">
                  <c:v>43014</c:v>
                </c:pt>
                <c:pt idx="503">
                  <c:v>43021</c:v>
                </c:pt>
                <c:pt idx="504">
                  <c:v>43028</c:v>
                </c:pt>
                <c:pt idx="505">
                  <c:v>43035</c:v>
                </c:pt>
                <c:pt idx="506">
                  <c:v>43042</c:v>
                </c:pt>
                <c:pt idx="507">
                  <c:v>43049</c:v>
                </c:pt>
                <c:pt idx="508">
                  <c:v>43056</c:v>
                </c:pt>
                <c:pt idx="509">
                  <c:v>43063</c:v>
                </c:pt>
                <c:pt idx="510">
                  <c:v>43070</c:v>
                </c:pt>
                <c:pt idx="511">
                  <c:v>43077</c:v>
                </c:pt>
                <c:pt idx="512">
                  <c:v>43084</c:v>
                </c:pt>
                <c:pt idx="513">
                  <c:v>43091</c:v>
                </c:pt>
                <c:pt idx="514">
                  <c:v>43098</c:v>
                </c:pt>
                <c:pt idx="515">
                  <c:v>43105</c:v>
                </c:pt>
                <c:pt idx="516">
                  <c:v>43112</c:v>
                </c:pt>
                <c:pt idx="517">
                  <c:v>43119</c:v>
                </c:pt>
                <c:pt idx="518">
                  <c:v>43126</c:v>
                </c:pt>
                <c:pt idx="519">
                  <c:v>43133</c:v>
                </c:pt>
                <c:pt idx="520">
                  <c:v>43140</c:v>
                </c:pt>
                <c:pt idx="521">
                  <c:v>43147</c:v>
                </c:pt>
                <c:pt idx="522">
                  <c:v>43154</c:v>
                </c:pt>
                <c:pt idx="523">
                  <c:v>43161</c:v>
                </c:pt>
                <c:pt idx="524">
                  <c:v>43168</c:v>
                </c:pt>
                <c:pt idx="525">
                  <c:v>43175</c:v>
                </c:pt>
                <c:pt idx="526">
                  <c:v>43182</c:v>
                </c:pt>
                <c:pt idx="527">
                  <c:v>43189</c:v>
                </c:pt>
                <c:pt idx="528">
                  <c:v>43196</c:v>
                </c:pt>
                <c:pt idx="529">
                  <c:v>43203</c:v>
                </c:pt>
                <c:pt idx="530">
                  <c:v>43210</c:v>
                </c:pt>
                <c:pt idx="531">
                  <c:v>43217</c:v>
                </c:pt>
                <c:pt idx="532">
                  <c:v>43224</c:v>
                </c:pt>
                <c:pt idx="533">
                  <c:v>43231</c:v>
                </c:pt>
                <c:pt idx="534">
                  <c:v>43238</c:v>
                </c:pt>
                <c:pt idx="535">
                  <c:v>43245</c:v>
                </c:pt>
                <c:pt idx="536">
                  <c:v>43252</c:v>
                </c:pt>
                <c:pt idx="537">
                  <c:v>43259</c:v>
                </c:pt>
                <c:pt idx="538">
                  <c:v>43266</c:v>
                </c:pt>
                <c:pt idx="539">
                  <c:v>43273</c:v>
                </c:pt>
                <c:pt idx="540">
                  <c:v>43280</c:v>
                </c:pt>
                <c:pt idx="541">
                  <c:v>43287</c:v>
                </c:pt>
                <c:pt idx="542">
                  <c:v>43294</c:v>
                </c:pt>
                <c:pt idx="543">
                  <c:v>43301</c:v>
                </c:pt>
                <c:pt idx="544">
                  <c:v>43308</c:v>
                </c:pt>
                <c:pt idx="545">
                  <c:v>43315</c:v>
                </c:pt>
                <c:pt idx="546">
                  <c:v>43322</c:v>
                </c:pt>
                <c:pt idx="547">
                  <c:v>43329</c:v>
                </c:pt>
                <c:pt idx="548">
                  <c:v>43336</c:v>
                </c:pt>
                <c:pt idx="549">
                  <c:v>43343</c:v>
                </c:pt>
                <c:pt idx="550">
                  <c:v>43350</c:v>
                </c:pt>
                <c:pt idx="551">
                  <c:v>43357</c:v>
                </c:pt>
                <c:pt idx="552">
                  <c:v>43364</c:v>
                </c:pt>
                <c:pt idx="553">
                  <c:v>43371</c:v>
                </c:pt>
                <c:pt idx="554">
                  <c:v>43378</c:v>
                </c:pt>
                <c:pt idx="555">
                  <c:v>43385</c:v>
                </c:pt>
                <c:pt idx="556">
                  <c:v>43392</c:v>
                </c:pt>
                <c:pt idx="557">
                  <c:v>43399</c:v>
                </c:pt>
                <c:pt idx="558">
                  <c:v>43406</c:v>
                </c:pt>
                <c:pt idx="559">
                  <c:v>43413</c:v>
                </c:pt>
                <c:pt idx="560">
                  <c:v>43420</c:v>
                </c:pt>
                <c:pt idx="561">
                  <c:v>43427</c:v>
                </c:pt>
                <c:pt idx="562">
                  <c:v>43434</c:v>
                </c:pt>
                <c:pt idx="563">
                  <c:v>43441</c:v>
                </c:pt>
                <c:pt idx="564">
                  <c:v>43448</c:v>
                </c:pt>
                <c:pt idx="565">
                  <c:v>43455</c:v>
                </c:pt>
                <c:pt idx="566">
                  <c:v>43462</c:v>
                </c:pt>
              </c:numCache>
            </c:numRef>
          </c:cat>
          <c:val>
            <c:numRef>
              <c:f>Data!$R$2:$R$568</c:f>
              <c:numCache>
                <c:formatCode>General</c:formatCode>
                <c:ptCount val="567"/>
                <c:pt idx="0">
                  <c:v>1.6051364365971108</c:v>
                </c:pt>
                <c:pt idx="1">
                  <c:v>1.6090104585679805</c:v>
                </c:pt>
                <c:pt idx="2">
                  <c:v>1.5802781289506953</c:v>
                </c:pt>
                <c:pt idx="3">
                  <c:v>1.5743073047858942</c:v>
                </c:pt>
                <c:pt idx="4">
                  <c:v>1.5654351909830932</c:v>
                </c:pt>
                <c:pt idx="5">
                  <c:v>1.557632398753894</c:v>
                </c:pt>
                <c:pt idx="6">
                  <c:v>1.5723270440251571</c:v>
                </c:pt>
                <c:pt idx="7">
                  <c:v>1.583029919265474</c:v>
                </c:pt>
                <c:pt idx="8">
                  <c:v>1.5827793605571383</c:v>
                </c:pt>
                <c:pt idx="9">
                  <c:v>1.6103059581320451</c:v>
                </c:pt>
                <c:pt idx="10">
                  <c:v>1.6165535079211122</c:v>
                </c:pt>
                <c:pt idx="11">
                  <c:v>1.6307893020221789</c:v>
                </c:pt>
                <c:pt idx="12">
                  <c:v>1.6116035455277999</c:v>
                </c:pt>
                <c:pt idx="13">
                  <c:v>1.6321201240411294</c:v>
                </c:pt>
                <c:pt idx="14">
                  <c:v>1.6152479405588758</c:v>
                </c:pt>
                <c:pt idx="15">
                  <c:v>1.6210082671421624</c:v>
                </c:pt>
                <c:pt idx="16">
                  <c:v>1.6072002571520412</c:v>
                </c:pt>
                <c:pt idx="17">
                  <c:v>1.6097875080489377</c:v>
                </c:pt>
                <c:pt idx="18">
                  <c:v>1.6165535079211122</c:v>
                </c:pt>
                <c:pt idx="19">
                  <c:v>1.6074586079408455</c:v>
                </c:pt>
                <c:pt idx="20">
                  <c:v>1.6105653084232565</c:v>
                </c:pt>
                <c:pt idx="21">
                  <c:v>1.6194331983805668</c:v>
                </c:pt>
                <c:pt idx="22">
                  <c:v>1.6204829039053639</c:v>
                </c:pt>
                <c:pt idx="23">
                  <c:v>1.6283992835043153</c:v>
                </c:pt>
                <c:pt idx="24">
                  <c:v>1.6337199803953604</c:v>
                </c:pt>
                <c:pt idx="25">
                  <c:v>1.6239038648911983</c:v>
                </c:pt>
                <c:pt idx="26">
                  <c:v>1.6110842597067825</c:v>
                </c:pt>
                <c:pt idx="27">
                  <c:v>1.6252234682268814</c:v>
                </c:pt>
                <c:pt idx="28">
                  <c:v>1.6157699143641946</c:v>
                </c:pt>
                <c:pt idx="29">
                  <c:v>1.5959144589849983</c:v>
                </c:pt>
                <c:pt idx="30">
                  <c:v>1.607717041800643</c:v>
                </c:pt>
                <c:pt idx="31">
                  <c:v>1.598976654940838</c:v>
                </c:pt>
                <c:pt idx="32">
                  <c:v>1.5931177314003504</c:v>
                </c:pt>
                <c:pt idx="33">
                  <c:v>1.5544846883258201</c:v>
                </c:pt>
                <c:pt idx="34">
                  <c:v>1.5271838729383016</c:v>
                </c:pt>
                <c:pt idx="35">
                  <c:v>1.5248551387618174</c:v>
                </c:pt>
                <c:pt idx="36">
                  <c:v>1.4734050390452336</c:v>
                </c:pt>
                <c:pt idx="37">
                  <c:v>1.4771048744460855</c:v>
                </c:pt>
                <c:pt idx="38">
                  <c:v>1.4990256333383301</c:v>
                </c:pt>
                <c:pt idx="39">
                  <c:v>1.5071590052750565</c:v>
                </c:pt>
                <c:pt idx="40">
                  <c:v>1.5370427297878881</c:v>
                </c:pt>
                <c:pt idx="41">
                  <c:v>1.539882968894364</c:v>
                </c:pt>
                <c:pt idx="42">
                  <c:v>1.5525539512498059</c:v>
                </c:pt>
                <c:pt idx="43">
                  <c:v>1.5755475027572081</c:v>
                </c:pt>
                <c:pt idx="44">
                  <c:v>1.5356265356265357</c:v>
                </c:pt>
                <c:pt idx="45">
                  <c:v>1.501276084671971</c:v>
                </c:pt>
                <c:pt idx="46">
                  <c:v>1.5051173991571343</c:v>
                </c:pt>
                <c:pt idx="47">
                  <c:v>1.5008254539996999</c:v>
                </c:pt>
                <c:pt idx="48">
                  <c:v>1.4832393948383269</c:v>
                </c:pt>
                <c:pt idx="49">
                  <c:v>1.4976785981728322</c:v>
                </c:pt>
                <c:pt idx="50">
                  <c:v>1.4872099940511601</c:v>
                </c:pt>
                <c:pt idx="51">
                  <c:v>1.5010507355148603</c:v>
                </c:pt>
                <c:pt idx="52">
                  <c:v>1.4925373134328357</c:v>
                </c:pt>
                <c:pt idx="53">
                  <c:v>1.4823599169878448</c:v>
                </c:pt>
                <c:pt idx="54">
                  <c:v>1.4814814814814814</c:v>
                </c:pt>
                <c:pt idx="55">
                  <c:v>1.4654161781946073</c:v>
                </c:pt>
                <c:pt idx="56">
                  <c:v>1.532097441397273</c:v>
                </c:pt>
                <c:pt idx="57">
                  <c:v>1.5304560759106214</c:v>
                </c:pt>
                <c:pt idx="58">
                  <c:v>1.5204500532157519</c:v>
                </c:pt>
                <c:pt idx="59">
                  <c:v>1.5253203172666261</c:v>
                </c:pt>
                <c:pt idx="60">
                  <c:v>1.5227653418608194</c:v>
                </c:pt>
                <c:pt idx="61">
                  <c:v>1.51952590791673</c:v>
                </c:pt>
                <c:pt idx="62">
                  <c:v>1.5082956259426847</c:v>
                </c:pt>
                <c:pt idx="63">
                  <c:v>1.5073861923424781</c:v>
                </c:pt>
                <c:pt idx="64">
                  <c:v>1.5076134479119554</c:v>
                </c:pt>
                <c:pt idx="65">
                  <c:v>1.5135462388375966</c:v>
                </c:pt>
                <c:pt idx="66">
                  <c:v>1.51952590791673</c:v>
                </c:pt>
                <c:pt idx="67">
                  <c:v>1.5105740181268881</c:v>
                </c:pt>
                <c:pt idx="68">
                  <c:v>1.5169902912621358</c:v>
                </c:pt>
                <c:pt idx="69">
                  <c:v>1.5124016938898972</c:v>
                </c:pt>
                <c:pt idx="70">
                  <c:v>1.5069318866787222</c:v>
                </c:pt>
                <c:pt idx="71">
                  <c:v>1.5227653418608194</c:v>
                </c:pt>
                <c:pt idx="72">
                  <c:v>1.5190642564180465</c:v>
                </c:pt>
                <c:pt idx="73">
                  <c:v>1.5140045420136261</c:v>
                </c:pt>
                <c:pt idx="74">
                  <c:v>1.5183723048891589</c:v>
                </c:pt>
                <c:pt idx="75">
                  <c:v>1.5225334957369061</c:v>
                </c:pt>
                <c:pt idx="76">
                  <c:v>1.5232292460015233</c:v>
                </c:pt>
                <c:pt idx="77">
                  <c:v>1.5332720024532351</c:v>
                </c:pt>
                <c:pt idx="78">
                  <c:v>1.5225334957369061</c:v>
                </c:pt>
                <c:pt idx="79">
                  <c:v>1.5163002274450341</c:v>
                </c:pt>
                <c:pt idx="80">
                  <c:v>1.5156107911488328</c:v>
                </c:pt>
                <c:pt idx="81">
                  <c:v>1.5165301789505612</c:v>
                </c:pt>
                <c:pt idx="82">
                  <c:v>1.5130882130428203</c:v>
                </c:pt>
                <c:pt idx="83">
                  <c:v>1.5144631228229593</c:v>
                </c:pt>
                <c:pt idx="84">
                  <c:v>1.5094339622641511</c:v>
                </c:pt>
                <c:pt idx="85">
                  <c:v>1.5089784216085711</c:v>
                </c:pt>
                <c:pt idx="86">
                  <c:v>1.5192950470981463</c:v>
                </c:pt>
                <c:pt idx="87">
                  <c:v>1.5176809834572771</c:v>
                </c:pt>
                <c:pt idx="88">
                  <c:v>1.5140045420136261</c:v>
                </c:pt>
                <c:pt idx="89">
                  <c:v>1.5105740181268881</c:v>
                </c:pt>
                <c:pt idx="90">
                  <c:v>1.5105740181268881</c:v>
                </c:pt>
                <c:pt idx="91">
                  <c:v>1.5087507543753773</c:v>
                </c:pt>
                <c:pt idx="92">
                  <c:v>1.51285930408472</c:v>
                </c:pt>
                <c:pt idx="93">
                  <c:v>1.5071590052750565</c:v>
                </c:pt>
                <c:pt idx="94">
                  <c:v>1.5101177891875566</c:v>
                </c:pt>
                <c:pt idx="95">
                  <c:v>1.5121729925903524</c:v>
                </c:pt>
                <c:pt idx="96">
                  <c:v>1.4949917775452235</c:v>
                </c:pt>
                <c:pt idx="97">
                  <c:v>1.4929829799940282</c:v>
                </c:pt>
                <c:pt idx="98">
                  <c:v>1.4827995255041519</c:v>
                </c:pt>
                <c:pt idx="99">
                  <c:v>1.4749262536873156</c:v>
                </c:pt>
                <c:pt idx="100">
                  <c:v>1.4751438265230861</c:v>
                </c:pt>
                <c:pt idx="101">
                  <c:v>1.4725371815638344</c:v>
                </c:pt>
                <c:pt idx="102">
                  <c:v>1.4703720041170416</c:v>
                </c:pt>
                <c:pt idx="103">
                  <c:v>1.4671361502347418</c:v>
                </c:pt>
                <c:pt idx="104">
                  <c:v>1.4660606949127692</c:v>
                </c:pt>
                <c:pt idx="105">
                  <c:v>1.4647722279185587</c:v>
                </c:pt>
                <c:pt idx="106">
                  <c:v>1.4634860237084735</c:v>
                </c:pt>
                <c:pt idx="107">
                  <c:v>1.4634860237084735</c:v>
                </c:pt>
                <c:pt idx="108">
                  <c:v>1.4564520827264784</c:v>
                </c:pt>
                <c:pt idx="109">
                  <c:v>1.4359563469270533</c:v>
                </c:pt>
                <c:pt idx="110">
                  <c:v>1.4283673760891302</c:v>
                </c:pt>
                <c:pt idx="111">
                  <c:v>1.4322543683758235</c:v>
                </c:pt>
                <c:pt idx="112">
                  <c:v>1.4386419220256077</c:v>
                </c:pt>
                <c:pt idx="113">
                  <c:v>1.4330753797649758</c:v>
                </c:pt>
                <c:pt idx="114">
                  <c:v>1.4357501794687724</c:v>
                </c:pt>
                <c:pt idx="115">
                  <c:v>1.4326647564469914</c:v>
                </c:pt>
                <c:pt idx="116">
                  <c:v>1.4132278123233466</c:v>
                </c:pt>
                <c:pt idx="117">
                  <c:v>1.4007564084605688</c:v>
                </c:pt>
                <c:pt idx="118">
                  <c:v>1.4448779078167895</c:v>
                </c:pt>
                <c:pt idx="119">
                  <c:v>1.4226774790155072</c:v>
                </c:pt>
                <c:pt idx="120">
                  <c:v>1.3910140492418974</c:v>
                </c:pt>
                <c:pt idx="121">
                  <c:v>1.3923698134224451</c:v>
                </c:pt>
                <c:pt idx="122">
                  <c:v>1.373060551970342</c:v>
                </c:pt>
                <c:pt idx="123">
                  <c:v>1.35189941868325</c:v>
                </c:pt>
                <c:pt idx="124">
                  <c:v>1.3354700854700854</c:v>
                </c:pt>
                <c:pt idx="125">
                  <c:v>1.3370771493515177</c:v>
                </c:pt>
                <c:pt idx="126">
                  <c:v>1.3585110718652358</c:v>
                </c:pt>
                <c:pt idx="127">
                  <c:v>1.3610997686130393</c:v>
                </c:pt>
                <c:pt idx="128">
                  <c:v>1.3588802826470987</c:v>
                </c:pt>
                <c:pt idx="129">
                  <c:v>1.379690949227373</c:v>
                </c:pt>
                <c:pt idx="130">
                  <c:v>1.3406622871698619</c:v>
                </c:pt>
                <c:pt idx="131">
                  <c:v>1.3142331449599158</c:v>
                </c:pt>
                <c:pt idx="132">
                  <c:v>1.3118194936376755</c:v>
                </c:pt>
                <c:pt idx="133">
                  <c:v>1.3107877834578581</c:v>
                </c:pt>
                <c:pt idx="134">
                  <c:v>1.29315918789603</c:v>
                </c:pt>
                <c:pt idx="135">
                  <c:v>1.3176966662274343</c:v>
                </c:pt>
                <c:pt idx="136">
                  <c:v>1.3267878466233249</c:v>
                </c:pt>
                <c:pt idx="137">
                  <c:v>1.3431833445265278</c:v>
                </c:pt>
                <c:pt idx="138">
                  <c:v>1.3401232913428036</c:v>
                </c:pt>
                <c:pt idx="139">
                  <c:v>1.3633265167007498</c:v>
                </c:pt>
                <c:pt idx="140">
                  <c:v>1.3700506918755995</c:v>
                </c:pt>
                <c:pt idx="141">
                  <c:v>1.3495276653171391</c:v>
                </c:pt>
                <c:pt idx="142">
                  <c:v>1.3431833445265278</c:v>
                </c:pt>
                <c:pt idx="143">
                  <c:v>1.3568521031207599</c:v>
                </c:pt>
                <c:pt idx="144">
                  <c:v>1.3287270794578794</c:v>
                </c:pt>
                <c:pt idx="145">
                  <c:v>1.3059945148230376</c:v>
                </c:pt>
                <c:pt idx="146">
                  <c:v>1.2975217334890359</c:v>
                </c:pt>
                <c:pt idx="147">
                  <c:v>1.2782819890067749</c:v>
                </c:pt>
                <c:pt idx="148">
                  <c:v>1.2627857052658162</c:v>
                </c:pt>
                <c:pt idx="149">
                  <c:v>1.2509382036527397</c:v>
                </c:pt>
                <c:pt idx="150">
                  <c:v>1.2487512487512489</c:v>
                </c:pt>
                <c:pt idx="151">
                  <c:v>1.2898232942086933</c:v>
                </c:pt>
                <c:pt idx="152">
                  <c:v>1.3054830287206267</c:v>
                </c:pt>
                <c:pt idx="153">
                  <c:v>1.2820512820512819</c:v>
                </c:pt>
                <c:pt idx="154">
                  <c:v>1.2971851083149566</c:v>
                </c:pt>
                <c:pt idx="155">
                  <c:v>1.3185654008438819</c:v>
                </c:pt>
                <c:pt idx="156">
                  <c:v>1.2934937265554263</c:v>
                </c:pt>
                <c:pt idx="157">
                  <c:v>1.2768130745658834</c:v>
                </c:pt>
                <c:pt idx="158">
                  <c:v>1.29315918789603</c:v>
                </c:pt>
                <c:pt idx="159">
                  <c:v>1.2926577042399174</c:v>
                </c:pt>
                <c:pt idx="160">
                  <c:v>1.2777919754663942</c:v>
                </c:pt>
                <c:pt idx="161">
                  <c:v>1.2960082944530846</c:v>
                </c:pt>
                <c:pt idx="162">
                  <c:v>1.315097317201473</c:v>
                </c:pt>
                <c:pt idx="163">
                  <c:v>1.3130252100840336</c:v>
                </c:pt>
                <c:pt idx="164">
                  <c:v>1.2874983906270119</c:v>
                </c:pt>
                <c:pt idx="165">
                  <c:v>1.2904890953671442</c:v>
                </c:pt>
                <c:pt idx="166">
                  <c:v>1.2813941568426448</c:v>
                </c:pt>
                <c:pt idx="167">
                  <c:v>1.2584948401711553</c:v>
                </c:pt>
                <c:pt idx="168">
                  <c:v>1.2605571662674901</c:v>
                </c:pt>
                <c:pt idx="169">
                  <c:v>1.2422360248447204</c:v>
                </c:pt>
                <c:pt idx="170">
                  <c:v>1.215953307392996</c:v>
                </c:pt>
                <c:pt idx="171">
                  <c:v>1.2201073694485114</c:v>
                </c:pt>
                <c:pt idx="172">
                  <c:v>1.2094823415578133</c:v>
                </c:pt>
                <c:pt idx="173">
                  <c:v>1.2143290831815421</c:v>
                </c:pt>
                <c:pt idx="174">
                  <c:v>1.1824524062906467</c:v>
                </c:pt>
                <c:pt idx="175">
                  <c:v>1.2315270935960589</c:v>
                </c:pt>
                <c:pt idx="176">
                  <c:v>1.1933174224343677</c:v>
                </c:pt>
                <c:pt idx="177">
                  <c:v>1.1539349180706209</c:v>
                </c:pt>
                <c:pt idx="178">
                  <c:v>1.1760555098200636</c:v>
                </c:pt>
                <c:pt idx="179">
                  <c:v>1.1312217194570136</c:v>
                </c:pt>
                <c:pt idx="180">
                  <c:v>1.0955302366345312</c:v>
                </c:pt>
                <c:pt idx="181">
                  <c:v>1.1090163025396473</c:v>
                </c:pt>
                <c:pt idx="182">
                  <c:v>1.1303266644060133</c:v>
                </c:pt>
                <c:pt idx="183">
                  <c:v>1.16918040453642</c:v>
                </c:pt>
                <c:pt idx="184">
                  <c:v>1.1198208286674132</c:v>
                </c:pt>
                <c:pt idx="185">
                  <c:v>1.2065637065637065</c:v>
                </c:pt>
                <c:pt idx="186">
                  <c:v>1.2084592145015105</c:v>
                </c:pt>
                <c:pt idx="187">
                  <c:v>1.221597849987784</c:v>
                </c:pt>
                <c:pt idx="188">
                  <c:v>1.2156576707999027</c:v>
                </c:pt>
                <c:pt idx="189">
                  <c:v>1.2403870007442321</c:v>
                </c:pt>
                <c:pt idx="190">
                  <c:v>1.2377769525931428</c:v>
                </c:pt>
                <c:pt idx="191">
                  <c:v>1.226241569589209</c:v>
                </c:pt>
                <c:pt idx="192">
                  <c:v>1.2212994626282365</c:v>
                </c:pt>
                <c:pt idx="193">
                  <c:v>1.2199585214102722</c:v>
                </c:pt>
                <c:pt idx="194">
                  <c:v>1.2373174956693886</c:v>
                </c:pt>
                <c:pt idx="195">
                  <c:v>1.2396181975951408</c:v>
                </c:pt>
                <c:pt idx="196">
                  <c:v>1.2312238364934744</c:v>
                </c:pt>
                <c:pt idx="197">
                  <c:v>1.2339585389930898</c:v>
                </c:pt>
                <c:pt idx="198">
                  <c:v>1.2356357345854443</c:v>
                </c:pt>
                <c:pt idx="199">
                  <c:v>1.2210012210012211</c:v>
                </c:pt>
                <c:pt idx="200">
                  <c:v>1.222643354933366</c:v>
                </c:pt>
                <c:pt idx="201">
                  <c:v>1.2163970319912418</c:v>
                </c:pt>
                <c:pt idx="202">
                  <c:v>1.2149192078726765</c:v>
                </c:pt>
                <c:pt idx="203">
                  <c:v>1.2075836251660428</c:v>
                </c:pt>
                <c:pt idx="204">
                  <c:v>1.2084592145015105</c:v>
                </c:pt>
                <c:pt idx="205">
                  <c:v>1.2064181445288937</c:v>
                </c:pt>
                <c:pt idx="206">
                  <c:v>1.2078753472641623</c:v>
                </c:pt>
                <c:pt idx="207">
                  <c:v>1.2094823415578133</c:v>
                </c:pt>
                <c:pt idx="208">
                  <c:v>1.2087513598452797</c:v>
                </c:pt>
                <c:pt idx="209">
                  <c:v>1.2054001928640308</c:v>
                </c:pt>
                <c:pt idx="210">
                  <c:v>1.2065637065637065</c:v>
                </c:pt>
                <c:pt idx="211">
                  <c:v>1.20598166907863</c:v>
                </c:pt>
                <c:pt idx="212">
                  <c:v>1.2062726176115803</c:v>
                </c:pt>
                <c:pt idx="213">
                  <c:v>1.2048192771084338</c:v>
                </c:pt>
                <c:pt idx="214">
                  <c:v>1.2038040207054292</c:v>
                </c:pt>
                <c:pt idx="215">
                  <c:v>1.2009126936471719</c:v>
                </c:pt>
                <c:pt idx="216">
                  <c:v>1.2025012025012025</c:v>
                </c:pt>
                <c:pt idx="217">
                  <c:v>1.2016342225426579</c:v>
                </c:pt>
                <c:pt idx="218">
                  <c:v>1.2014898474107893</c:v>
                </c:pt>
                <c:pt idx="219">
                  <c:v>1.2012012012012012</c:v>
                </c:pt>
                <c:pt idx="220">
                  <c:v>1.2012012012012012</c:v>
                </c:pt>
                <c:pt idx="221">
                  <c:v>1.2009126936471719</c:v>
                </c:pt>
                <c:pt idx="222">
                  <c:v>1.2010569300984866</c:v>
                </c:pt>
                <c:pt idx="223">
                  <c:v>1.2012012012012012</c:v>
                </c:pt>
                <c:pt idx="224">
                  <c:v>1.2012012012012012</c:v>
                </c:pt>
                <c:pt idx="225">
                  <c:v>1.2007684918347743</c:v>
                </c:pt>
                <c:pt idx="226">
                  <c:v>1.2009126936471719</c:v>
                </c:pt>
                <c:pt idx="227">
                  <c:v>1.2013455069678038</c:v>
                </c:pt>
                <c:pt idx="228">
                  <c:v>1.2010569300984866</c:v>
                </c:pt>
                <c:pt idx="229">
                  <c:v>1.2009126936471719</c:v>
                </c:pt>
                <c:pt idx="230">
                  <c:v>1.2013455069678038</c:v>
                </c:pt>
                <c:pt idx="231">
                  <c:v>1.2012012012012012</c:v>
                </c:pt>
                <c:pt idx="232">
                  <c:v>1.2017786323759165</c:v>
                </c:pt>
                <c:pt idx="233">
                  <c:v>1.2007684918347743</c:v>
                </c:pt>
                <c:pt idx="234">
                  <c:v>1.2010569300984866</c:v>
                </c:pt>
                <c:pt idx="235">
                  <c:v>1.2007684918347743</c:v>
                </c:pt>
                <c:pt idx="236">
                  <c:v>1.2010569300984866</c:v>
                </c:pt>
                <c:pt idx="237">
                  <c:v>1.2103606874848705</c:v>
                </c:pt>
                <c:pt idx="238">
                  <c:v>1.2166930283489477</c:v>
                </c:pt>
                <c:pt idx="239">
                  <c:v>1.2108003390240949</c:v>
                </c:pt>
                <c:pt idx="240">
                  <c:v>1.2084592145015105</c:v>
                </c:pt>
                <c:pt idx="241">
                  <c:v>1.2127091923356779</c:v>
                </c:pt>
                <c:pt idx="242">
                  <c:v>1.2088974854932302</c:v>
                </c:pt>
                <c:pt idx="243">
                  <c:v>1.2090436464756378</c:v>
                </c:pt>
                <c:pt idx="244">
                  <c:v>1.2091898428053205</c:v>
                </c:pt>
                <c:pt idx="245">
                  <c:v>1.2068549360366885</c:v>
                </c:pt>
                <c:pt idx="246">
                  <c:v>1.2064181445288937</c:v>
                </c:pt>
                <c:pt idx="247">
                  <c:v>1.2049644535486204</c:v>
                </c:pt>
                <c:pt idx="248">
                  <c:v>1.2042389210019266</c:v>
                </c:pt>
                <c:pt idx="249">
                  <c:v>1.2052549114137641</c:v>
                </c:pt>
                <c:pt idx="250">
                  <c:v>1.2084592145015105</c:v>
                </c:pt>
                <c:pt idx="251">
                  <c:v>1.2083131947800869</c:v>
                </c:pt>
                <c:pt idx="252">
                  <c:v>1.2070006035003018</c:v>
                </c:pt>
                <c:pt idx="253">
                  <c:v>1.2074378169524269</c:v>
                </c:pt>
                <c:pt idx="254">
                  <c:v>1.2084592145015105</c:v>
                </c:pt>
                <c:pt idx="255">
                  <c:v>1.2190661952944044</c:v>
                </c:pt>
                <c:pt idx="256">
                  <c:v>1.2445550715619167</c:v>
                </c:pt>
                <c:pt idx="257">
                  <c:v>1.2468827930174562</c:v>
                </c:pt>
                <c:pt idx="258">
                  <c:v>1.2383900928792571</c:v>
                </c:pt>
                <c:pt idx="259">
                  <c:v>1.2259409096481551</c:v>
                </c:pt>
                <c:pt idx="260">
                  <c:v>1.2318305001231831</c:v>
                </c:pt>
                <c:pt idx="261">
                  <c:v>1.2260912211868562</c:v>
                </c:pt>
                <c:pt idx="262">
                  <c:v>1.2275963663147558</c:v>
                </c:pt>
                <c:pt idx="263">
                  <c:v>1.2371644191513052</c:v>
                </c:pt>
                <c:pt idx="264">
                  <c:v>1.2274456855284155</c:v>
                </c:pt>
                <c:pt idx="265">
                  <c:v>1.2229423994129878</c:v>
                </c:pt>
                <c:pt idx="266">
                  <c:v>1.2168410805548795</c:v>
                </c:pt>
                <c:pt idx="267">
                  <c:v>1.2138868657441126</c:v>
                </c:pt>
                <c:pt idx="268">
                  <c:v>1.216249087813184</c:v>
                </c:pt>
                <c:pt idx="269">
                  <c:v>1.2190661952944044</c:v>
                </c:pt>
                <c:pt idx="270">
                  <c:v>1.2280486307257767</c:v>
                </c:pt>
                <c:pt idx="271">
                  <c:v>1.2266928361138369</c:v>
                </c:pt>
                <c:pt idx="272">
                  <c:v>1.2428535918468804</c:v>
                </c:pt>
                <c:pt idx="273">
                  <c:v>1.2487512487512489</c:v>
                </c:pt>
                <c:pt idx="274">
                  <c:v>1.2434717731907485</c:v>
                </c:pt>
                <c:pt idx="275">
                  <c:v>1.2414649286157666</c:v>
                </c:pt>
                <c:pt idx="276">
                  <c:v>1.2373174956693886</c:v>
                </c:pt>
                <c:pt idx="277">
                  <c:v>1.2294074256208507</c:v>
                </c:pt>
                <c:pt idx="278">
                  <c:v>1.2263919548687761</c:v>
                </c:pt>
                <c:pt idx="279">
                  <c:v>1.2294074256208507</c:v>
                </c:pt>
                <c:pt idx="280">
                  <c:v>1.2367054167697256</c:v>
                </c:pt>
                <c:pt idx="281">
                  <c:v>1.2368583797155226</c:v>
                </c:pt>
                <c:pt idx="282">
                  <c:v>1.2368583797155226</c:v>
                </c:pt>
                <c:pt idx="283">
                  <c:v>1.2327416173570018</c:v>
                </c:pt>
                <c:pt idx="284">
                  <c:v>1.233654083395016</c:v>
                </c:pt>
                <c:pt idx="285">
                  <c:v>1.2306177701206005</c:v>
                </c:pt>
                <c:pt idx="286">
                  <c:v>1.2348728081007656</c:v>
                </c:pt>
                <c:pt idx="287">
                  <c:v>1.2345679012345678</c:v>
                </c:pt>
                <c:pt idx="288">
                  <c:v>1.2294074256208507</c:v>
                </c:pt>
                <c:pt idx="289">
                  <c:v>1.2357884330202669</c:v>
                </c:pt>
                <c:pt idx="290">
                  <c:v>1.2359411692003459</c:v>
                </c:pt>
                <c:pt idx="291">
                  <c:v>1.2312238364934744</c:v>
                </c:pt>
                <c:pt idx="292">
                  <c:v>1.2248897599216071</c:v>
                </c:pt>
                <c:pt idx="293">
                  <c:v>1.2298610257040954</c:v>
                </c:pt>
                <c:pt idx="294">
                  <c:v>1.2348728081007656</c:v>
                </c:pt>
                <c:pt idx="295">
                  <c:v>1.2342631449024932</c:v>
                </c:pt>
                <c:pt idx="296">
                  <c:v>1.2321340561853129</c:v>
                </c:pt>
                <c:pt idx="297">
                  <c:v>1.2304663467454164</c:v>
                </c:pt>
                <c:pt idx="298">
                  <c:v>1.2318305001231831</c:v>
                </c:pt>
                <c:pt idx="299">
                  <c:v>1.2347203358439314</c:v>
                </c:pt>
                <c:pt idx="300">
                  <c:v>1.2292562999385372</c:v>
                </c:pt>
                <c:pt idx="301">
                  <c:v>1.2315270935960589</c:v>
                </c:pt>
                <c:pt idx="302">
                  <c:v>1.2221950623319482</c:v>
                </c:pt>
                <c:pt idx="303">
                  <c:v>1.2221950623319482</c:v>
                </c:pt>
                <c:pt idx="304">
                  <c:v>1.2250398137939482</c:v>
                </c:pt>
                <c:pt idx="305">
                  <c:v>1.2256403971074887</c:v>
                </c:pt>
                <c:pt idx="306">
                  <c:v>1.2300123001230012</c:v>
                </c:pt>
                <c:pt idx="307">
                  <c:v>1.2335019119279635</c:v>
                </c:pt>
                <c:pt idx="308">
                  <c:v>1.2324377618930245</c:v>
                </c:pt>
                <c:pt idx="309">
                  <c:v>1.2233912405187179</c:v>
                </c:pt>
                <c:pt idx="310">
                  <c:v>1.2221950623319482</c:v>
                </c:pt>
                <c:pt idx="311">
                  <c:v>1.2245897624295861</c:v>
                </c:pt>
                <c:pt idx="312">
                  <c:v>1.2223444566678889</c:v>
                </c:pt>
                <c:pt idx="313">
                  <c:v>1.2198097096852891</c:v>
                </c:pt>
                <c:pt idx="314">
                  <c:v>1.2149192078726765</c:v>
                </c:pt>
                <c:pt idx="315">
                  <c:v>1.2183235867446394</c:v>
                </c:pt>
                <c:pt idx="316">
                  <c:v>1.2134449702705981</c:v>
                </c:pt>
                <c:pt idx="317">
                  <c:v>1.2177301509985388</c:v>
                </c:pt>
                <c:pt idx="318">
                  <c:v>1.2195121951219512</c:v>
                </c:pt>
                <c:pt idx="319">
                  <c:v>1.222643354933366</c:v>
                </c:pt>
                <c:pt idx="320">
                  <c:v>1.2163970319912418</c:v>
                </c:pt>
                <c:pt idx="321">
                  <c:v>1.2202562538133008</c:v>
                </c:pt>
                <c:pt idx="322">
                  <c:v>1.2193634922570418</c:v>
                </c:pt>
                <c:pt idx="323">
                  <c:v>1.2181751735899622</c:v>
                </c:pt>
                <c:pt idx="324">
                  <c:v>1.2193634922570418</c:v>
                </c:pt>
                <c:pt idx="325">
                  <c:v>1.2223444566678889</c:v>
                </c:pt>
                <c:pt idx="326">
                  <c:v>1.2208521548040532</c:v>
                </c:pt>
                <c:pt idx="327">
                  <c:v>1.2204051745179398</c:v>
                </c:pt>
                <c:pt idx="328">
                  <c:v>1.2190661952944044</c:v>
                </c:pt>
                <c:pt idx="329">
                  <c:v>1.2186205215695833</c:v>
                </c:pt>
                <c:pt idx="330">
                  <c:v>1.2172854534388313</c:v>
                </c:pt>
                <c:pt idx="331">
                  <c:v>1.215953307392996</c:v>
                </c:pt>
                <c:pt idx="332">
                  <c:v>1.2156576707999027</c:v>
                </c:pt>
                <c:pt idx="333">
                  <c:v>1.2138868657441126</c:v>
                </c:pt>
                <c:pt idx="334">
                  <c:v>1.2150668286755772</c:v>
                </c:pt>
                <c:pt idx="335">
                  <c:v>1.2152144853566655</c:v>
                </c:pt>
                <c:pt idx="336">
                  <c:v>1.2165450121654502</c:v>
                </c:pt>
                <c:pt idx="337">
                  <c:v>1.2143290831815421</c:v>
                </c:pt>
                <c:pt idx="338">
                  <c:v>1.2094823415578133</c:v>
                </c:pt>
                <c:pt idx="339">
                  <c:v>1.2102142079148008</c:v>
                </c:pt>
                <c:pt idx="340">
                  <c:v>1.2061271257990593</c:v>
                </c:pt>
                <c:pt idx="341">
                  <c:v>1.20598166907863</c:v>
                </c:pt>
                <c:pt idx="342">
                  <c:v>1.2097749818533752</c:v>
                </c:pt>
                <c:pt idx="343">
                  <c:v>1.2071463061323031</c:v>
                </c:pt>
                <c:pt idx="344">
                  <c:v>1.2067093037287318</c:v>
                </c:pt>
                <c:pt idx="345">
                  <c:v>1.2105072025178552</c:v>
                </c:pt>
                <c:pt idx="346">
                  <c:v>1.2086052695189751</c:v>
                </c:pt>
                <c:pt idx="347">
                  <c:v>1.2077294685990339</c:v>
                </c:pt>
                <c:pt idx="348">
                  <c:v>1.2061271257990593</c:v>
                </c:pt>
                <c:pt idx="349">
                  <c:v>1.2055455093429777</c:v>
                </c:pt>
                <c:pt idx="350">
                  <c:v>1.2035142616440004</c:v>
                </c:pt>
                <c:pt idx="351">
                  <c:v>1.2012012012012012</c:v>
                </c:pt>
                <c:pt idx="352">
                  <c:v>1.2016342225426579</c:v>
                </c:pt>
                <c:pt idx="353">
                  <c:v>1.2025012025012025</c:v>
                </c:pt>
                <c:pt idx="354">
                  <c:v>1.2025012025012025</c:v>
                </c:pt>
                <c:pt idx="355">
                  <c:v>1.2010569300984866</c:v>
                </c:pt>
                <c:pt idx="356">
                  <c:v>1.203659123736158</c:v>
                </c:pt>
                <c:pt idx="357">
                  <c:v>1.2029351617947792</c:v>
                </c:pt>
                <c:pt idx="358">
                  <c:v>1.2023566189731874</c:v>
                </c:pt>
                <c:pt idx="359">
                  <c:v>1.2009126936471719</c:v>
                </c:pt>
                <c:pt idx="360">
                  <c:v>0.99295005461225294</c:v>
                </c:pt>
                <c:pt idx="361">
                  <c:v>0.98599881680141988</c:v>
                </c:pt>
                <c:pt idx="362">
                  <c:v>1.0405827263267431</c:v>
                </c:pt>
                <c:pt idx="363">
                  <c:v>1.0485477613505296</c:v>
                </c:pt>
                <c:pt idx="364">
                  <c:v>1.0620220900594732</c:v>
                </c:pt>
                <c:pt idx="365">
                  <c:v>1.0683760683760684</c:v>
                </c:pt>
                <c:pt idx="366">
                  <c:v>1.0680337498664958</c:v>
                </c:pt>
                <c:pt idx="367">
                  <c:v>1.0689470871191875</c:v>
                </c:pt>
                <c:pt idx="368">
                  <c:v>1.0554089709762533</c:v>
                </c:pt>
                <c:pt idx="369">
                  <c:v>1.0548523206751055</c:v>
                </c:pt>
                <c:pt idx="370">
                  <c:v>1.0473397570171763</c:v>
                </c:pt>
                <c:pt idx="371">
                  <c:v>1.0450412791305257</c:v>
                </c:pt>
                <c:pt idx="372">
                  <c:v>1.0382059800664452</c:v>
                </c:pt>
                <c:pt idx="373">
                  <c:v>1.0289124395513942</c:v>
                </c:pt>
                <c:pt idx="374">
                  <c:v>1.0370216737529814</c:v>
                </c:pt>
                <c:pt idx="375">
                  <c:v>1.0442773600668338</c:v>
                </c:pt>
                <c:pt idx="376">
                  <c:v>1.0426441455531228</c:v>
                </c:pt>
                <c:pt idx="377">
                  <c:v>1.0484378276368211</c:v>
                </c:pt>
                <c:pt idx="378">
                  <c:v>1.0390689941812137</c:v>
                </c:pt>
                <c:pt idx="379">
                  <c:v>1.0334849111202977</c:v>
                </c:pt>
                <c:pt idx="380">
                  <c:v>1.0442773600668338</c:v>
                </c:pt>
                <c:pt idx="381">
                  <c:v>1.0463534581981793</c:v>
                </c:pt>
                <c:pt idx="382">
                  <c:v>1.0419922892570594</c:v>
                </c:pt>
                <c:pt idx="383">
                  <c:v>1.0423181154888472</c:v>
                </c:pt>
                <c:pt idx="384">
                  <c:v>1.0437323870159692</c:v>
                </c:pt>
                <c:pt idx="385">
                  <c:v>1.0472300764477955</c:v>
                </c:pt>
                <c:pt idx="386">
                  <c:v>1.0416666666666667</c:v>
                </c:pt>
                <c:pt idx="387">
                  <c:v>1.0565240359218173</c:v>
                </c:pt>
                <c:pt idx="388">
                  <c:v>1.0614584439019212</c:v>
                </c:pt>
                <c:pt idx="389">
                  <c:v>1.0788650339842487</c:v>
                </c:pt>
                <c:pt idx="390">
                  <c:v>1.0843634786380394</c:v>
                </c:pt>
                <c:pt idx="391">
                  <c:v>1.0779346771585643</c:v>
                </c:pt>
                <c:pt idx="392">
                  <c:v>1.0764262648008611</c:v>
                </c:pt>
                <c:pt idx="393">
                  <c:v>1.0837758751490192</c:v>
                </c:pt>
                <c:pt idx="394">
                  <c:v>1.0991426687183996</c:v>
                </c:pt>
                <c:pt idx="395">
                  <c:v>1.0948105977665863</c:v>
                </c:pt>
                <c:pt idx="396">
                  <c:v>1.0962508221881166</c:v>
                </c:pt>
                <c:pt idx="397">
                  <c:v>1.0895619960775769</c:v>
                </c:pt>
                <c:pt idx="398">
                  <c:v>1.0925379656943079</c:v>
                </c:pt>
                <c:pt idx="399">
                  <c:v>1.082485386447283</c:v>
                </c:pt>
                <c:pt idx="400">
                  <c:v>1.0783996549121104</c:v>
                </c:pt>
                <c:pt idx="401">
                  <c:v>1.087192868014786</c:v>
                </c:pt>
                <c:pt idx="402">
                  <c:v>1.0801468999783972</c:v>
                </c:pt>
                <c:pt idx="403">
                  <c:v>1.0836584308625921</c:v>
                </c:pt>
                <c:pt idx="404">
                  <c:v>1.0843634786380394</c:v>
                </c:pt>
                <c:pt idx="405">
                  <c:v>1.0908694229300753</c:v>
                </c:pt>
                <c:pt idx="406">
                  <c:v>1.0837758751490192</c:v>
                </c:pt>
                <c:pt idx="407">
                  <c:v>1.0803802938634399</c:v>
                </c:pt>
                <c:pt idx="408">
                  <c:v>1.0782833728703904</c:v>
                </c:pt>
                <c:pt idx="409">
                  <c:v>1.0843634786380394</c:v>
                </c:pt>
                <c:pt idx="410">
                  <c:v>1.0870746820306554</c:v>
                </c:pt>
                <c:pt idx="411">
                  <c:v>1.0873110796999021</c:v>
                </c:pt>
                <c:pt idx="412">
                  <c:v>1.0926573426573427</c:v>
                </c:pt>
                <c:pt idx="413">
                  <c:v>1.0967317394165386</c:v>
                </c:pt>
                <c:pt idx="414">
                  <c:v>1.1082788429568879</c:v>
                </c:pt>
                <c:pt idx="415">
                  <c:v>1.105583195135434</c:v>
                </c:pt>
                <c:pt idx="416">
                  <c:v>1.0997470581766193</c:v>
                </c:pt>
                <c:pt idx="417">
                  <c:v>1.1020498126515319</c:v>
                </c:pt>
                <c:pt idx="418">
                  <c:v>1.0897994768962511</c:v>
                </c:pt>
                <c:pt idx="419">
                  <c:v>1.0927767457108513</c:v>
                </c:pt>
                <c:pt idx="420">
                  <c:v>1.0955302366345312</c:v>
                </c:pt>
                <c:pt idx="421">
                  <c:v>1.0924186148131965</c:v>
                </c:pt>
                <c:pt idx="422">
                  <c:v>1.0915838882218099</c:v>
                </c:pt>
                <c:pt idx="423">
                  <c:v>1.0911074740861975</c:v>
                </c:pt>
                <c:pt idx="424">
                  <c:v>1.0868383871318334</c:v>
                </c:pt>
                <c:pt idx="425">
                  <c:v>1.09217999126256</c:v>
                </c:pt>
                <c:pt idx="426">
                  <c:v>1.0984182776801406</c:v>
                </c:pt>
                <c:pt idx="427">
                  <c:v>1.0985389432055366</c:v>
                </c:pt>
                <c:pt idx="428">
                  <c:v>1.1091393078970719</c:v>
                </c:pt>
                <c:pt idx="429">
                  <c:v>1.1031439602868174</c:v>
                </c:pt>
                <c:pt idx="430">
                  <c:v>1.1114816049794376</c:v>
                </c:pt>
                <c:pt idx="431">
                  <c:v>1.1054609772275039</c:v>
                </c:pt>
                <c:pt idx="432">
                  <c:v>1.1092623405435387</c:v>
                </c:pt>
                <c:pt idx="433">
                  <c:v>1.0851871947911014</c:v>
                </c:pt>
                <c:pt idx="434">
                  <c:v>1.0822510822510822</c:v>
                </c:pt>
                <c:pt idx="435">
                  <c:v>1.0797969981643452</c:v>
                </c:pt>
                <c:pt idx="436">
                  <c:v>1.0837758751490192</c:v>
                </c:pt>
                <c:pt idx="437">
                  <c:v>1.086484137331595</c:v>
                </c:pt>
                <c:pt idx="438">
                  <c:v>1.0844810758052272</c:v>
                </c:pt>
                <c:pt idx="439">
                  <c:v>1.0835410120273052</c:v>
                </c:pt>
                <c:pt idx="440">
                  <c:v>1.0834236186348862</c:v>
                </c:pt>
                <c:pt idx="441">
                  <c:v>1.0875475802066341</c:v>
                </c:pt>
                <c:pt idx="442">
                  <c:v>1.0879025239338556</c:v>
                </c:pt>
                <c:pt idx="443">
                  <c:v>1.0875475802066341</c:v>
                </c:pt>
                <c:pt idx="444">
                  <c:v>1.0954102311315588</c:v>
                </c:pt>
                <c:pt idx="445">
                  <c:v>1.0937329104232747</c:v>
                </c:pt>
                <c:pt idx="446">
                  <c:v>1.095890410958904</c:v>
                </c:pt>
                <c:pt idx="447">
                  <c:v>1.0937329104232747</c:v>
                </c:pt>
                <c:pt idx="448">
                  <c:v>1.0892059688487092</c:v>
                </c:pt>
                <c:pt idx="449">
                  <c:v>1.09217999126256</c:v>
                </c:pt>
                <c:pt idx="450">
                  <c:v>1.0945709281961471</c:v>
                </c:pt>
                <c:pt idx="451">
                  <c:v>1.086484137331595</c:v>
                </c:pt>
                <c:pt idx="452">
                  <c:v>1.0815487778498811</c:v>
                </c:pt>
                <c:pt idx="453">
                  <c:v>1.0851871947911014</c:v>
                </c:pt>
                <c:pt idx="454">
                  <c:v>1.0787486515641855</c:v>
                </c:pt>
                <c:pt idx="455">
                  <c:v>1.0726161106939827</c:v>
                </c:pt>
                <c:pt idx="456">
                  <c:v>1.0696331158412664</c:v>
                </c:pt>
                <c:pt idx="457">
                  <c:v>1.0731916720326251</c:v>
                </c:pt>
                <c:pt idx="458">
                  <c:v>1.0774701002047193</c:v>
                </c:pt>
                <c:pt idx="459">
                  <c:v>1.0741138560687433</c:v>
                </c:pt>
                <c:pt idx="460">
                  <c:v>1.0729613733905579</c:v>
                </c:pt>
                <c:pt idx="461">
                  <c:v>1.0734220695577501</c:v>
                </c:pt>
                <c:pt idx="462">
                  <c:v>1.0716964955524595</c:v>
                </c:pt>
                <c:pt idx="463">
                  <c:v>1.0723860589812333</c:v>
                </c:pt>
                <c:pt idx="464">
                  <c:v>1.0736525660296328</c:v>
                </c:pt>
                <c:pt idx="465">
                  <c:v>1.0720411663807892</c:v>
                </c:pt>
                <c:pt idx="466">
                  <c:v>1.0690613641223006</c:v>
                </c:pt>
                <c:pt idx="467">
                  <c:v>1.070434596446157</c:v>
                </c:pt>
                <c:pt idx="468">
                  <c:v>1.0665529010238908</c:v>
                </c:pt>
                <c:pt idx="469">
                  <c:v>1.0643959552953699</c:v>
                </c:pt>
                <c:pt idx="470">
                  <c:v>1.0642826734780757</c:v>
                </c:pt>
                <c:pt idx="471">
                  <c:v>1.0703200256876806</c:v>
                </c:pt>
                <c:pt idx="472">
                  <c:v>1.0787486515641855</c:v>
                </c:pt>
                <c:pt idx="473">
                  <c:v>1.0721561059290232</c:v>
                </c:pt>
                <c:pt idx="474">
                  <c:v>1.0705491917353602</c:v>
                </c:pt>
                <c:pt idx="475">
                  <c:v>1.0684902233144566</c:v>
                </c:pt>
                <c:pt idx="476">
                  <c:v>1.0686044026501389</c:v>
                </c:pt>
                <c:pt idx="477">
                  <c:v>1.0667804565820354</c:v>
                </c:pt>
                <c:pt idx="478">
                  <c:v>1.0683760683760684</c:v>
                </c:pt>
                <c:pt idx="479">
                  <c:v>1.0840108401084012</c:v>
                </c:pt>
                <c:pt idx="480">
                  <c:v>1.0860121633362294</c:v>
                </c:pt>
                <c:pt idx="481">
                  <c:v>1.0940919037199124</c:v>
                </c:pt>
                <c:pt idx="482">
                  <c:v>1.0903936321011884</c:v>
                </c:pt>
                <c:pt idx="483">
                  <c:v>1.0894432944765224</c:v>
                </c:pt>
                <c:pt idx="484">
                  <c:v>1.0857763300760044</c:v>
                </c:pt>
                <c:pt idx="485">
                  <c:v>1.08542277216976</c:v>
                </c:pt>
                <c:pt idx="486">
                  <c:v>1.0902747492368077</c:v>
                </c:pt>
                <c:pt idx="487">
                  <c:v>1.0849517196484757</c:v>
                </c:pt>
                <c:pt idx="488">
                  <c:v>1.0950503723171265</c:v>
                </c:pt>
                <c:pt idx="489">
                  <c:v>1.0990218705352237</c:v>
                </c:pt>
                <c:pt idx="490">
                  <c:v>1.1049723756906078</c:v>
                </c:pt>
                <c:pt idx="491">
                  <c:v>1.1031439602868174</c:v>
                </c:pt>
                <c:pt idx="492">
                  <c:v>1.1384335154826959</c:v>
                </c:pt>
                <c:pt idx="493">
                  <c:v>1.1453441759248655</c:v>
                </c:pt>
                <c:pt idx="494">
                  <c:v>1.1371389583807141</c:v>
                </c:pt>
                <c:pt idx="495">
                  <c:v>1.1346873936230568</c:v>
                </c:pt>
                <c:pt idx="496">
                  <c:v>1.1405109489051095</c:v>
                </c:pt>
                <c:pt idx="497">
                  <c:v>1.1441647597254005</c:v>
                </c:pt>
                <c:pt idx="498">
                  <c:v>1.1363636363636365</c:v>
                </c:pt>
                <c:pt idx="499">
                  <c:v>1.1469205184080744</c:v>
                </c:pt>
                <c:pt idx="500">
                  <c:v>1.1583458820803894</c:v>
                </c:pt>
                <c:pt idx="501">
                  <c:v>1.1440338634023568</c:v>
                </c:pt>
                <c:pt idx="502">
                  <c:v>1.1477103179157582</c:v>
                </c:pt>
                <c:pt idx="503">
                  <c:v>1.1516756881262238</c:v>
                </c:pt>
                <c:pt idx="504">
                  <c:v>1.1598237067965669</c:v>
                </c:pt>
                <c:pt idx="505">
                  <c:v>1.1586142973004288</c:v>
                </c:pt>
                <c:pt idx="506">
                  <c:v>1.1615750958299453</c:v>
                </c:pt>
                <c:pt idx="507">
                  <c:v>1.1618450098756825</c:v>
                </c:pt>
                <c:pt idx="508">
                  <c:v>1.1655011655011656</c:v>
                </c:pt>
                <c:pt idx="509">
                  <c:v>1.1690437222352115</c:v>
                </c:pt>
                <c:pt idx="510">
                  <c:v>1.1613053071652537</c:v>
                </c:pt>
                <c:pt idx="511">
                  <c:v>1.168770453482936</c:v>
                </c:pt>
                <c:pt idx="512">
                  <c:v>1.1641443538998837</c:v>
                </c:pt>
                <c:pt idx="513">
                  <c:v>1.1730205278592374</c:v>
                </c:pt>
                <c:pt idx="514">
                  <c:v>1.1697274535033337</c:v>
                </c:pt>
                <c:pt idx="515">
                  <c:v>1.1724703951225233</c:v>
                </c:pt>
                <c:pt idx="516">
                  <c:v>1.1806375442739079</c:v>
                </c:pt>
                <c:pt idx="517">
                  <c:v>1.1775788977861517</c:v>
                </c:pt>
                <c:pt idx="518">
                  <c:v>1.160092807424594</c:v>
                </c:pt>
                <c:pt idx="519">
                  <c:v>1.160092807424594</c:v>
                </c:pt>
                <c:pt idx="520">
                  <c:v>1.1500862564692351</c:v>
                </c:pt>
                <c:pt idx="521">
                  <c:v>1.1499540018399264</c:v>
                </c:pt>
                <c:pt idx="522">
                  <c:v>1.1512779184895232</c:v>
                </c:pt>
                <c:pt idx="523">
                  <c:v>1.155001155001155</c:v>
                </c:pt>
                <c:pt idx="524">
                  <c:v>1.1708230886313078</c:v>
                </c:pt>
                <c:pt idx="525">
                  <c:v>1.1702750146284375</c:v>
                </c:pt>
                <c:pt idx="526">
                  <c:v>1.1702750146284375</c:v>
                </c:pt>
                <c:pt idx="527">
                  <c:v>1.1755025273304338</c:v>
                </c:pt>
                <c:pt idx="528">
                  <c:v>1.1778563015312131</c:v>
                </c:pt>
                <c:pt idx="529">
                  <c:v>1.1863803535413453</c:v>
                </c:pt>
                <c:pt idx="530">
                  <c:v>1.1976047904191618</c:v>
                </c:pt>
                <c:pt idx="531">
                  <c:v>1.1983223487118035</c:v>
                </c:pt>
                <c:pt idx="532">
                  <c:v>1.196029183112068</c:v>
                </c:pt>
                <c:pt idx="533">
                  <c:v>1.1944577161968466</c:v>
                </c:pt>
                <c:pt idx="534">
                  <c:v>1.1743981209630063</c:v>
                </c:pt>
                <c:pt idx="535">
                  <c:v>1.1530035743110805</c:v>
                </c:pt>
                <c:pt idx="536">
                  <c:v>1.1520737327188941</c:v>
                </c:pt>
                <c:pt idx="537">
                  <c:v>1.1595547309833023</c:v>
                </c:pt>
                <c:pt idx="538">
                  <c:v>1.1582117211026177</c:v>
                </c:pt>
                <c:pt idx="539">
                  <c:v>1.1516756881262238</c:v>
                </c:pt>
                <c:pt idx="540">
                  <c:v>1.1574074074074074</c:v>
                </c:pt>
                <c:pt idx="541">
                  <c:v>1.1619800139437602</c:v>
                </c:pt>
                <c:pt idx="542">
                  <c:v>1.1705489874751258</c:v>
                </c:pt>
                <c:pt idx="543">
                  <c:v>1.1636025133814287</c:v>
                </c:pt>
                <c:pt idx="544">
                  <c:v>1.1592858798979828</c:v>
                </c:pt>
                <c:pt idx="545">
                  <c:v>1.1502185415228894</c:v>
                </c:pt>
                <c:pt idx="546">
                  <c:v>1.1358473421172195</c:v>
                </c:pt>
                <c:pt idx="547">
                  <c:v>1.1389521640091116</c:v>
                </c:pt>
                <c:pt idx="548">
                  <c:v>1.1429877700308606</c:v>
                </c:pt>
                <c:pt idx="549">
                  <c:v>1.1242270938729624</c:v>
                </c:pt>
                <c:pt idx="550">
                  <c:v>1.1196954428395476</c:v>
                </c:pt>
                <c:pt idx="551">
                  <c:v>1.1246063877642825</c:v>
                </c:pt>
                <c:pt idx="552">
                  <c:v>1.1265067027148812</c:v>
                </c:pt>
                <c:pt idx="553">
                  <c:v>1.1393414606357526</c:v>
                </c:pt>
                <c:pt idx="554">
                  <c:v>1.1429877700308606</c:v>
                </c:pt>
                <c:pt idx="555">
                  <c:v>1.1465260261407935</c:v>
                </c:pt>
                <c:pt idx="556">
                  <c:v>1.1469205184080744</c:v>
                </c:pt>
                <c:pt idx="557">
                  <c:v>1.137009664582149</c:v>
                </c:pt>
                <c:pt idx="558">
                  <c:v>1.142726545537653</c:v>
                </c:pt>
                <c:pt idx="559">
                  <c:v>1.1398609369656902</c:v>
                </c:pt>
                <c:pt idx="560">
                  <c:v>1.1416828405069073</c:v>
                </c:pt>
                <c:pt idx="561">
                  <c:v>1.1308379509216329</c:v>
                </c:pt>
                <c:pt idx="562">
                  <c:v>1.1296882060551288</c:v>
                </c:pt>
                <c:pt idx="563">
                  <c:v>1.1285407967498025</c:v>
                </c:pt>
                <c:pt idx="564">
                  <c:v>1.1284134506883323</c:v>
                </c:pt>
                <c:pt idx="565">
                  <c:v>1.1313497001923294</c:v>
                </c:pt>
                <c:pt idx="566">
                  <c:v>1.1267605633802817</c:v>
                </c:pt>
              </c:numCache>
            </c:numRef>
          </c:val>
          <c:smooth val="0"/>
          <c:extLst>
            <c:ext xmlns:c16="http://schemas.microsoft.com/office/drawing/2014/chart" uri="{C3380CC4-5D6E-409C-BE32-E72D297353CC}">
              <c16:uniqueId val="{00000000-541C-8C4B-91F3-25C6AD63BD63}"/>
            </c:ext>
          </c:extLst>
        </c:ser>
        <c:dLbls>
          <c:showLegendKey val="0"/>
          <c:showVal val="0"/>
          <c:showCatName val="0"/>
          <c:showSerName val="0"/>
          <c:showPercent val="0"/>
          <c:showBubbleSize val="0"/>
        </c:dLbls>
        <c:smooth val="0"/>
        <c:axId val="190734399"/>
        <c:axId val="191223759"/>
      </c:lineChart>
      <c:dateAx>
        <c:axId val="190734399"/>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Garamond" panose="02020404030301010803" pitchFamily="18" charset="0"/>
                    <a:ea typeface="+mn-ea"/>
                    <a:cs typeface="+mn-cs"/>
                  </a:defRPr>
                </a:pPr>
                <a:r>
                  <a:rPr lang="en-US"/>
                  <a:t>Date</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title>
        <c:numFmt formatCode="yyyy;@" sourceLinked="0"/>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crossAx val="191223759"/>
        <c:crosses val="autoZero"/>
        <c:auto val="1"/>
        <c:lblOffset val="100"/>
        <c:baseTimeUnit val="days"/>
        <c:majorUnit val="2"/>
        <c:majorTimeUnit val="years"/>
      </c:dateAx>
      <c:valAx>
        <c:axId val="191223759"/>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r>
                  <a:rPr lang="en-US" sz="1400"/>
                  <a:t>CHF/EUR exchange rate</a:t>
                </a:r>
              </a:p>
            </c:rich>
          </c:tx>
          <c:layout>
            <c:manualLayout>
              <c:xMode val="edge"/>
              <c:yMode val="edge"/>
              <c:x val="3.3854125667881915E-2"/>
              <c:y val="4.0989839951997349E-2"/>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title>
        <c:numFmt formatCode="General" sourceLinked="1"/>
        <c:majorTickMark val="none"/>
        <c:minorTickMark val="none"/>
        <c:tickLblPos val="nextTo"/>
        <c:spPr>
          <a:noFill/>
          <a:ln>
            <a:solidFill>
              <a:schemeClr val="bg1">
                <a:lumMod val="75000"/>
              </a:schemeClr>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crossAx val="190734399"/>
        <c:crosses val="autoZero"/>
        <c:crossBetween val="between"/>
      </c:valAx>
      <c:spPr>
        <a:noFill/>
        <a:ln>
          <a:noFill/>
        </a:ln>
        <a:effectLst/>
      </c:spPr>
    </c:plotArea>
    <c:legend>
      <c:legendPos val="r"/>
      <c:layout>
        <c:manualLayout>
          <c:xMode val="edge"/>
          <c:yMode val="edge"/>
          <c:x val="0.61921546974580177"/>
          <c:y val="0.56210509431908662"/>
          <c:w val="0.25460657659866209"/>
          <c:h val="0.17517858472678113"/>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Garamond" panose="02020404030301010803" pitchFamily="18" charset="0"/>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B0303-6F4F-5243-998E-2D2CC346AF00}" type="datetimeFigureOut">
              <a:rPr lang="en-US" smtClean="0"/>
              <a:t>5/2/19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AEC33B-D15A-F948-9B21-8F6BC0A9396E}" type="slidenum">
              <a:rPr lang="en-US" smtClean="0"/>
              <a:t>‹#›</a:t>
            </a:fld>
            <a:endParaRPr lang="en-US"/>
          </a:p>
        </p:txBody>
      </p:sp>
    </p:spTree>
    <p:extLst>
      <p:ext uri="{BB962C8B-B14F-4D97-AF65-F5344CB8AC3E}">
        <p14:creationId xmlns:p14="http://schemas.microsoft.com/office/powerpoint/2010/main" val="2681652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latin typeface="Garamond" panose="02020404030301010803" pitchFamily="18" charset="0"/>
              </a:rPr>
              <a:t>QE has become increasingly popular as a policy tool in zero interest environments</a:t>
            </a:r>
          </a:p>
          <a:p>
            <a:endParaRPr lang="en-US" dirty="0">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aramond" panose="02020404030301010803" pitchFamily="18" charset="0"/>
              </a:rPr>
              <a:t>European financial crisis led to strong appreciation of the CHF compared to EURO.</a:t>
            </a:r>
          </a:p>
          <a:p>
            <a:endParaRPr lang="de-CH" dirty="0"/>
          </a:p>
        </p:txBody>
      </p:sp>
      <p:sp>
        <p:nvSpPr>
          <p:cNvPr id="4" name="Foliennummernplatzhalter 3"/>
          <p:cNvSpPr>
            <a:spLocks noGrp="1"/>
          </p:cNvSpPr>
          <p:nvPr>
            <p:ph type="sldNum" sz="quarter" idx="5"/>
          </p:nvPr>
        </p:nvSpPr>
        <p:spPr/>
        <p:txBody>
          <a:bodyPr/>
          <a:lstStyle/>
          <a:p>
            <a:fld id="{FFAEC33B-D15A-F948-9B21-8F6BC0A9396E}" type="slidenum">
              <a:rPr lang="en-US" smtClean="0"/>
              <a:t>3</a:t>
            </a:fld>
            <a:endParaRPr lang="en-US"/>
          </a:p>
        </p:txBody>
      </p:sp>
    </p:spTree>
    <p:extLst>
      <p:ext uri="{BB962C8B-B14F-4D97-AF65-F5344CB8AC3E}">
        <p14:creationId xmlns:p14="http://schemas.microsoft.com/office/powerpoint/2010/main" val="2944391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aramond" panose="02020404030301010803" pitchFamily="18" charset="0"/>
              </a:rPr>
              <a:t>Unconventional MP and spill over to other asset classes</a:t>
            </a:r>
            <a:endParaRPr lang="en-US" sz="1200" dirty="0">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aramond" panose="02020404030301010803" pitchFamily="18" charset="0"/>
              </a:rPr>
              <a:t>New liquidity rests as sight deposits on the central banks balance sheet and is allocated to domestic banks.</a:t>
            </a:r>
          </a:p>
          <a:p>
            <a:endParaRPr lang="de-CH" dirty="0"/>
          </a:p>
        </p:txBody>
      </p:sp>
      <p:sp>
        <p:nvSpPr>
          <p:cNvPr id="4" name="Foliennummernplatzhalter 3"/>
          <p:cNvSpPr>
            <a:spLocks noGrp="1"/>
          </p:cNvSpPr>
          <p:nvPr>
            <p:ph type="sldNum" sz="quarter" idx="5"/>
          </p:nvPr>
        </p:nvSpPr>
        <p:spPr/>
        <p:txBody>
          <a:bodyPr/>
          <a:lstStyle/>
          <a:p>
            <a:fld id="{FFAEC33B-D15A-F948-9B21-8F6BC0A9396E}" type="slidenum">
              <a:rPr lang="en-US" smtClean="0"/>
              <a:t>6</a:t>
            </a:fld>
            <a:endParaRPr lang="en-US"/>
          </a:p>
        </p:txBody>
      </p:sp>
    </p:spTree>
    <p:extLst>
      <p:ext uri="{BB962C8B-B14F-4D97-AF65-F5344CB8AC3E}">
        <p14:creationId xmlns:p14="http://schemas.microsoft.com/office/powerpoint/2010/main" val="3343195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Do </a:t>
            </a:r>
            <a:r>
              <a:rPr lang="de-CH" dirty="0" err="1"/>
              <a:t>we</a:t>
            </a:r>
            <a:r>
              <a:rPr lang="de-CH" dirty="0"/>
              <a:t> find </a:t>
            </a:r>
            <a:r>
              <a:rPr lang="de-CH" dirty="0" err="1"/>
              <a:t>Spillover</a:t>
            </a:r>
            <a:r>
              <a:rPr lang="de-CH" dirty="0"/>
              <a:t> </a:t>
            </a:r>
            <a:r>
              <a:rPr lang="de-CH" dirty="0" err="1"/>
              <a:t>effects</a:t>
            </a:r>
            <a:r>
              <a:rPr lang="de-CH" dirty="0"/>
              <a:t> </a:t>
            </a:r>
            <a:r>
              <a:rPr lang="de-CH" dirty="0" err="1"/>
              <a:t>of</a:t>
            </a:r>
            <a:r>
              <a:rPr lang="de-CH" dirty="0"/>
              <a:t> SNB </a:t>
            </a:r>
            <a:r>
              <a:rPr lang="de-CH" dirty="0" err="1"/>
              <a:t>interventions</a:t>
            </a:r>
            <a:r>
              <a:rPr lang="de-CH" dirty="0"/>
              <a:t> </a:t>
            </a:r>
            <a:r>
              <a:rPr lang="de-CH" dirty="0" err="1"/>
              <a:t>to</a:t>
            </a:r>
            <a:r>
              <a:rPr lang="de-CH" dirty="0"/>
              <a:t> </a:t>
            </a:r>
            <a:r>
              <a:rPr lang="de-CH" dirty="0" err="1"/>
              <a:t>the</a:t>
            </a:r>
            <a:r>
              <a:rPr lang="de-CH" dirty="0"/>
              <a:t> Swiss Stock Market </a:t>
            </a:r>
            <a:r>
              <a:rPr lang="de-CH" dirty="0" err="1"/>
              <a:t>through</a:t>
            </a:r>
            <a:r>
              <a:rPr lang="de-CH" dirty="0"/>
              <a:t> </a:t>
            </a:r>
            <a:r>
              <a:rPr lang="de-CH" dirty="0" err="1"/>
              <a:t>the</a:t>
            </a:r>
            <a:r>
              <a:rPr lang="de-CH" dirty="0"/>
              <a:t> </a:t>
            </a:r>
            <a:r>
              <a:rPr lang="de-CH" dirty="0" err="1"/>
              <a:t>Signalling</a:t>
            </a:r>
            <a:r>
              <a:rPr lang="de-CH" dirty="0"/>
              <a:t> Channel?</a:t>
            </a:r>
          </a:p>
          <a:p>
            <a:r>
              <a:rPr lang="de-CH" dirty="0" err="1"/>
              <a:t>Is</a:t>
            </a:r>
            <a:r>
              <a:rPr lang="de-CH" dirty="0"/>
              <a:t> </a:t>
            </a:r>
            <a:r>
              <a:rPr lang="de-CH" dirty="0" err="1"/>
              <a:t>confirmed</a:t>
            </a:r>
            <a:r>
              <a:rPr lang="de-CH" dirty="0"/>
              <a:t>, </a:t>
            </a:r>
            <a:r>
              <a:rPr lang="de-CH" dirty="0" err="1"/>
              <a:t>if</a:t>
            </a:r>
            <a:r>
              <a:rPr lang="de-CH" dirty="0"/>
              <a:t> </a:t>
            </a:r>
            <a:r>
              <a:rPr lang="de-CH" dirty="0" err="1"/>
              <a:t>the</a:t>
            </a:r>
            <a:r>
              <a:rPr lang="de-CH" dirty="0"/>
              <a:t> </a:t>
            </a:r>
            <a:r>
              <a:rPr lang="de-CH" dirty="0" err="1"/>
              <a:t>classification</a:t>
            </a:r>
            <a:r>
              <a:rPr lang="de-CH" dirty="0"/>
              <a:t> </a:t>
            </a:r>
            <a:r>
              <a:rPr lang="de-CH" dirty="0" err="1"/>
              <a:t>Algorithm</a:t>
            </a:r>
            <a:r>
              <a:rPr lang="de-CH" dirty="0"/>
              <a:t> </a:t>
            </a:r>
          </a:p>
        </p:txBody>
      </p:sp>
      <p:sp>
        <p:nvSpPr>
          <p:cNvPr id="4" name="Foliennummernplatzhalter 3"/>
          <p:cNvSpPr>
            <a:spLocks noGrp="1"/>
          </p:cNvSpPr>
          <p:nvPr>
            <p:ph type="sldNum" sz="quarter" idx="5"/>
          </p:nvPr>
        </p:nvSpPr>
        <p:spPr/>
        <p:txBody>
          <a:bodyPr/>
          <a:lstStyle/>
          <a:p>
            <a:fld id="{FFAEC33B-D15A-F948-9B21-8F6BC0A9396E}" type="slidenum">
              <a:rPr lang="en-US" smtClean="0"/>
              <a:t>7</a:t>
            </a:fld>
            <a:endParaRPr lang="en-US"/>
          </a:p>
        </p:txBody>
      </p:sp>
    </p:spTree>
    <p:extLst>
      <p:ext uri="{BB962C8B-B14F-4D97-AF65-F5344CB8AC3E}">
        <p14:creationId xmlns:p14="http://schemas.microsoft.com/office/powerpoint/2010/main" val="3949244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FFAEC33B-D15A-F948-9B21-8F6BC0A9396E}" type="slidenum">
              <a:rPr lang="en-US" smtClean="0"/>
              <a:t>8</a:t>
            </a:fld>
            <a:endParaRPr lang="en-US"/>
          </a:p>
        </p:txBody>
      </p:sp>
    </p:spTree>
    <p:extLst>
      <p:ext uri="{BB962C8B-B14F-4D97-AF65-F5344CB8AC3E}">
        <p14:creationId xmlns:p14="http://schemas.microsoft.com/office/powerpoint/2010/main" val="954470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Do </a:t>
            </a:r>
            <a:r>
              <a:rPr lang="de-CH" dirty="0" err="1"/>
              <a:t>we</a:t>
            </a:r>
            <a:r>
              <a:rPr lang="de-CH" dirty="0"/>
              <a:t> find </a:t>
            </a:r>
            <a:r>
              <a:rPr lang="de-CH" dirty="0" err="1"/>
              <a:t>Spillover</a:t>
            </a:r>
            <a:r>
              <a:rPr lang="de-CH" dirty="0"/>
              <a:t> </a:t>
            </a:r>
            <a:r>
              <a:rPr lang="de-CH" dirty="0" err="1"/>
              <a:t>effects</a:t>
            </a:r>
            <a:r>
              <a:rPr lang="de-CH" dirty="0"/>
              <a:t> </a:t>
            </a:r>
            <a:r>
              <a:rPr lang="de-CH" dirty="0" err="1"/>
              <a:t>of</a:t>
            </a:r>
            <a:r>
              <a:rPr lang="de-CH" dirty="0"/>
              <a:t> SNB </a:t>
            </a:r>
            <a:r>
              <a:rPr lang="de-CH" dirty="0" err="1"/>
              <a:t>interventions</a:t>
            </a:r>
            <a:r>
              <a:rPr lang="de-CH" dirty="0"/>
              <a:t> </a:t>
            </a:r>
            <a:r>
              <a:rPr lang="de-CH" dirty="0" err="1"/>
              <a:t>to</a:t>
            </a:r>
            <a:r>
              <a:rPr lang="de-CH" dirty="0"/>
              <a:t> </a:t>
            </a:r>
            <a:r>
              <a:rPr lang="de-CH" dirty="0" err="1"/>
              <a:t>the</a:t>
            </a:r>
            <a:r>
              <a:rPr lang="de-CH" dirty="0"/>
              <a:t> Swiss Stock Market </a:t>
            </a:r>
            <a:r>
              <a:rPr lang="de-CH" dirty="0" err="1"/>
              <a:t>through</a:t>
            </a:r>
            <a:r>
              <a:rPr lang="de-CH" dirty="0"/>
              <a:t> </a:t>
            </a:r>
            <a:r>
              <a:rPr lang="de-CH" dirty="0" err="1"/>
              <a:t>the</a:t>
            </a:r>
            <a:r>
              <a:rPr lang="de-CH" dirty="0"/>
              <a:t> </a:t>
            </a:r>
            <a:r>
              <a:rPr lang="de-CH" dirty="0" err="1"/>
              <a:t>Signalling</a:t>
            </a:r>
            <a:r>
              <a:rPr lang="de-CH" dirty="0"/>
              <a:t> Channel?</a:t>
            </a:r>
          </a:p>
          <a:p>
            <a:r>
              <a:rPr lang="de-CH" dirty="0" err="1"/>
              <a:t>Is</a:t>
            </a:r>
            <a:r>
              <a:rPr lang="de-CH" dirty="0"/>
              <a:t> </a:t>
            </a:r>
            <a:r>
              <a:rPr lang="de-CH" dirty="0" err="1"/>
              <a:t>confirmed</a:t>
            </a:r>
            <a:r>
              <a:rPr lang="de-CH" dirty="0"/>
              <a:t>, </a:t>
            </a:r>
            <a:r>
              <a:rPr lang="de-CH" dirty="0" err="1"/>
              <a:t>if</a:t>
            </a:r>
            <a:r>
              <a:rPr lang="de-CH" dirty="0"/>
              <a:t> </a:t>
            </a:r>
            <a:r>
              <a:rPr lang="de-CH" dirty="0" err="1"/>
              <a:t>the</a:t>
            </a:r>
            <a:r>
              <a:rPr lang="de-CH" dirty="0"/>
              <a:t> </a:t>
            </a:r>
            <a:r>
              <a:rPr lang="de-CH" dirty="0" err="1"/>
              <a:t>classification</a:t>
            </a:r>
            <a:r>
              <a:rPr lang="de-CH" dirty="0"/>
              <a:t> </a:t>
            </a:r>
            <a:r>
              <a:rPr lang="de-CH" dirty="0" err="1"/>
              <a:t>Algorithm</a:t>
            </a:r>
            <a:r>
              <a:rPr lang="de-CH" dirty="0"/>
              <a:t> </a:t>
            </a:r>
          </a:p>
        </p:txBody>
      </p:sp>
      <p:sp>
        <p:nvSpPr>
          <p:cNvPr id="4" name="Foliennummernplatzhalter 3"/>
          <p:cNvSpPr>
            <a:spLocks noGrp="1"/>
          </p:cNvSpPr>
          <p:nvPr>
            <p:ph type="sldNum" sz="quarter" idx="5"/>
          </p:nvPr>
        </p:nvSpPr>
        <p:spPr/>
        <p:txBody>
          <a:bodyPr/>
          <a:lstStyle/>
          <a:p>
            <a:fld id="{FFAEC33B-D15A-F948-9B21-8F6BC0A9396E}" type="slidenum">
              <a:rPr lang="en-US" smtClean="0"/>
              <a:t>20</a:t>
            </a:fld>
            <a:endParaRPr lang="en-US"/>
          </a:p>
        </p:txBody>
      </p:sp>
    </p:spTree>
    <p:extLst>
      <p:ext uri="{BB962C8B-B14F-4D97-AF65-F5344CB8AC3E}">
        <p14:creationId xmlns:p14="http://schemas.microsoft.com/office/powerpoint/2010/main" val="2328783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B94E-35DE-C34C-955F-FFA42FFDAE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F8FF30D8-D8F0-9946-9223-C1A8C04823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C31A3D9C-29B3-9443-BF9A-693BBD992BB8}"/>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02.05.19</a:t>
            </a:fld>
            <a:endParaRPr lang="de-DE"/>
          </a:p>
        </p:txBody>
      </p:sp>
      <p:sp>
        <p:nvSpPr>
          <p:cNvPr id="5" name="Footer Placeholder 4">
            <a:extLst>
              <a:ext uri="{FF2B5EF4-FFF2-40B4-BE49-F238E27FC236}">
                <a16:creationId xmlns:a16="http://schemas.microsoft.com/office/drawing/2014/main" id="{5FC2FBDF-C534-D642-8E81-D99733478AFC}"/>
              </a:ext>
            </a:extLst>
          </p:cNvPr>
          <p:cNvSpPr>
            <a:spLocks noGrp="1"/>
          </p:cNvSpPr>
          <p:nvPr>
            <p:ph type="ftr" sz="quarter" idx="11"/>
          </p:nvPr>
        </p:nvSpPr>
        <p:spPr>
          <a:xfrm>
            <a:off x="4038600" y="6356350"/>
            <a:ext cx="4114800" cy="365125"/>
          </a:xfrm>
          <a:prstGeom prst="rect">
            <a:avLst/>
          </a:prstGeom>
        </p:spPr>
        <p:txBody>
          <a:bodyPr/>
          <a:lstStyle/>
          <a:p>
            <a:endParaRPr lang="de-DE" dirty="0"/>
          </a:p>
        </p:txBody>
      </p:sp>
      <p:sp>
        <p:nvSpPr>
          <p:cNvPr id="6" name="Slide Number Placeholder 5">
            <a:extLst>
              <a:ext uri="{FF2B5EF4-FFF2-40B4-BE49-F238E27FC236}">
                <a16:creationId xmlns:a16="http://schemas.microsoft.com/office/drawing/2014/main" id="{6BF18D2D-4DBD-7146-BDE5-834E143C8AE7}"/>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73176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C1518-EAB7-8A42-8B5A-567DC288EA98}"/>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FD01ABEF-BBC4-5340-B9D9-0DAA7A038E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40ABD2A5-4B89-114F-8EB0-19FBACA58F0D}"/>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02.05.19</a:t>
            </a:fld>
            <a:endParaRPr lang="de-DE"/>
          </a:p>
        </p:txBody>
      </p:sp>
      <p:sp>
        <p:nvSpPr>
          <p:cNvPr id="5" name="Footer Placeholder 4">
            <a:extLst>
              <a:ext uri="{FF2B5EF4-FFF2-40B4-BE49-F238E27FC236}">
                <a16:creationId xmlns:a16="http://schemas.microsoft.com/office/drawing/2014/main" id="{0EA8A96F-3AF2-2B4C-A7FD-2508BA172941}"/>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Slide Number Placeholder 5">
            <a:extLst>
              <a:ext uri="{FF2B5EF4-FFF2-40B4-BE49-F238E27FC236}">
                <a16:creationId xmlns:a16="http://schemas.microsoft.com/office/drawing/2014/main" id="{3AF9249D-22F0-FE4F-ADC8-31C2BFF92C51}"/>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351752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3BE38-6FB5-AA41-B549-B611037B16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876C7D01-0563-0740-9720-2279961BA3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EAEC7A9F-B8CE-094F-8EBE-D202AFF175E9}"/>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02.05.19</a:t>
            </a:fld>
            <a:endParaRPr lang="de-DE"/>
          </a:p>
        </p:txBody>
      </p:sp>
      <p:sp>
        <p:nvSpPr>
          <p:cNvPr id="5" name="Footer Placeholder 4">
            <a:extLst>
              <a:ext uri="{FF2B5EF4-FFF2-40B4-BE49-F238E27FC236}">
                <a16:creationId xmlns:a16="http://schemas.microsoft.com/office/drawing/2014/main" id="{5A90CDE7-91C2-7E48-A81F-FDBE7FA33F99}"/>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Slide Number Placeholder 5">
            <a:extLst>
              <a:ext uri="{FF2B5EF4-FFF2-40B4-BE49-F238E27FC236}">
                <a16:creationId xmlns:a16="http://schemas.microsoft.com/office/drawing/2014/main" id="{4050BEF5-2FB6-114C-87F4-AD2DE91C1256}"/>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390199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D91F-B7EF-C047-A8AD-0721CBC5DF32}"/>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9AB87C47-6404-B24B-B0FB-8E06F1BFA8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B67DB2E8-3E3B-8249-BC63-5684D36C6EF6}"/>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02.05.19</a:t>
            </a:fld>
            <a:endParaRPr lang="de-DE"/>
          </a:p>
        </p:txBody>
      </p:sp>
      <p:sp>
        <p:nvSpPr>
          <p:cNvPr id="5" name="Footer Placeholder 4">
            <a:extLst>
              <a:ext uri="{FF2B5EF4-FFF2-40B4-BE49-F238E27FC236}">
                <a16:creationId xmlns:a16="http://schemas.microsoft.com/office/drawing/2014/main" id="{3FBE66DA-1DA7-D649-A55D-6AB721562C5B}"/>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Slide Number Placeholder 5">
            <a:extLst>
              <a:ext uri="{FF2B5EF4-FFF2-40B4-BE49-F238E27FC236}">
                <a16:creationId xmlns:a16="http://schemas.microsoft.com/office/drawing/2014/main" id="{B99B01A4-E7D5-3E49-9EEF-F20EB016E8B2}"/>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3496969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18B1-920F-AE43-AB3A-E061D8AC9C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C9676271-9182-F44D-AEDC-A1F2085CA9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47911B-84E9-5A40-8F7E-35108D3B8812}"/>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02.05.19</a:t>
            </a:fld>
            <a:endParaRPr lang="de-DE"/>
          </a:p>
        </p:txBody>
      </p:sp>
      <p:sp>
        <p:nvSpPr>
          <p:cNvPr id="5" name="Footer Placeholder 4">
            <a:extLst>
              <a:ext uri="{FF2B5EF4-FFF2-40B4-BE49-F238E27FC236}">
                <a16:creationId xmlns:a16="http://schemas.microsoft.com/office/drawing/2014/main" id="{12AFBB83-E781-CC4E-AE95-A72FBE9BF35F}"/>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Slide Number Placeholder 5">
            <a:extLst>
              <a:ext uri="{FF2B5EF4-FFF2-40B4-BE49-F238E27FC236}">
                <a16:creationId xmlns:a16="http://schemas.microsoft.com/office/drawing/2014/main" id="{52B0D595-40D0-E04E-8D14-778B5DA1AC72}"/>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2143421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128F-1092-9B46-81CB-5A7206364368}"/>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C18CC48C-5048-BF48-B73D-1DA542C2A50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B13E18E6-8BAA-B743-A6EA-E80D218DDB4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14031B8B-E9B6-0C4C-B4DD-DCDA2EAAD425}"/>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02.05.19</a:t>
            </a:fld>
            <a:endParaRPr lang="de-DE"/>
          </a:p>
        </p:txBody>
      </p:sp>
      <p:sp>
        <p:nvSpPr>
          <p:cNvPr id="6" name="Footer Placeholder 5">
            <a:extLst>
              <a:ext uri="{FF2B5EF4-FFF2-40B4-BE49-F238E27FC236}">
                <a16:creationId xmlns:a16="http://schemas.microsoft.com/office/drawing/2014/main" id="{56A3AAA7-7F46-5445-A9E2-FBA5C2C02ECF}"/>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Slide Number Placeholder 6">
            <a:extLst>
              <a:ext uri="{FF2B5EF4-FFF2-40B4-BE49-F238E27FC236}">
                <a16:creationId xmlns:a16="http://schemas.microsoft.com/office/drawing/2014/main" id="{6EC8C088-5632-3F42-88D5-71AD91749487}"/>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2761195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3622A-0993-EB45-BF7F-5B491F602312}"/>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D4E9C8D9-6866-B64C-A80A-88C696B9D6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65E10BF-3687-224A-B7CF-199BC13E2F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A6C1AA89-1CC4-6A4D-BFFC-DA9BA9FEF7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B459DB-18F8-094F-A0B6-8FA38239FBD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02B1812E-080B-0447-B395-041AA9C04E9E}"/>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02.05.19</a:t>
            </a:fld>
            <a:endParaRPr lang="de-DE"/>
          </a:p>
        </p:txBody>
      </p:sp>
      <p:sp>
        <p:nvSpPr>
          <p:cNvPr id="8" name="Footer Placeholder 7">
            <a:extLst>
              <a:ext uri="{FF2B5EF4-FFF2-40B4-BE49-F238E27FC236}">
                <a16:creationId xmlns:a16="http://schemas.microsoft.com/office/drawing/2014/main" id="{FAEDAD7D-63CD-A146-977F-9A70FEC04326}"/>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9" name="Slide Number Placeholder 8">
            <a:extLst>
              <a:ext uri="{FF2B5EF4-FFF2-40B4-BE49-F238E27FC236}">
                <a16:creationId xmlns:a16="http://schemas.microsoft.com/office/drawing/2014/main" id="{517F2A36-2BFC-3247-AA17-7A1D66B2F074}"/>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353982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29638-A91A-B14F-9B23-5D441D1AED1A}"/>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C2C66349-CC97-074E-90B4-36C1BDFF119A}"/>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02.05.19</a:t>
            </a:fld>
            <a:endParaRPr lang="de-DE"/>
          </a:p>
        </p:txBody>
      </p:sp>
      <p:sp>
        <p:nvSpPr>
          <p:cNvPr id="4" name="Footer Placeholder 3">
            <a:extLst>
              <a:ext uri="{FF2B5EF4-FFF2-40B4-BE49-F238E27FC236}">
                <a16:creationId xmlns:a16="http://schemas.microsoft.com/office/drawing/2014/main" id="{0EB19D7E-DC8C-EE40-9669-28A0CDAC6859}"/>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5" name="Slide Number Placeholder 4">
            <a:extLst>
              <a:ext uri="{FF2B5EF4-FFF2-40B4-BE49-F238E27FC236}">
                <a16:creationId xmlns:a16="http://schemas.microsoft.com/office/drawing/2014/main" id="{79A3C8AD-92B4-F44F-82B0-8B85ACD0A41D}"/>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3527080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43FDBD-87B6-5343-B4CC-9248A0EFAEDB}"/>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02.05.19</a:t>
            </a:fld>
            <a:endParaRPr lang="de-DE"/>
          </a:p>
        </p:txBody>
      </p:sp>
      <p:sp>
        <p:nvSpPr>
          <p:cNvPr id="3" name="Footer Placeholder 2">
            <a:extLst>
              <a:ext uri="{FF2B5EF4-FFF2-40B4-BE49-F238E27FC236}">
                <a16:creationId xmlns:a16="http://schemas.microsoft.com/office/drawing/2014/main" id="{E4DFA527-A0AA-B94F-B470-510F7002C4F8}"/>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4" name="Slide Number Placeholder 3">
            <a:extLst>
              <a:ext uri="{FF2B5EF4-FFF2-40B4-BE49-F238E27FC236}">
                <a16:creationId xmlns:a16="http://schemas.microsoft.com/office/drawing/2014/main" id="{8E5323DE-0D28-FF4E-9469-4BE65C558DDF}"/>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3482213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74CA-343B-B448-950C-1CCBBBD06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92F36A36-1E45-F145-A735-4D2AB014F8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C7D77F57-98EB-954E-B884-813D2C015D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6EEFF2-937B-4A4F-A8F2-D94F487A6665}"/>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02.05.19</a:t>
            </a:fld>
            <a:endParaRPr lang="de-DE"/>
          </a:p>
        </p:txBody>
      </p:sp>
      <p:sp>
        <p:nvSpPr>
          <p:cNvPr id="6" name="Footer Placeholder 5">
            <a:extLst>
              <a:ext uri="{FF2B5EF4-FFF2-40B4-BE49-F238E27FC236}">
                <a16:creationId xmlns:a16="http://schemas.microsoft.com/office/drawing/2014/main" id="{A5D40076-1D7D-A449-B5EB-912BF8C384BD}"/>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Slide Number Placeholder 6">
            <a:extLst>
              <a:ext uri="{FF2B5EF4-FFF2-40B4-BE49-F238E27FC236}">
                <a16:creationId xmlns:a16="http://schemas.microsoft.com/office/drawing/2014/main" id="{FAC5B49B-DE63-2D44-B754-7DA622EE2903}"/>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1730235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2810-EC0B-C54E-865F-C93C80C03C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2DABD8B3-B4D0-A040-AB5E-246320C1C4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A311BFB4-B144-E048-8FF0-1042D4407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3D2EBB-262E-F14B-91CD-27EEE1C697F9}"/>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02.05.19</a:t>
            </a:fld>
            <a:endParaRPr lang="de-DE"/>
          </a:p>
        </p:txBody>
      </p:sp>
      <p:sp>
        <p:nvSpPr>
          <p:cNvPr id="6" name="Footer Placeholder 5">
            <a:extLst>
              <a:ext uri="{FF2B5EF4-FFF2-40B4-BE49-F238E27FC236}">
                <a16:creationId xmlns:a16="http://schemas.microsoft.com/office/drawing/2014/main" id="{91F080A2-7B39-D94E-B4F8-F05D138FB1DB}"/>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Slide Number Placeholder 6">
            <a:extLst>
              <a:ext uri="{FF2B5EF4-FFF2-40B4-BE49-F238E27FC236}">
                <a16:creationId xmlns:a16="http://schemas.microsoft.com/office/drawing/2014/main" id="{B7C14107-666C-FF48-BF35-09F8D03D3794}"/>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519726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AC146C-0B31-9244-BDCF-FC445CA973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E6E1E9AB-B683-514F-A13E-0F349EF6B6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Footer Placeholder 4">
            <a:extLst>
              <a:ext uri="{FF2B5EF4-FFF2-40B4-BE49-F238E27FC236}">
                <a16:creationId xmlns:a16="http://schemas.microsoft.com/office/drawing/2014/main" id="{51CADF65-F7BC-B541-ACA4-B203D2298F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Slide Number Placeholder 5">
            <a:extLst>
              <a:ext uri="{FF2B5EF4-FFF2-40B4-BE49-F238E27FC236}">
                <a16:creationId xmlns:a16="http://schemas.microsoft.com/office/drawing/2014/main" id="{B747DDF4-4412-B24D-A0B7-EA7467DCA2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9EDE4-AB98-A64A-BFD5-DA8FF91B9E2C}" type="slidenum">
              <a:rPr lang="de-DE" smtClean="0"/>
              <a:t>‹#›</a:t>
            </a:fld>
            <a:endParaRPr lang="de-DE" dirty="0"/>
          </a:p>
        </p:txBody>
      </p:sp>
    </p:spTree>
    <p:extLst>
      <p:ext uri="{BB962C8B-B14F-4D97-AF65-F5344CB8AC3E}">
        <p14:creationId xmlns:p14="http://schemas.microsoft.com/office/powerpoint/2010/main" val="14404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5.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ldergebnis für swiss national bank wallpaper">
            <a:extLst>
              <a:ext uri="{FF2B5EF4-FFF2-40B4-BE49-F238E27FC236}">
                <a16:creationId xmlns:a16="http://schemas.microsoft.com/office/drawing/2014/main" id="{83A79ECF-5438-2842-A823-6490EE165A6E}"/>
              </a:ext>
            </a:extLst>
          </p:cNvPr>
          <p:cNvPicPr>
            <a:picLocks noChangeAspect="1" noChangeArrowheads="1"/>
          </p:cNvPicPr>
          <p:nvPr/>
        </p:nvPicPr>
        <p:blipFill>
          <a:blip r:embed="rId2">
            <a:alphaModFix amt="18000"/>
            <a:extLst>
              <a:ext uri="{28A0092B-C50C-407E-A947-70E740481C1C}">
                <a14:useLocalDpi xmlns:a14="http://schemas.microsoft.com/office/drawing/2010/main" val="0"/>
              </a:ext>
            </a:extLst>
          </a:blip>
          <a:srcRect/>
          <a:stretch>
            <a:fillRect/>
          </a:stretch>
        </p:blipFill>
        <p:spPr bwMode="auto">
          <a:xfrm>
            <a:off x="3867" y="0"/>
            <a:ext cx="12162731" cy="68458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AB05C69-B42D-9048-8EAB-71EBBFB45E43}"/>
              </a:ext>
            </a:extLst>
          </p:cNvPr>
          <p:cNvSpPr>
            <a:spLocks noGrp="1"/>
          </p:cNvSpPr>
          <p:nvPr>
            <p:ph type="ctrTitle"/>
          </p:nvPr>
        </p:nvSpPr>
        <p:spPr>
          <a:xfrm>
            <a:off x="708443" y="1127920"/>
            <a:ext cx="10775114" cy="2387600"/>
          </a:xfrm>
        </p:spPr>
        <p:txBody>
          <a:bodyPr>
            <a:normAutofit/>
          </a:bodyPr>
          <a:lstStyle/>
          <a:p>
            <a:r>
              <a:rPr lang="en-US" dirty="0">
                <a:latin typeface="Garamond" panose="02020404030301010803" pitchFamily="18" charset="0"/>
              </a:rPr>
              <a:t>How the Swiss National Bank influenced the Swiss Stock Market</a:t>
            </a:r>
          </a:p>
        </p:txBody>
      </p:sp>
      <p:sp>
        <p:nvSpPr>
          <p:cNvPr id="3" name="Subtitle 2">
            <a:extLst>
              <a:ext uri="{FF2B5EF4-FFF2-40B4-BE49-F238E27FC236}">
                <a16:creationId xmlns:a16="http://schemas.microsoft.com/office/drawing/2014/main" id="{A749FE91-E392-7E45-AF28-B7C6F4770747}"/>
              </a:ext>
            </a:extLst>
          </p:cNvPr>
          <p:cNvSpPr>
            <a:spLocks noGrp="1"/>
          </p:cNvSpPr>
          <p:nvPr>
            <p:ph type="subTitle" idx="1"/>
          </p:nvPr>
        </p:nvSpPr>
        <p:spPr>
          <a:xfrm>
            <a:off x="1524000" y="3602038"/>
            <a:ext cx="9144000" cy="504449"/>
          </a:xfrm>
        </p:spPr>
        <p:txBody>
          <a:bodyPr>
            <a:normAutofit/>
          </a:bodyPr>
          <a:lstStyle/>
          <a:p>
            <a:r>
              <a:rPr lang="en-US" dirty="0">
                <a:latin typeface="Garamond" panose="02020404030301010803" pitchFamily="18" charset="0"/>
              </a:rPr>
              <a:t>A decision tree analysis</a:t>
            </a:r>
          </a:p>
        </p:txBody>
      </p:sp>
      <p:sp>
        <p:nvSpPr>
          <p:cNvPr id="4" name="TextBox 3">
            <a:extLst>
              <a:ext uri="{FF2B5EF4-FFF2-40B4-BE49-F238E27FC236}">
                <a16:creationId xmlns:a16="http://schemas.microsoft.com/office/drawing/2014/main" id="{604B35E5-09CF-D94B-ABAC-8EE15AB8715B}"/>
              </a:ext>
            </a:extLst>
          </p:cNvPr>
          <p:cNvSpPr txBox="1"/>
          <p:nvPr/>
        </p:nvSpPr>
        <p:spPr>
          <a:xfrm>
            <a:off x="4094940" y="4193005"/>
            <a:ext cx="4002120" cy="370703"/>
          </a:xfrm>
          <a:prstGeom prst="rect">
            <a:avLst/>
          </a:prstGeom>
          <a:noFill/>
        </p:spPr>
        <p:txBody>
          <a:bodyPr wrap="square" rtlCol="0">
            <a:spAutoFit/>
          </a:bodyPr>
          <a:lstStyle/>
          <a:p>
            <a:r>
              <a:rPr lang="en-US" i="1" dirty="0">
                <a:latin typeface="Garamond" panose="02020404030301010803" pitchFamily="18" charset="0"/>
              </a:rPr>
              <a:t>Research Seminar in Financial Economics</a:t>
            </a:r>
          </a:p>
        </p:txBody>
      </p:sp>
      <p:sp>
        <p:nvSpPr>
          <p:cNvPr id="6" name="TextBox 5">
            <a:extLst>
              <a:ext uri="{FF2B5EF4-FFF2-40B4-BE49-F238E27FC236}">
                <a16:creationId xmlns:a16="http://schemas.microsoft.com/office/drawing/2014/main" id="{C78476D6-E03E-0D41-BFA4-83EEF8DD879D}"/>
              </a:ext>
            </a:extLst>
          </p:cNvPr>
          <p:cNvSpPr txBox="1"/>
          <p:nvPr/>
        </p:nvSpPr>
        <p:spPr>
          <a:xfrm>
            <a:off x="873125" y="5485287"/>
            <a:ext cx="8909222" cy="370703"/>
          </a:xfrm>
          <a:prstGeom prst="rect">
            <a:avLst/>
          </a:prstGeom>
          <a:noFill/>
        </p:spPr>
        <p:txBody>
          <a:bodyPr wrap="square" rtlCol="0">
            <a:spAutoFit/>
          </a:bodyPr>
          <a:lstStyle/>
          <a:p>
            <a:r>
              <a:rPr lang="en-US" i="1" dirty="0">
                <a:latin typeface="Garamond" panose="02020404030301010803" pitchFamily="18" charset="0"/>
              </a:rPr>
              <a:t>Seminar presentation by </a:t>
            </a:r>
            <a:r>
              <a:rPr lang="en-US" i="1" dirty="0" err="1">
                <a:latin typeface="Garamond" panose="02020404030301010803" pitchFamily="18" charset="0"/>
              </a:rPr>
              <a:t>Stauffenegger</a:t>
            </a:r>
            <a:r>
              <a:rPr lang="en-US" i="1" dirty="0">
                <a:latin typeface="Garamond" panose="02020404030301010803" pitchFamily="18" charset="0"/>
              </a:rPr>
              <a:t>, Lars and </a:t>
            </a:r>
            <a:r>
              <a:rPr lang="en-US" i="1" dirty="0" err="1">
                <a:latin typeface="Garamond" panose="02020404030301010803" pitchFamily="18" charset="0"/>
              </a:rPr>
              <a:t>Wössner</a:t>
            </a:r>
            <a:r>
              <a:rPr lang="en-US" i="1" dirty="0">
                <a:latin typeface="Garamond" panose="02020404030301010803" pitchFamily="18" charset="0"/>
              </a:rPr>
              <a:t>, Julian. 03.05.2019 - 04.05.2019</a:t>
            </a:r>
          </a:p>
        </p:txBody>
      </p:sp>
      <p:cxnSp>
        <p:nvCxnSpPr>
          <p:cNvPr id="7" name="Straight Connector 6">
            <a:extLst>
              <a:ext uri="{FF2B5EF4-FFF2-40B4-BE49-F238E27FC236}">
                <a16:creationId xmlns:a16="http://schemas.microsoft.com/office/drawing/2014/main" id="{9A6FFECA-5C2F-7E44-80BC-CBF60DA000E0}"/>
              </a:ext>
            </a:extLst>
          </p:cNvPr>
          <p:cNvCxnSpPr>
            <a:cxnSpLocks/>
          </p:cNvCxnSpPr>
          <p:nvPr/>
        </p:nvCxnSpPr>
        <p:spPr>
          <a:xfrm>
            <a:off x="873125" y="3429000"/>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1FCC9878-243E-0948-B17E-0FCA7784CCD9}"/>
              </a:ext>
            </a:extLst>
          </p:cNvPr>
          <p:cNvSpPr txBox="1"/>
          <p:nvPr/>
        </p:nvSpPr>
        <p:spPr>
          <a:xfrm>
            <a:off x="25402" y="6515959"/>
            <a:ext cx="12443486" cy="230832"/>
          </a:xfrm>
          <a:prstGeom prst="rect">
            <a:avLst/>
          </a:prstGeom>
          <a:noFill/>
        </p:spPr>
        <p:txBody>
          <a:bodyPr wrap="square" rtlCol="0">
            <a:spAutoFit/>
          </a:bodyPr>
          <a:lstStyle/>
          <a:p>
            <a:r>
              <a:rPr lang="en-US" sz="900" i="1" dirty="0">
                <a:solidFill>
                  <a:schemeClr val="bg1">
                    <a:lumMod val="50000"/>
                  </a:schemeClr>
                </a:solidFill>
                <a:latin typeface="Garamond" panose="02020404030301010803" pitchFamily="18" charset="0"/>
              </a:rPr>
              <a:t>Source: Financial Times. Retrieved from: https://</a:t>
            </a:r>
            <a:r>
              <a:rPr lang="en-US" sz="900" i="1" dirty="0" err="1">
                <a:solidFill>
                  <a:schemeClr val="bg1">
                    <a:lumMod val="50000"/>
                  </a:schemeClr>
                </a:solidFill>
                <a:latin typeface="Garamond" panose="02020404030301010803" pitchFamily="18" charset="0"/>
              </a:rPr>
              <a:t>www.ft.com</a:t>
            </a:r>
            <a:r>
              <a:rPr lang="en-US" sz="900" i="1" dirty="0">
                <a:solidFill>
                  <a:schemeClr val="bg1">
                    <a:lumMod val="50000"/>
                  </a:schemeClr>
                </a:solidFill>
                <a:latin typeface="Garamond" panose="02020404030301010803" pitchFamily="18" charset="0"/>
              </a:rPr>
              <a:t>/content/0a766658-8cb9-11e7-a352-e46f43c5825d</a:t>
            </a:r>
          </a:p>
        </p:txBody>
      </p:sp>
    </p:spTree>
    <p:extLst>
      <p:ext uri="{BB962C8B-B14F-4D97-AF65-F5344CB8AC3E}">
        <p14:creationId xmlns:p14="http://schemas.microsoft.com/office/powerpoint/2010/main" val="3411225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latin typeface="Garamond" panose="02020404030301010803" pitchFamily="18" charset="0"/>
              </a:rPr>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solidFill>
            <a:srgbClr val="008240"/>
          </a:solid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latin typeface="Garamond" panose="02020404030301010803" pitchFamily="18" charset="0"/>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Conclusion</a:t>
            </a:r>
          </a:p>
        </p:txBody>
      </p:sp>
      <p:pic>
        <p:nvPicPr>
          <p:cNvPr id="14" name="Picture 13">
            <a:extLst>
              <a:ext uri="{FF2B5EF4-FFF2-40B4-BE49-F238E27FC236}">
                <a16:creationId xmlns:a16="http://schemas.microsoft.com/office/drawing/2014/main" id="{FF400C49-A3E9-824F-9959-418A27CC8472}"/>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3128132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Decision Tree (C5.0)</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4"/>
            <a:ext cx="10515600" cy="372332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Decision tree with classification</a:t>
            </a:r>
          </a:p>
        </p:txBody>
      </p:sp>
      <p:sp>
        <p:nvSpPr>
          <p:cNvPr id="3" name="Oval 2">
            <a:extLst>
              <a:ext uri="{FF2B5EF4-FFF2-40B4-BE49-F238E27FC236}">
                <a16:creationId xmlns:a16="http://schemas.microsoft.com/office/drawing/2014/main" id="{2BD5C255-81D7-AA44-9CA9-05398B99C4E8}"/>
              </a:ext>
            </a:extLst>
          </p:cNvPr>
          <p:cNvSpPr/>
          <p:nvPr/>
        </p:nvSpPr>
        <p:spPr>
          <a:xfrm>
            <a:off x="5519849" y="3188157"/>
            <a:ext cx="1242237" cy="434571"/>
          </a:xfrm>
          <a:prstGeom prst="ellipse">
            <a:avLst/>
          </a:prstGeom>
          <a:solidFill>
            <a:srgbClr val="BDD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aramond" panose="02020404030301010803" pitchFamily="18" charset="0"/>
              </a:rPr>
              <a:t>CHF/EUR &lt; 1.20</a:t>
            </a:r>
          </a:p>
        </p:txBody>
      </p:sp>
      <p:sp>
        <p:nvSpPr>
          <p:cNvPr id="8" name="Oval 7">
            <a:extLst>
              <a:ext uri="{FF2B5EF4-FFF2-40B4-BE49-F238E27FC236}">
                <a16:creationId xmlns:a16="http://schemas.microsoft.com/office/drawing/2014/main" id="{19BA1195-001E-FC48-85F4-063AA8AB2789}"/>
              </a:ext>
            </a:extLst>
          </p:cNvPr>
          <p:cNvSpPr/>
          <p:nvPr/>
        </p:nvSpPr>
        <p:spPr>
          <a:xfrm>
            <a:off x="7540774" y="3841101"/>
            <a:ext cx="1105546" cy="43457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Garamond" panose="02020404030301010803" pitchFamily="18" charset="0"/>
              </a:rPr>
              <a:t>SMIret</a:t>
            </a:r>
            <a:r>
              <a:rPr lang="en-US" sz="1200" dirty="0">
                <a:solidFill>
                  <a:schemeClr val="tx1"/>
                </a:solidFill>
                <a:latin typeface="Garamond" panose="02020404030301010803" pitchFamily="18" charset="0"/>
              </a:rPr>
              <a:t> </a:t>
            </a:r>
            <a:r>
              <a:rPr lang="en-US" sz="1200">
                <a:solidFill>
                  <a:schemeClr val="tx1"/>
                </a:solidFill>
                <a:latin typeface="Garamond" panose="02020404030301010803" pitchFamily="18" charset="0"/>
              </a:rPr>
              <a:t>&gt; 0.01</a:t>
            </a:r>
            <a:endParaRPr lang="en-US" sz="1200" dirty="0">
              <a:solidFill>
                <a:schemeClr val="tx1"/>
              </a:solidFill>
              <a:latin typeface="Garamond" panose="02020404030301010803" pitchFamily="18" charset="0"/>
            </a:endParaRPr>
          </a:p>
        </p:txBody>
      </p:sp>
      <p:sp>
        <p:nvSpPr>
          <p:cNvPr id="9" name="Oval 8">
            <a:extLst>
              <a:ext uri="{FF2B5EF4-FFF2-40B4-BE49-F238E27FC236}">
                <a16:creationId xmlns:a16="http://schemas.microsoft.com/office/drawing/2014/main" id="{E17E9C76-AD53-E14B-A628-E336CCBD1586}"/>
              </a:ext>
            </a:extLst>
          </p:cNvPr>
          <p:cNvSpPr/>
          <p:nvPr/>
        </p:nvSpPr>
        <p:spPr>
          <a:xfrm>
            <a:off x="3732803" y="2489806"/>
            <a:ext cx="4682777" cy="434571"/>
          </a:xfrm>
          <a:prstGeom prst="ellipse">
            <a:avLst/>
          </a:prstGeom>
          <a:solidFill>
            <a:srgbClr val="008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Garamond" panose="02020404030301010803" pitchFamily="18" charset="0"/>
              </a:rPr>
              <a:t>Data set</a:t>
            </a:r>
          </a:p>
        </p:txBody>
      </p:sp>
      <p:sp>
        <p:nvSpPr>
          <p:cNvPr id="10" name="Oval 9">
            <a:extLst>
              <a:ext uri="{FF2B5EF4-FFF2-40B4-BE49-F238E27FC236}">
                <a16:creationId xmlns:a16="http://schemas.microsoft.com/office/drawing/2014/main" id="{9A60BB2C-6187-4D47-B12F-CD8761F8DF1F}"/>
              </a:ext>
            </a:extLst>
          </p:cNvPr>
          <p:cNvSpPr/>
          <p:nvPr/>
        </p:nvSpPr>
        <p:spPr>
          <a:xfrm>
            <a:off x="3545682" y="3841102"/>
            <a:ext cx="1105546" cy="43457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aramond" panose="02020404030301010803" pitchFamily="18" charset="0"/>
              </a:rPr>
              <a:t>SD &lt; 3200</a:t>
            </a:r>
          </a:p>
        </p:txBody>
      </p:sp>
      <p:sp>
        <p:nvSpPr>
          <p:cNvPr id="11" name="Oval 10">
            <a:extLst>
              <a:ext uri="{FF2B5EF4-FFF2-40B4-BE49-F238E27FC236}">
                <a16:creationId xmlns:a16="http://schemas.microsoft.com/office/drawing/2014/main" id="{886BC0F5-D6B0-F742-A3AE-196C0AF6C53B}"/>
              </a:ext>
            </a:extLst>
          </p:cNvPr>
          <p:cNvSpPr/>
          <p:nvPr/>
        </p:nvSpPr>
        <p:spPr>
          <a:xfrm>
            <a:off x="4651225" y="4639506"/>
            <a:ext cx="1105546" cy="434571"/>
          </a:xfrm>
          <a:prstGeom prst="ellipse">
            <a:avLst/>
          </a:prstGeom>
          <a:solidFill>
            <a:srgbClr val="D5E3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Garamond" panose="02020404030301010803" pitchFamily="18" charset="0"/>
              </a:rPr>
              <a:t>SDdir</a:t>
            </a:r>
            <a:r>
              <a:rPr lang="en-US" sz="1200" dirty="0">
                <a:solidFill>
                  <a:schemeClr val="tx1"/>
                </a:solidFill>
                <a:latin typeface="Garamond" panose="02020404030301010803" pitchFamily="18" charset="0"/>
              </a:rPr>
              <a:t> </a:t>
            </a:r>
            <a:r>
              <a:rPr lang="en-US" sz="1200">
                <a:solidFill>
                  <a:schemeClr val="tx1"/>
                </a:solidFill>
                <a:latin typeface="Garamond" panose="02020404030301010803" pitchFamily="18" charset="0"/>
              </a:rPr>
              <a:t>= u</a:t>
            </a:r>
            <a:r>
              <a:rPr lang="en-US" sz="1200" dirty="0">
                <a:solidFill>
                  <a:schemeClr val="tx1"/>
                </a:solidFill>
                <a:latin typeface="Garamond" panose="02020404030301010803" pitchFamily="18" charset="0"/>
              </a:rPr>
              <a:t>p</a:t>
            </a:r>
          </a:p>
        </p:txBody>
      </p:sp>
      <p:sp>
        <p:nvSpPr>
          <p:cNvPr id="14" name="Oval 13">
            <a:extLst>
              <a:ext uri="{FF2B5EF4-FFF2-40B4-BE49-F238E27FC236}">
                <a16:creationId xmlns:a16="http://schemas.microsoft.com/office/drawing/2014/main" id="{CD278D5C-3256-5848-A073-1771AE791AB9}"/>
              </a:ext>
            </a:extLst>
          </p:cNvPr>
          <p:cNvSpPr/>
          <p:nvPr/>
        </p:nvSpPr>
        <p:spPr>
          <a:xfrm>
            <a:off x="2440135" y="4639507"/>
            <a:ext cx="1105546" cy="43457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aramond" panose="02020404030301010803" pitchFamily="18" charset="0"/>
              </a:rPr>
              <a:t>Gov10yr </a:t>
            </a:r>
            <a:r>
              <a:rPr lang="en-US" sz="1200">
                <a:solidFill>
                  <a:schemeClr val="tx1"/>
                </a:solidFill>
                <a:latin typeface="Garamond" panose="02020404030301010803" pitchFamily="18" charset="0"/>
              </a:rPr>
              <a:t>&lt; 0.001</a:t>
            </a:r>
            <a:endParaRPr lang="en-US" sz="1200" dirty="0">
              <a:solidFill>
                <a:schemeClr val="tx1"/>
              </a:solidFill>
              <a:latin typeface="Garamond" panose="02020404030301010803" pitchFamily="18" charset="0"/>
            </a:endParaRPr>
          </a:p>
        </p:txBody>
      </p:sp>
      <p:sp>
        <p:nvSpPr>
          <p:cNvPr id="15" name="Oval 14">
            <a:extLst>
              <a:ext uri="{FF2B5EF4-FFF2-40B4-BE49-F238E27FC236}">
                <a16:creationId xmlns:a16="http://schemas.microsoft.com/office/drawing/2014/main" id="{28A02B97-7348-5E4E-87CC-BF024E76C667}"/>
              </a:ext>
            </a:extLst>
          </p:cNvPr>
          <p:cNvSpPr/>
          <p:nvPr/>
        </p:nvSpPr>
        <p:spPr>
          <a:xfrm>
            <a:off x="6435228" y="4639506"/>
            <a:ext cx="1105546" cy="434571"/>
          </a:xfrm>
          <a:prstGeom prst="ellipse">
            <a:avLst/>
          </a:prstGeom>
          <a:solidFill>
            <a:srgbClr val="D5E3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Garamond" panose="02020404030301010803" pitchFamily="18" charset="0"/>
              </a:rPr>
              <a:t>SDdir</a:t>
            </a:r>
            <a:r>
              <a:rPr lang="en-US" sz="1200" dirty="0">
                <a:solidFill>
                  <a:schemeClr val="tx1"/>
                </a:solidFill>
                <a:latin typeface="Garamond" panose="02020404030301010803" pitchFamily="18" charset="0"/>
              </a:rPr>
              <a:t> </a:t>
            </a:r>
            <a:r>
              <a:rPr lang="en-US" sz="1200">
                <a:solidFill>
                  <a:schemeClr val="tx1"/>
                </a:solidFill>
                <a:latin typeface="Garamond" panose="02020404030301010803" pitchFamily="18" charset="0"/>
              </a:rPr>
              <a:t>= down</a:t>
            </a:r>
            <a:endParaRPr lang="en-US" sz="1200" dirty="0">
              <a:solidFill>
                <a:schemeClr val="tx1"/>
              </a:solidFill>
              <a:latin typeface="Garamond" panose="02020404030301010803" pitchFamily="18" charset="0"/>
            </a:endParaRPr>
          </a:p>
        </p:txBody>
      </p:sp>
      <p:sp>
        <p:nvSpPr>
          <p:cNvPr id="16" name="Oval 15">
            <a:extLst>
              <a:ext uri="{FF2B5EF4-FFF2-40B4-BE49-F238E27FC236}">
                <a16:creationId xmlns:a16="http://schemas.microsoft.com/office/drawing/2014/main" id="{6505795C-7157-6348-A9AF-FC0A51058A44}"/>
              </a:ext>
            </a:extLst>
          </p:cNvPr>
          <p:cNvSpPr/>
          <p:nvPr/>
        </p:nvSpPr>
        <p:spPr>
          <a:xfrm>
            <a:off x="8646318" y="4642221"/>
            <a:ext cx="1105546" cy="43457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Garamond" panose="02020404030301010803" pitchFamily="18" charset="0"/>
              </a:rPr>
              <a:t>LIBOR &lt; 0.001</a:t>
            </a:r>
            <a:endParaRPr lang="en-US" sz="1200" dirty="0">
              <a:solidFill>
                <a:schemeClr val="tx1"/>
              </a:solidFill>
              <a:latin typeface="Garamond" panose="02020404030301010803" pitchFamily="18" charset="0"/>
            </a:endParaRPr>
          </a:p>
        </p:txBody>
      </p:sp>
      <p:sp>
        <p:nvSpPr>
          <p:cNvPr id="4" name="Triangle 3">
            <a:extLst>
              <a:ext uri="{FF2B5EF4-FFF2-40B4-BE49-F238E27FC236}">
                <a16:creationId xmlns:a16="http://schemas.microsoft.com/office/drawing/2014/main" id="{3CB99F85-71C1-944E-9FE5-10704A233CFB}"/>
              </a:ext>
            </a:extLst>
          </p:cNvPr>
          <p:cNvSpPr/>
          <p:nvPr/>
        </p:nvSpPr>
        <p:spPr>
          <a:xfrm rot="10800000">
            <a:off x="5692280" y="3036279"/>
            <a:ext cx="897377" cy="57461"/>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44" name="Triangle 43">
            <a:extLst>
              <a:ext uri="{FF2B5EF4-FFF2-40B4-BE49-F238E27FC236}">
                <a16:creationId xmlns:a16="http://schemas.microsoft.com/office/drawing/2014/main" id="{680DFF96-82E1-5A4A-8AA0-6E5B516912C2}"/>
              </a:ext>
            </a:extLst>
          </p:cNvPr>
          <p:cNvSpPr/>
          <p:nvPr/>
        </p:nvSpPr>
        <p:spPr>
          <a:xfrm rot="10800000">
            <a:off x="2835342" y="5122697"/>
            <a:ext cx="315132" cy="133108"/>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45" name="Triangle 44">
            <a:extLst>
              <a:ext uri="{FF2B5EF4-FFF2-40B4-BE49-F238E27FC236}">
                <a16:creationId xmlns:a16="http://schemas.microsoft.com/office/drawing/2014/main" id="{D5D43FC4-0410-7C4E-AB0A-F60E8B6100ED}"/>
              </a:ext>
            </a:extLst>
          </p:cNvPr>
          <p:cNvSpPr/>
          <p:nvPr/>
        </p:nvSpPr>
        <p:spPr>
          <a:xfrm rot="10800000">
            <a:off x="5046432" y="5122697"/>
            <a:ext cx="315132" cy="133108"/>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46" name="Triangle 45">
            <a:extLst>
              <a:ext uri="{FF2B5EF4-FFF2-40B4-BE49-F238E27FC236}">
                <a16:creationId xmlns:a16="http://schemas.microsoft.com/office/drawing/2014/main" id="{445D215B-2E35-0F46-9A6F-AFF9E87E3B40}"/>
              </a:ext>
            </a:extLst>
          </p:cNvPr>
          <p:cNvSpPr/>
          <p:nvPr/>
        </p:nvSpPr>
        <p:spPr>
          <a:xfrm rot="10800000">
            <a:off x="6830435" y="5122696"/>
            <a:ext cx="315132" cy="133108"/>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47" name="Triangle 46">
            <a:extLst>
              <a:ext uri="{FF2B5EF4-FFF2-40B4-BE49-F238E27FC236}">
                <a16:creationId xmlns:a16="http://schemas.microsoft.com/office/drawing/2014/main" id="{C47627DC-DC5D-B24E-8055-90D42F36263F}"/>
              </a:ext>
            </a:extLst>
          </p:cNvPr>
          <p:cNvSpPr/>
          <p:nvPr/>
        </p:nvSpPr>
        <p:spPr>
          <a:xfrm rot="10800000">
            <a:off x="9041527" y="5122697"/>
            <a:ext cx="315132" cy="133108"/>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50" name="Elbow Connector 49">
            <a:extLst>
              <a:ext uri="{FF2B5EF4-FFF2-40B4-BE49-F238E27FC236}">
                <a16:creationId xmlns:a16="http://schemas.microsoft.com/office/drawing/2014/main" id="{02F19F60-05A8-8442-B319-84D9043CB95C}"/>
              </a:ext>
            </a:extLst>
          </p:cNvPr>
          <p:cNvCxnSpPr>
            <a:cxnSpLocks/>
            <a:stCxn id="3" idx="4"/>
            <a:endCxn id="8" idx="0"/>
          </p:cNvCxnSpPr>
          <p:nvPr/>
        </p:nvCxnSpPr>
        <p:spPr>
          <a:xfrm rot="16200000" flipH="1">
            <a:off x="7008071" y="2755624"/>
            <a:ext cx="218373" cy="195257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06D08A76-8F31-6C45-9C42-09304E0D29A6}"/>
              </a:ext>
            </a:extLst>
          </p:cNvPr>
          <p:cNvCxnSpPr>
            <a:cxnSpLocks/>
            <a:stCxn id="3" idx="4"/>
            <a:endCxn id="10" idx="0"/>
          </p:cNvCxnSpPr>
          <p:nvPr/>
        </p:nvCxnSpPr>
        <p:spPr>
          <a:xfrm rot="5400000">
            <a:off x="5010525" y="2710659"/>
            <a:ext cx="218374" cy="204251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a:extLst>
              <a:ext uri="{FF2B5EF4-FFF2-40B4-BE49-F238E27FC236}">
                <a16:creationId xmlns:a16="http://schemas.microsoft.com/office/drawing/2014/main" id="{6130A495-DBD4-5949-ADBB-608A97F03BB9}"/>
              </a:ext>
            </a:extLst>
          </p:cNvPr>
          <p:cNvCxnSpPr>
            <a:cxnSpLocks/>
            <a:stCxn id="10" idx="4"/>
            <a:endCxn id="14" idx="0"/>
          </p:cNvCxnSpPr>
          <p:nvPr/>
        </p:nvCxnSpPr>
        <p:spPr>
          <a:xfrm rot="5400000">
            <a:off x="3363765" y="3904817"/>
            <a:ext cx="363834" cy="11055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id="{7402473F-2BE9-B749-9315-C39740E0EA25}"/>
              </a:ext>
            </a:extLst>
          </p:cNvPr>
          <p:cNvCxnSpPr>
            <a:cxnSpLocks/>
            <a:stCxn id="10" idx="4"/>
            <a:endCxn id="11" idx="0"/>
          </p:cNvCxnSpPr>
          <p:nvPr/>
        </p:nvCxnSpPr>
        <p:spPr>
          <a:xfrm rot="16200000" flipH="1">
            <a:off x="4469310" y="3904817"/>
            <a:ext cx="363833" cy="11055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586E535F-BAEA-924C-8867-7203D833AC56}"/>
              </a:ext>
            </a:extLst>
          </p:cNvPr>
          <p:cNvCxnSpPr>
            <a:cxnSpLocks/>
            <a:stCxn id="8" idx="4"/>
            <a:endCxn id="15" idx="0"/>
          </p:cNvCxnSpPr>
          <p:nvPr/>
        </p:nvCxnSpPr>
        <p:spPr>
          <a:xfrm rot="5400000">
            <a:off x="7358857" y="3904816"/>
            <a:ext cx="363834" cy="11055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186A4235-71EE-AE40-AB75-7827281C58F4}"/>
              </a:ext>
            </a:extLst>
          </p:cNvPr>
          <p:cNvCxnSpPr>
            <a:cxnSpLocks/>
            <a:stCxn id="8" idx="4"/>
            <a:endCxn id="16" idx="0"/>
          </p:cNvCxnSpPr>
          <p:nvPr/>
        </p:nvCxnSpPr>
        <p:spPr>
          <a:xfrm rot="16200000" flipH="1">
            <a:off x="8463045" y="3906174"/>
            <a:ext cx="366549" cy="11055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EDD99968-B3B5-C742-AB03-E1645B23B2CB}"/>
              </a:ext>
            </a:extLst>
          </p:cNvPr>
          <p:cNvSpPr/>
          <p:nvPr/>
        </p:nvSpPr>
        <p:spPr>
          <a:xfrm>
            <a:off x="2713938" y="5348794"/>
            <a:ext cx="557939" cy="310211"/>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latin typeface="Garamond" panose="02020404030301010803" pitchFamily="18" charset="0"/>
              </a:rPr>
              <a:t>9/10</a:t>
            </a:r>
          </a:p>
        </p:txBody>
      </p:sp>
      <p:sp>
        <p:nvSpPr>
          <p:cNvPr id="72" name="Rectangle 71">
            <a:extLst>
              <a:ext uri="{FF2B5EF4-FFF2-40B4-BE49-F238E27FC236}">
                <a16:creationId xmlns:a16="http://schemas.microsoft.com/office/drawing/2014/main" id="{E9CF9D9F-FA38-4641-8297-FA3F52FD2B2B}"/>
              </a:ext>
            </a:extLst>
          </p:cNvPr>
          <p:cNvSpPr/>
          <p:nvPr/>
        </p:nvSpPr>
        <p:spPr>
          <a:xfrm>
            <a:off x="2713938" y="5659005"/>
            <a:ext cx="557939" cy="354583"/>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73" name="Rectangle 72">
            <a:extLst>
              <a:ext uri="{FF2B5EF4-FFF2-40B4-BE49-F238E27FC236}">
                <a16:creationId xmlns:a16="http://schemas.microsoft.com/office/drawing/2014/main" id="{06486FF7-8B17-CD43-BAA6-ADE30251C74C}"/>
              </a:ext>
            </a:extLst>
          </p:cNvPr>
          <p:cNvSpPr/>
          <p:nvPr/>
        </p:nvSpPr>
        <p:spPr>
          <a:xfrm>
            <a:off x="4925028" y="5348794"/>
            <a:ext cx="557939" cy="521356"/>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latin typeface="Garamond" panose="02020404030301010803" pitchFamily="18" charset="0"/>
              </a:rPr>
              <a:t>18/2</a:t>
            </a:r>
          </a:p>
        </p:txBody>
      </p:sp>
      <p:sp>
        <p:nvSpPr>
          <p:cNvPr id="74" name="Rectangle 73">
            <a:extLst>
              <a:ext uri="{FF2B5EF4-FFF2-40B4-BE49-F238E27FC236}">
                <a16:creationId xmlns:a16="http://schemas.microsoft.com/office/drawing/2014/main" id="{36C04310-6504-0644-8F03-8A4FDA78598F}"/>
              </a:ext>
            </a:extLst>
          </p:cNvPr>
          <p:cNvSpPr/>
          <p:nvPr/>
        </p:nvSpPr>
        <p:spPr>
          <a:xfrm>
            <a:off x="4925028" y="5870150"/>
            <a:ext cx="557939" cy="14343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75" name="Rectangle 74">
            <a:extLst>
              <a:ext uri="{FF2B5EF4-FFF2-40B4-BE49-F238E27FC236}">
                <a16:creationId xmlns:a16="http://schemas.microsoft.com/office/drawing/2014/main" id="{2F6FE5B8-CC82-9645-97A7-5D82493BC291}"/>
              </a:ext>
            </a:extLst>
          </p:cNvPr>
          <p:cNvSpPr/>
          <p:nvPr/>
        </p:nvSpPr>
        <p:spPr>
          <a:xfrm>
            <a:off x="6693743" y="5348794"/>
            <a:ext cx="557939" cy="426767"/>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latin typeface="Garamond" panose="02020404030301010803" pitchFamily="18" charset="0"/>
              </a:rPr>
              <a:t>7/3</a:t>
            </a:r>
          </a:p>
        </p:txBody>
      </p:sp>
      <p:sp>
        <p:nvSpPr>
          <p:cNvPr id="76" name="Rectangle 75">
            <a:extLst>
              <a:ext uri="{FF2B5EF4-FFF2-40B4-BE49-F238E27FC236}">
                <a16:creationId xmlns:a16="http://schemas.microsoft.com/office/drawing/2014/main" id="{2E6DCBC3-B2DC-0B48-85AE-28FABEB353CB}"/>
              </a:ext>
            </a:extLst>
          </p:cNvPr>
          <p:cNvSpPr/>
          <p:nvPr/>
        </p:nvSpPr>
        <p:spPr>
          <a:xfrm>
            <a:off x="6693743" y="5775561"/>
            <a:ext cx="557939" cy="238027"/>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77" name="Rectangle 76">
            <a:extLst>
              <a:ext uri="{FF2B5EF4-FFF2-40B4-BE49-F238E27FC236}">
                <a16:creationId xmlns:a16="http://schemas.microsoft.com/office/drawing/2014/main" id="{2EF0344D-2C06-6C48-8DD0-38E09B0A3379}"/>
              </a:ext>
            </a:extLst>
          </p:cNvPr>
          <p:cNvSpPr/>
          <p:nvPr/>
        </p:nvSpPr>
        <p:spPr>
          <a:xfrm>
            <a:off x="8920123" y="5348794"/>
            <a:ext cx="557939" cy="192825"/>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aramond" panose="02020404030301010803" pitchFamily="18" charset="0"/>
              </a:rPr>
              <a:t>4/10</a:t>
            </a:r>
          </a:p>
        </p:txBody>
      </p:sp>
      <p:sp>
        <p:nvSpPr>
          <p:cNvPr id="78" name="Rectangle 77">
            <a:extLst>
              <a:ext uri="{FF2B5EF4-FFF2-40B4-BE49-F238E27FC236}">
                <a16:creationId xmlns:a16="http://schemas.microsoft.com/office/drawing/2014/main" id="{FDA05800-87AE-AC49-B085-FB15BDDDCB56}"/>
              </a:ext>
            </a:extLst>
          </p:cNvPr>
          <p:cNvSpPr/>
          <p:nvPr/>
        </p:nvSpPr>
        <p:spPr>
          <a:xfrm>
            <a:off x="8920123" y="5541619"/>
            <a:ext cx="557939" cy="471969"/>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79" name="TextBox 78">
            <a:extLst>
              <a:ext uri="{FF2B5EF4-FFF2-40B4-BE49-F238E27FC236}">
                <a16:creationId xmlns:a16="http://schemas.microsoft.com/office/drawing/2014/main" id="{3706752D-16FB-554F-B509-7472A1785DE3}"/>
              </a:ext>
            </a:extLst>
          </p:cNvPr>
          <p:cNvSpPr txBox="1"/>
          <p:nvPr/>
        </p:nvSpPr>
        <p:spPr>
          <a:xfrm>
            <a:off x="3256587" y="5350975"/>
            <a:ext cx="746098" cy="276999"/>
          </a:xfrm>
          <a:prstGeom prst="rect">
            <a:avLst/>
          </a:prstGeom>
          <a:noFill/>
        </p:spPr>
        <p:txBody>
          <a:bodyPr wrap="square" rtlCol="0">
            <a:spAutoFit/>
          </a:bodyPr>
          <a:lstStyle/>
          <a:p>
            <a:r>
              <a:rPr lang="en-US" sz="1200" dirty="0">
                <a:latin typeface="Garamond" panose="02020404030301010803" pitchFamily="18" charset="0"/>
              </a:rPr>
              <a:t>“up”</a:t>
            </a:r>
          </a:p>
        </p:txBody>
      </p:sp>
      <p:sp>
        <p:nvSpPr>
          <p:cNvPr id="80" name="TextBox 79">
            <a:extLst>
              <a:ext uri="{FF2B5EF4-FFF2-40B4-BE49-F238E27FC236}">
                <a16:creationId xmlns:a16="http://schemas.microsoft.com/office/drawing/2014/main" id="{087379BB-0710-4643-8366-B52DC1B57699}"/>
              </a:ext>
            </a:extLst>
          </p:cNvPr>
          <p:cNvSpPr txBox="1"/>
          <p:nvPr/>
        </p:nvSpPr>
        <p:spPr>
          <a:xfrm>
            <a:off x="3262226" y="5819627"/>
            <a:ext cx="746098" cy="276999"/>
          </a:xfrm>
          <a:prstGeom prst="rect">
            <a:avLst/>
          </a:prstGeom>
          <a:noFill/>
        </p:spPr>
        <p:txBody>
          <a:bodyPr wrap="square" rtlCol="0">
            <a:spAutoFit/>
          </a:bodyPr>
          <a:lstStyle/>
          <a:p>
            <a:r>
              <a:rPr lang="en-US" sz="1200" dirty="0">
                <a:latin typeface="Garamond" panose="02020404030301010803" pitchFamily="18" charset="0"/>
              </a:rPr>
              <a:t>“down”</a:t>
            </a:r>
          </a:p>
        </p:txBody>
      </p:sp>
      <p:sp>
        <p:nvSpPr>
          <p:cNvPr id="81" name="TextBox 80">
            <a:extLst>
              <a:ext uri="{FF2B5EF4-FFF2-40B4-BE49-F238E27FC236}">
                <a16:creationId xmlns:a16="http://schemas.microsoft.com/office/drawing/2014/main" id="{600BE2CC-F977-1346-B9C9-A01410E9B9C8}"/>
              </a:ext>
            </a:extLst>
          </p:cNvPr>
          <p:cNvSpPr txBox="1"/>
          <p:nvPr/>
        </p:nvSpPr>
        <p:spPr>
          <a:xfrm>
            <a:off x="5482967" y="5333614"/>
            <a:ext cx="746098" cy="276999"/>
          </a:xfrm>
          <a:prstGeom prst="rect">
            <a:avLst/>
          </a:prstGeom>
          <a:noFill/>
        </p:spPr>
        <p:txBody>
          <a:bodyPr wrap="square" rtlCol="0">
            <a:spAutoFit/>
          </a:bodyPr>
          <a:lstStyle/>
          <a:p>
            <a:r>
              <a:rPr lang="en-US" sz="1200" dirty="0">
                <a:latin typeface="Garamond" panose="02020404030301010803" pitchFamily="18" charset="0"/>
              </a:rPr>
              <a:t>“up”</a:t>
            </a:r>
          </a:p>
        </p:txBody>
      </p:sp>
      <p:sp>
        <p:nvSpPr>
          <p:cNvPr id="82" name="TextBox 81">
            <a:extLst>
              <a:ext uri="{FF2B5EF4-FFF2-40B4-BE49-F238E27FC236}">
                <a16:creationId xmlns:a16="http://schemas.microsoft.com/office/drawing/2014/main" id="{80ECDE5E-522D-5549-92F2-91CDA585E3F2}"/>
              </a:ext>
            </a:extLst>
          </p:cNvPr>
          <p:cNvSpPr txBox="1"/>
          <p:nvPr/>
        </p:nvSpPr>
        <p:spPr>
          <a:xfrm>
            <a:off x="5482967" y="5802646"/>
            <a:ext cx="746098" cy="276999"/>
          </a:xfrm>
          <a:prstGeom prst="rect">
            <a:avLst/>
          </a:prstGeom>
          <a:noFill/>
        </p:spPr>
        <p:txBody>
          <a:bodyPr wrap="square" rtlCol="0">
            <a:spAutoFit/>
          </a:bodyPr>
          <a:lstStyle/>
          <a:p>
            <a:r>
              <a:rPr lang="en-US" sz="1200" dirty="0">
                <a:latin typeface="Garamond" panose="02020404030301010803" pitchFamily="18" charset="0"/>
              </a:rPr>
              <a:t>“down”</a:t>
            </a:r>
          </a:p>
        </p:txBody>
      </p:sp>
      <p:sp>
        <p:nvSpPr>
          <p:cNvPr id="83" name="TextBox 82">
            <a:extLst>
              <a:ext uri="{FF2B5EF4-FFF2-40B4-BE49-F238E27FC236}">
                <a16:creationId xmlns:a16="http://schemas.microsoft.com/office/drawing/2014/main" id="{3D160592-C51F-F241-A43D-45DC8E14700E}"/>
              </a:ext>
            </a:extLst>
          </p:cNvPr>
          <p:cNvSpPr txBox="1"/>
          <p:nvPr/>
        </p:nvSpPr>
        <p:spPr>
          <a:xfrm>
            <a:off x="7248890" y="5346378"/>
            <a:ext cx="746098" cy="276999"/>
          </a:xfrm>
          <a:prstGeom prst="rect">
            <a:avLst/>
          </a:prstGeom>
          <a:noFill/>
        </p:spPr>
        <p:txBody>
          <a:bodyPr wrap="square" rtlCol="0">
            <a:spAutoFit/>
          </a:bodyPr>
          <a:lstStyle/>
          <a:p>
            <a:r>
              <a:rPr lang="en-US" sz="1200" dirty="0">
                <a:latin typeface="Garamond" panose="02020404030301010803" pitchFamily="18" charset="0"/>
              </a:rPr>
              <a:t>“up”</a:t>
            </a:r>
          </a:p>
        </p:txBody>
      </p:sp>
      <p:sp>
        <p:nvSpPr>
          <p:cNvPr id="84" name="TextBox 83">
            <a:extLst>
              <a:ext uri="{FF2B5EF4-FFF2-40B4-BE49-F238E27FC236}">
                <a16:creationId xmlns:a16="http://schemas.microsoft.com/office/drawing/2014/main" id="{7376965E-5E12-1041-B1AD-27739541CD22}"/>
              </a:ext>
            </a:extLst>
          </p:cNvPr>
          <p:cNvSpPr txBox="1"/>
          <p:nvPr/>
        </p:nvSpPr>
        <p:spPr>
          <a:xfrm>
            <a:off x="7252725" y="5814768"/>
            <a:ext cx="746098" cy="276999"/>
          </a:xfrm>
          <a:prstGeom prst="rect">
            <a:avLst/>
          </a:prstGeom>
          <a:noFill/>
        </p:spPr>
        <p:txBody>
          <a:bodyPr wrap="square" rtlCol="0">
            <a:spAutoFit/>
          </a:bodyPr>
          <a:lstStyle/>
          <a:p>
            <a:r>
              <a:rPr lang="en-US" sz="1200" dirty="0">
                <a:latin typeface="Garamond" panose="02020404030301010803" pitchFamily="18" charset="0"/>
              </a:rPr>
              <a:t>“down”</a:t>
            </a:r>
          </a:p>
        </p:txBody>
      </p:sp>
      <p:sp>
        <p:nvSpPr>
          <p:cNvPr id="85" name="TextBox 84">
            <a:extLst>
              <a:ext uri="{FF2B5EF4-FFF2-40B4-BE49-F238E27FC236}">
                <a16:creationId xmlns:a16="http://schemas.microsoft.com/office/drawing/2014/main" id="{B3C148B2-1888-084E-85E0-27853BB08834}"/>
              </a:ext>
            </a:extLst>
          </p:cNvPr>
          <p:cNvSpPr txBox="1"/>
          <p:nvPr/>
        </p:nvSpPr>
        <p:spPr>
          <a:xfrm>
            <a:off x="9474285" y="5318166"/>
            <a:ext cx="746098" cy="276999"/>
          </a:xfrm>
          <a:prstGeom prst="rect">
            <a:avLst/>
          </a:prstGeom>
          <a:noFill/>
        </p:spPr>
        <p:txBody>
          <a:bodyPr wrap="square" rtlCol="0">
            <a:spAutoFit/>
          </a:bodyPr>
          <a:lstStyle/>
          <a:p>
            <a:r>
              <a:rPr lang="en-US" sz="1200" dirty="0">
                <a:latin typeface="Garamond" panose="02020404030301010803" pitchFamily="18" charset="0"/>
              </a:rPr>
              <a:t>“up”</a:t>
            </a:r>
          </a:p>
        </p:txBody>
      </p:sp>
      <p:sp>
        <p:nvSpPr>
          <p:cNvPr id="86" name="TextBox 85">
            <a:extLst>
              <a:ext uri="{FF2B5EF4-FFF2-40B4-BE49-F238E27FC236}">
                <a16:creationId xmlns:a16="http://schemas.microsoft.com/office/drawing/2014/main" id="{A75BE2A4-99BE-D447-9DEE-D272BC2C22AB}"/>
              </a:ext>
            </a:extLst>
          </p:cNvPr>
          <p:cNvSpPr txBox="1"/>
          <p:nvPr/>
        </p:nvSpPr>
        <p:spPr>
          <a:xfrm>
            <a:off x="9478120" y="5812682"/>
            <a:ext cx="746098" cy="276999"/>
          </a:xfrm>
          <a:prstGeom prst="rect">
            <a:avLst/>
          </a:prstGeom>
          <a:noFill/>
        </p:spPr>
        <p:txBody>
          <a:bodyPr wrap="square" rtlCol="0">
            <a:spAutoFit/>
          </a:bodyPr>
          <a:lstStyle/>
          <a:p>
            <a:r>
              <a:rPr lang="en-US" sz="1200" dirty="0">
                <a:latin typeface="Garamond" panose="02020404030301010803" pitchFamily="18" charset="0"/>
              </a:rPr>
              <a:t>“down”</a:t>
            </a:r>
          </a:p>
        </p:txBody>
      </p:sp>
      <p:sp>
        <p:nvSpPr>
          <p:cNvPr id="87" name="TextBox 86">
            <a:extLst>
              <a:ext uri="{FF2B5EF4-FFF2-40B4-BE49-F238E27FC236}">
                <a16:creationId xmlns:a16="http://schemas.microsoft.com/office/drawing/2014/main" id="{BE89B555-DC3B-F348-BD9A-ED65BFE352A5}"/>
              </a:ext>
            </a:extLst>
          </p:cNvPr>
          <p:cNvSpPr txBox="1"/>
          <p:nvPr/>
        </p:nvSpPr>
        <p:spPr>
          <a:xfrm>
            <a:off x="9199091" y="2707091"/>
            <a:ext cx="1225069" cy="369332"/>
          </a:xfrm>
          <a:prstGeom prst="rect">
            <a:avLst/>
          </a:prstGeom>
          <a:noFill/>
          <a:ln w="34925">
            <a:noFill/>
          </a:ln>
        </p:spPr>
        <p:txBody>
          <a:bodyPr wrap="square" rtlCol="0">
            <a:spAutoFit/>
          </a:bodyPr>
          <a:lstStyle/>
          <a:p>
            <a:r>
              <a:rPr lang="en-US" i="1" dirty="0">
                <a:solidFill>
                  <a:schemeClr val="bg1">
                    <a:lumMod val="50000"/>
                  </a:schemeClr>
                </a:solidFill>
                <a:latin typeface="Garamond" panose="02020404030301010803" pitchFamily="18" charset="0"/>
              </a:rPr>
              <a:t>illustrative</a:t>
            </a:r>
          </a:p>
        </p:txBody>
      </p:sp>
      <p:graphicFrame>
        <p:nvGraphicFramePr>
          <p:cNvPr id="17" name="Tabelle 16">
            <a:extLst>
              <a:ext uri="{FF2B5EF4-FFF2-40B4-BE49-F238E27FC236}">
                <a16:creationId xmlns:a16="http://schemas.microsoft.com/office/drawing/2014/main" id="{877C3433-20BD-44EE-8D6B-9C00CD7AD6D6}"/>
              </a:ext>
            </a:extLst>
          </p:cNvPr>
          <p:cNvGraphicFramePr>
            <a:graphicFrameLocks noGrp="1"/>
          </p:cNvGraphicFramePr>
          <p:nvPr>
            <p:extLst>
              <p:ext uri="{D42A27DB-BD31-4B8C-83A1-F6EECF244321}">
                <p14:modId xmlns:p14="http://schemas.microsoft.com/office/powerpoint/2010/main" val="1295802726"/>
              </p:ext>
            </p:extLst>
          </p:nvPr>
        </p:nvGraphicFramePr>
        <p:xfrm>
          <a:off x="8920123" y="3198606"/>
          <a:ext cx="2397264" cy="943028"/>
        </p:xfrm>
        <a:graphic>
          <a:graphicData uri="http://schemas.openxmlformats.org/drawingml/2006/table">
            <a:tbl>
              <a:tblPr firstRow="1" bandRow="1">
                <a:tableStyleId>{93296810-A885-4BE3-A3E7-6D5BEEA58F35}</a:tableStyleId>
              </a:tblPr>
              <a:tblGrid>
                <a:gridCol w="1118544">
                  <a:extLst>
                    <a:ext uri="{9D8B030D-6E8A-4147-A177-3AD203B41FA5}">
                      <a16:colId xmlns:a16="http://schemas.microsoft.com/office/drawing/2014/main" val="1565233969"/>
                    </a:ext>
                  </a:extLst>
                </a:gridCol>
                <a:gridCol w="691376">
                  <a:extLst>
                    <a:ext uri="{9D8B030D-6E8A-4147-A177-3AD203B41FA5}">
                      <a16:colId xmlns:a16="http://schemas.microsoft.com/office/drawing/2014/main" val="837631337"/>
                    </a:ext>
                  </a:extLst>
                </a:gridCol>
                <a:gridCol w="587344">
                  <a:extLst>
                    <a:ext uri="{9D8B030D-6E8A-4147-A177-3AD203B41FA5}">
                      <a16:colId xmlns:a16="http://schemas.microsoft.com/office/drawing/2014/main" val="196691282"/>
                    </a:ext>
                  </a:extLst>
                </a:gridCol>
              </a:tblGrid>
              <a:tr h="0">
                <a:tc>
                  <a:txBody>
                    <a:bodyPr/>
                    <a:lstStyle/>
                    <a:p>
                      <a:r>
                        <a:rPr lang="de-CH" sz="1400" dirty="0" err="1">
                          <a:solidFill>
                            <a:schemeClr val="bg1"/>
                          </a:solidFill>
                          <a:latin typeface="Garamond" panose="02020404030301010803" pitchFamily="18" charset="0"/>
                        </a:rPr>
                        <a:t>Importance</a:t>
                      </a:r>
                      <a:endParaRPr lang="de-CH" sz="1200" dirty="0">
                        <a:solidFill>
                          <a:schemeClr val="bg1"/>
                        </a:solidFill>
                        <a:latin typeface="Garamond" panose="02020404030301010803" pitchFamily="18" charset="0"/>
                      </a:endParaRPr>
                    </a:p>
                  </a:txBody>
                  <a:tcPr>
                    <a:solidFill>
                      <a:srgbClr val="008240"/>
                    </a:solidFill>
                  </a:tcPr>
                </a:tc>
                <a:tc>
                  <a:txBody>
                    <a:bodyPr/>
                    <a:lstStyle/>
                    <a:p>
                      <a:r>
                        <a:rPr lang="de-CH" sz="1400" b="1" i="1" dirty="0" err="1">
                          <a:latin typeface="Garamond" panose="02020404030301010803" pitchFamily="18" charset="0"/>
                        </a:rPr>
                        <a:t>usage</a:t>
                      </a:r>
                      <a:endParaRPr lang="de-CH" sz="1400" b="1" i="1" dirty="0">
                        <a:solidFill>
                          <a:schemeClr val="tx1"/>
                        </a:solidFill>
                        <a:latin typeface="Garamond" panose="02020404030301010803" pitchFamily="18" charset="0"/>
                      </a:endParaRPr>
                    </a:p>
                  </a:txBody>
                  <a:tcPr>
                    <a:solidFill>
                      <a:srgbClr val="008240"/>
                    </a:solidFill>
                  </a:tcPr>
                </a:tc>
                <a:tc>
                  <a:txBody>
                    <a:bodyPr/>
                    <a:lstStyle/>
                    <a:p>
                      <a:r>
                        <a:rPr lang="de-CH" sz="1400" b="1" i="1" dirty="0" err="1">
                          <a:latin typeface="Garamond" panose="02020404030301010803" pitchFamily="18" charset="0"/>
                        </a:rPr>
                        <a:t>splits</a:t>
                      </a:r>
                      <a:endParaRPr lang="de-CH" sz="1400" b="1" i="1" dirty="0">
                        <a:solidFill>
                          <a:schemeClr val="tx1"/>
                        </a:solidFill>
                        <a:latin typeface="Garamond" panose="02020404030301010803" pitchFamily="18" charset="0"/>
                      </a:endParaRPr>
                    </a:p>
                  </a:txBody>
                  <a:tcPr>
                    <a:solidFill>
                      <a:srgbClr val="008240"/>
                    </a:solidFill>
                  </a:tcPr>
                </a:tc>
                <a:extLst>
                  <a:ext uri="{0D108BD9-81ED-4DB2-BD59-A6C34878D82A}">
                    <a16:rowId xmlns:a16="http://schemas.microsoft.com/office/drawing/2014/main" val="3056426337"/>
                  </a:ext>
                </a:extLst>
              </a:tr>
              <a:tr h="333428">
                <a:tc>
                  <a:txBody>
                    <a:bodyPr/>
                    <a:lstStyle/>
                    <a:p>
                      <a:r>
                        <a:rPr lang="de-CH" sz="1400" dirty="0">
                          <a:latin typeface="Garamond" panose="02020404030301010803" pitchFamily="18" charset="0"/>
                        </a:rPr>
                        <a:t>CHF/EUR</a:t>
                      </a:r>
                      <a:endParaRPr lang="de-CH" sz="1400" dirty="0">
                        <a:solidFill>
                          <a:schemeClr val="tx1"/>
                        </a:solidFill>
                        <a:latin typeface="Garamond" panose="02020404030301010803" pitchFamily="18" charset="0"/>
                      </a:endParaRPr>
                    </a:p>
                  </a:txBody>
                  <a:tcPr>
                    <a:solidFill>
                      <a:srgbClr val="BDDCA8"/>
                    </a:solidFill>
                  </a:tcPr>
                </a:tc>
                <a:tc>
                  <a:txBody>
                    <a:bodyPr/>
                    <a:lstStyle/>
                    <a:p>
                      <a:r>
                        <a:rPr lang="de-CH" sz="1400" dirty="0">
                          <a:latin typeface="Garamond" panose="02020404030301010803" pitchFamily="18" charset="0"/>
                        </a:rPr>
                        <a:t>100%</a:t>
                      </a:r>
                      <a:endParaRPr lang="de-CH" sz="1400" dirty="0">
                        <a:solidFill>
                          <a:schemeClr val="tx1"/>
                        </a:solidFill>
                        <a:latin typeface="Garamond" panose="02020404030301010803" pitchFamily="18" charset="0"/>
                      </a:endParaRPr>
                    </a:p>
                  </a:txBody>
                  <a:tcPr>
                    <a:solidFill>
                      <a:srgbClr val="BDDCA8"/>
                    </a:solidFill>
                  </a:tcPr>
                </a:tc>
                <a:tc>
                  <a:txBody>
                    <a:bodyPr/>
                    <a:lstStyle/>
                    <a:p>
                      <a:r>
                        <a:rPr lang="de-CH" sz="1400" dirty="0">
                          <a:latin typeface="Garamond" panose="02020404030301010803" pitchFamily="18" charset="0"/>
                        </a:rPr>
                        <a:t>14%</a:t>
                      </a:r>
                      <a:endParaRPr lang="de-CH" sz="1400" dirty="0">
                        <a:solidFill>
                          <a:schemeClr val="tx1"/>
                        </a:solidFill>
                        <a:latin typeface="Garamond" panose="02020404030301010803" pitchFamily="18" charset="0"/>
                      </a:endParaRPr>
                    </a:p>
                  </a:txBody>
                  <a:tcPr>
                    <a:solidFill>
                      <a:srgbClr val="BDDCA8"/>
                    </a:solidFill>
                  </a:tcPr>
                </a:tc>
                <a:extLst>
                  <a:ext uri="{0D108BD9-81ED-4DB2-BD59-A6C34878D82A}">
                    <a16:rowId xmlns:a16="http://schemas.microsoft.com/office/drawing/2014/main" val="2990111731"/>
                  </a:ext>
                </a:extLst>
              </a:tr>
              <a:tr h="286228">
                <a:tc>
                  <a:txBody>
                    <a:bodyPr/>
                    <a:lstStyle/>
                    <a:p>
                      <a:pPr marL="0" algn="l" defTabSz="914400" rtl="0" eaLnBrk="1" latinLnBrk="0" hangingPunct="1"/>
                      <a:r>
                        <a:rPr lang="de-CH" sz="1400" kern="1200" dirty="0" err="1">
                          <a:solidFill>
                            <a:schemeClr val="dk1"/>
                          </a:solidFill>
                          <a:latin typeface="Garamond" panose="02020404030301010803" pitchFamily="18" charset="0"/>
                          <a:ea typeface="+mn-ea"/>
                          <a:cs typeface="+mn-cs"/>
                        </a:rPr>
                        <a:t>SDdir</a:t>
                      </a:r>
                      <a:endParaRPr lang="de-CH" sz="1400" kern="1200" dirty="0">
                        <a:solidFill>
                          <a:schemeClr val="dk1"/>
                        </a:solidFill>
                        <a:latin typeface="Garamond" panose="02020404030301010803" pitchFamily="18" charset="0"/>
                        <a:ea typeface="+mn-ea"/>
                        <a:cs typeface="+mn-cs"/>
                      </a:endParaRPr>
                    </a:p>
                  </a:txBody>
                  <a:tcPr>
                    <a:solidFill>
                      <a:srgbClr val="D5E3CF"/>
                    </a:solidFill>
                  </a:tcPr>
                </a:tc>
                <a:tc>
                  <a:txBody>
                    <a:bodyPr/>
                    <a:lstStyle/>
                    <a:p>
                      <a:pPr marL="0" algn="l" defTabSz="914400" rtl="0" eaLnBrk="1" latinLnBrk="0" hangingPunct="1"/>
                      <a:r>
                        <a:rPr lang="de-CH" sz="1400" kern="1200" dirty="0">
                          <a:solidFill>
                            <a:schemeClr val="dk1"/>
                          </a:solidFill>
                          <a:latin typeface="Garamond" panose="02020404030301010803" pitchFamily="18" charset="0"/>
                          <a:ea typeface="+mn-ea"/>
                          <a:cs typeface="+mn-cs"/>
                        </a:rPr>
                        <a:t>48%</a:t>
                      </a:r>
                    </a:p>
                  </a:txBody>
                  <a:tcPr>
                    <a:solidFill>
                      <a:srgbClr val="D5E3CF"/>
                    </a:solidFill>
                  </a:tcPr>
                </a:tc>
                <a:tc>
                  <a:txBody>
                    <a:bodyPr/>
                    <a:lstStyle/>
                    <a:p>
                      <a:pPr marL="0" algn="l" defTabSz="914400" rtl="0" eaLnBrk="1" latinLnBrk="0" hangingPunct="1"/>
                      <a:r>
                        <a:rPr lang="de-CH" sz="1400" kern="1200" dirty="0">
                          <a:solidFill>
                            <a:schemeClr val="dk1"/>
                          </a:solidFill>
                          <a:latin typeface="Garamond" panose="02020404030301010803" pitchFamily="18" charset="0"/>
                          <a:ea typeface="+mn-ea"/>
                          <a:cs typeface="+mn-cs"/>
                        </a:rPr>
                        <a:t>29%</a:t>
                      </a:r>
                    </a:p>
                  </a:txBody>
                  <a:tcPr>
                    <a:solidFill>
                      <a:srgbClr val="D5E3CF"/>
                    </a:solidFill>
                  </a:tcPr>
                </a:tc>
                <a:extLst>
                  <a:ext uri="{0D108BD9-81ED-4DB2-BD59-A6C34878D82A}">
                    <a16:rowId xmlns:a16="http://schemas.microsoft.com/office/drawing/2014/main" val="3929731099"/>
                  </a:ext>
                </a:extLst>
              </a:tr>
            </a:tbl>
          </a:graphicData>
        </a:graphic>
      </p:graphicFrame>
    </p:spTree>
    <p:extLst>
      <p:ext uri="{BB962C8B-B14F-4D97-AF65-F5344CB8AC3E}">
        <p14:creationId xmlns:p14="http://schemas.microsoft.com/office/powerpoint/2010/main" val="1038292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The approach in a nutshell</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4"/>
            <a:ext cx="10515600" cy="372332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We use a six step approach </a:t>
            </a:r>
          </a:p>
        </p:txBody>
      </p:sp>
      <p:sp>
        <p:nvSpPr>
          <p:cNvPr id="48" name="TextBox 47">
            <a:extLst>
              <a:ext uri="{FF2B5EF4-FFF2-40B4-BE49-F238E27FC236}">
                <a16:creationId xmlns:a16="http://schemas.microsoft.com/office/drawing/2014/main" id="{74241D18-7F58-FF40-B387-914219881127}"/>
              </a:ext>
            </a:extLst>
          </p:cNvPr>
          <p:cNvSpPr txBox="1"/>
          <p:nvPr/>
        </p:nvSpPr>
        <p:spPr>
          <a:xfrm>
            <a:off x="1019175" y="2495332"/>
            <a:ext cx="10289655" cy="2546210"/>
          </a:xfrm>
          <a:prstGeom prst="rect">
            <a:avLst/>
          </a:prstGeom>
          <a:noFill/>
        </p:spPr>
        <p:txBody>
          <a:bodyPr wrap="square" rtlCol="0">
            <a:spAutoFit/>
          </a:bodyPr>
          <a:lstStyle/>
          <a:p>
            <a:pPr marL="342900" indent="-342900">
              <a:lnSpc>
                <a:spcPct val="150000"/>
              </a:lnSpc>
              <a:buFont typeface="+mj-lt"/>
              <a:buAutoNum type="arabicPeriod"/>
            </a:pPr>
            <a:r>
              <a:rPr lang="en-US" dirty="0">
                <a:latin typeface="Garamond" panose="02020404030301010803" pitchFamily="18" charset="0"/>
              </a:rPr>
              <a:t>We apply the decision tree algorithm on our data set</a:t>
            </a:r>
          </a:p>
          <a:p>
            <a:pPr marL="342900" indent="-342900">
              <a:lnSpc>
                <a:spcPct val="150000"/>
              </a:lnSpc>
              <a:buFont typeface="+mj-lt"/>
              <a:buAutoNum type="arabicPeriod"/>
            </a:pPr>
            <a:r>
              <a:rPr lang="en-US" dirty="0">
                <a:latin typeface="Garamond" panose="02020404030301010803" pitchFamily="18" charset="0"/>
              </a:rPr>
              <a:t>Model is built on randomly sampled 70% of the data of every period</a:t>
            </a:r>
          </a:p>
          <a:p>
            <a:pPr marL="342900" indent="-342900">
              <a:lnSpc>
                <a:spcPct val="150000"/>
              </a:lnSpc>
              <a:buFont typeface="+mj-lt"/>
              <a:buAutoNum type="arabicPeriod"/>
            </a:pPr>
            <a:r>
              <a:rPr lang="en-US" dirty="0">
                <a:latin typeface="Garamond" panose="02020404030301010803" pitchFamily="18" charset="0"/>
              </a:rPr>
              <a:t>The model is used to forecast the remaining 30% of outcomes in the respective data set</a:t>
            </a:r>
          </a:p>
          <a:p>
            <a:pPr marL="342900" indent="-342900">
              <a:lnSpc>
                <a:spcPct val="150000"/>
              </a:lnSpc>
              <a:buFont typeface="+mj-lt"/>
              <a:buAutoNum type="arabicPeriod"/>
            </a:pPr>
            <a:r>
              <a:rPr lang="en-US" dirty="0">
                <a:latin typeface="Garamond" panose="02020404030301010803" pitchFamily="18" charset="0"/>
              </a:rPr>
              <a:t>We perform this procedure for 2000 times to reduce noise</a:t>
            </a:r>
          </a:p>
          <a:p>
            <a:pPr marL="342900" indent="-342900">
              <a:lnSpc>
                <a:spcPct val="150000"/>
              </a:lnSpc>
              <a:buFont typeface="+mj-lt"/>
              <a:buAutoNum type="arabicPeriod"/>
            </a:pPr>
            <a:r>
              <a:rPr lang="en-US" dirty="0">
                <a:latin typeface="Garamond" panose="02020404030301010803" pitchFamily="18" charset="0"/>
              </a:rPr>
              <a:t>Average variable importance and forecast accuracy for every period are parsed from the model outputs</a:t>
            </a:r>
          </a:p>
          <a:p>
            <a:pPr marL="342900" indent="-342900">
              <a:lnSpc>
                <a:spcPct val="150000"/>
              </a:lnSpc>
              <a:buFont typeface="+mj-lt"/>
              <a:buAutoNum type="arabicPeriod"/>
            </a:pPr>
            <a:r>
              <a:rPr lang="en-US" dirty="0">
                <a:latin typeface="Garamond" panose="02020404030301010803" pitchFamily="18" charset="0"/>
              </a:rPr>
              <a:t>Common statistical testing to ensure significance of results</a:t>
            </a:r>
          </a:p>
        </p:txBody>
      </p:sp>
    </p:spTree>
    <p:extLst>
      <p:ext uri="{BB962C8B-B14F-4D97-AF65-F5344CB8AC3E}">
        <p14:creationId xmlns:p14="http://schemas.microsoft.com/office/powerpoint/2010/main" val="1946425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3A900A4-C4F0-5849-90B6-41E1F58D2788}"/>
              </a:ext>
            </a:extLst>
          </p:cNvPr>
          <p:cNvPicPr>
            <a:picLocks noChangeAspect="1"/>
          </p:cNvPicPr>
          <p:nvPr/>
        </p:nvPicPr>
        <p:blipFill>
          <a:blip r:embed="rId2"/>
          <a:stretch>
            <a:fillRect/>
          </a:stretch>
        </p:blipFill>
        <p:spPr>
          <a:xfrm>
            <a:off x="6568342" y="4575633"/>
            <a:ext cx="4556369" cy="1334589"/>
          </a:xfrm>
          <a:prstGeom prst="rect">
            <a:avLst/>
          </a:prstGeom>
        </p:spPr>
      </p:pic>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Ensuring statistical significance</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4"/>
            <a:ext cx="10515600" cy="372332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We use two ways to assess our model</a:t>
            </a:r>
          </a:p>
        </p:txBody>
      </p:sp>
      <p:sp>
        <p:nvSpPr>
          <p:cNvPr id="6" name="TextBox 5">
            <a:extLst>
              <a:ext uri="{FF2B5EF4-FFF2-40B4-BE49-F238E27FC236}">
                <a16:creationId xmlns:a16="http://schemas.microsoft.com/office/drawing/2014/main" id="{F36476EB-A22B-EE47-AD90-A83D55FA40B1}"/>
              </a:ext>
            </a:extLst>
          </p:cNvPr>
          <p:cNvSpPr txBox="1"/>
          <p:nvPr/>
        </p:nvSpPr>
        <p:spPr>
          <a:xfrm>
            <a:off x="1160584" y="2719754"/>
            <a:ext cx="5908431"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Garamond" panose="02020404030301010803" pitchFamily="18" charset="0"/>
              </a:rPr>
              <a:t>Assessing the model fit via t-test if out of sample accuracy is significantly different from 50%</a:t>
            </a:r>
          </a:p>
        </p:txBody>
      </p:sp>
      <p:sp>
        <p:nvSpPr>
          <p:cNvPr id="48" name="TextBox 47">
            <a:extLst>
              <a:ext uri="{FF2B5EF4-FFF2-40B4-BE49-F238E27FC236}">
                <a16:creationId xmlns:a16="http://schemas.microsoft.com/office/drawing/2014/main" id="{74241D18-7F58-FF40-B387-914219881127}"/>
              </a:ext>
            </a:extLst>
          </p:cNvPr>
          <p:cNvSpPr txBox="1"/>
          <p:nvPr/>
        </p:nvSpPr>
        <p:spPr>
          <a:xfrm>
            <a:off x="1160583" y="3695672"/>
            <a:ext cx="5908431"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Garamond" panose="02020404030301010803" pitchFamily="18" charset="0"/>
              </a:rPr>
              <a:t>Change in variable importance via Welch t-test to investigate if difference is significant</a:t>
            </a:r>
          </a:p>
        </p:txBody>
      </p:sp>
      <p:pic>
        <p:nvPicPr>
          <p:cNvPr id="3" name="Picture 2">
            <a:extLst>
              <a:ext uri="{FF2B5EF4-FFF2-40B4-BE49-F238E27FC236}">
                <a16:creationId xmlns:a16="http://schemas.microsoft.com/office/drawing/2014/main" id="{34887556-97CD-874E-A839-212EA76A8821}"/>
              </a:ext>
            </a:extLst>
          </p:cNvPr>
          <p:cNvPicPr>
            <a:picLocks noChangeAspect="1"/>
          </p:cNvPicPr>
          <p:nvPr/>
        </p:nvPicPr>
        <p:blipFill>
          <a:blip r:embed="rId4"/>
          <a:stretch>
            <a:fillRect/>
          </a:stretch>
        </p:blipFill>
        <p:spPr>
          <a:xfrm>
            <a:off x="8591030" y="3745103"/>
            <a:ext cx="2717800" cy="1193800"/>
          </a:xfrm>
          <a:prstGeom prst="rect">
            <a:avLst/>
          </a:prstGeom>
        </p:spPr>
      </p:pic>
    </p:spTree>
    <p:extLst>
      <p:ext uri="{BB962C8B-B14F-4D97-AF65-F5344CB8AC3E}">
        <p14:creationId xmlns:p14="http://schemas.microsoft.com/office/powerpoint/2010/main" val="1991962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latin typeface="Garamond" panose="02020404030301010803" pitchFamily="18" charset="0"/>
              </a:rPr>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solidFill>
            <a:srgbClr val="008240"/>
          </a:solid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latin typeface="Garamond" panose="02020404030301010803" pitchFamily="18" charset="0"/>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Conclusion</a:t>
            </a:r>
          </a:p>
        </p:txBody>
      </p:sp>
      <p:pic>
        <p:nvPicPr>
          <p:cNvPr id="14" name="Picture 13">
            <a:extLst>
              <a:ext uri="{FF2B5EF4-FFF2-40B4-BE49-F238E27FC236}">
                <a16:creationId xmlns:a16="http://schemas.microsoft.com/office/drawing/2014/main" id="{958BD65B-1DD1-2447-8F0E-F7F33576FCB3}"/>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3099369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5639B4-F68E-6E47-9E3C-06D58EFBF520}"/>
              </a:ext>
            </a:extLst>
          </p:cNvPr>
          <p:cNvPicPr>
            <a:picLocks noChangeAspect="1"/>
          </p:cNvPicPr>
          <p:nvPr/>
        </p:nvPicPr>
        <p:blipFill>
          <a:blip r:embed="rId2"/>
          <a:stretch>
            <a:fillRect/>
          </a:stretch>
        </p:blipFill>
        <p:spPr>
          <a:xfrm>
            <a:off x="838200" y="2409433"/>
            <a:ext cx="7470412" cy="3146405"/>
          </a:xfrm>
          <a:prstGeom prst="rect">
            <a:avLst/>
          </a:prstGeom>
        </p:spPr>
      </p:pic>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We find a change in variable importance!</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9434"/>
            <a:ext cx="10515600" cy="372154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475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Current week results</a:t>
            </a:r>
          </a:p>
        </p:txBody>
      </p:sp>
      <p:sp>
        <p:nvSpPr>
          <p:cNvPr id="9" name="Rectangle 8">
            <a:extLst>
              <a:ext uri="{FF2B5EF4-FFF2-40B4-BE49-F238E27FC236}">
                <a16:creationId xmlns:a16="http://schemas.microsoft.com/office/drawing/2014/main" id="{F0CF7291-9CFB-7849-9411-C58D12AD629D}"/>
              </a:ext>
            </a:extLst>
          </p:cNvPr>
          <p:cNvSpPr/>
          <p:nvPr/>
        </p:nvSpPr>
        <p:spPr>
          <a:xfrm>
            <a:off x="2393012" y="2884200"/>
            <a:ext cx="897821"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0" name="Rectangle 9">
            <a:extLst>
              <a:ext uri="{FF2B5EF4-FFF2-40B4-BE49-F238E27FC236}">
                <a16:creationId xmlns:a16="http://schemas.microsoft.com/office/drawing/2014/main" id="{863A60D1-D007-D849-B441-F042C09DFC11}"/>
              </a:ext>
            </a:extLst>
          </p:cNvPr>
          <p:cNvSpPr/>
          <p:nvPr/>
        </p:nvSpPr>
        <p:spPr>
          <a:xfrm>
            <a:off x="2393011" y="4074898"/>
            <a:ext cx="897821"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1" name="Rectangle 10">
            <a:extLst>
              <a:ext uri="{FF2B5EF4-FFF2-40B4-BE49-F238E27FC236}">
                <a16:creationId xmlns:a16="http://schemas.microsoft.com/office/drawing/2014/main" id="{A174B666-836D-0F45-8D17-7E77081D069C}"/>
              </a:ext>
            </a:extLst>
          </p:cNvPr>
          <p:cNvSpPr/>
          <p:nvPr/>
        </p:nvSpPr>
        <p:spPr>
          <a:xfrm>
            <a:off x="4674188" y="2895547"/>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4" name="Rectangle 13">
            <a:extLst>
              <a:ext uri="{FF2B5EF4-FFF2-40B4-BE49-F238E27FC236}">
                <a16:creationId xmlns:a16="http://schemas.microsoft.com/office/drawing/2014/main" id="{DE594EEF-1435-8446-BA81-F5C830C53265}"/>
              </a:ext>
            </a:extLst>
          </p:cNvPr>
          <p:cNvSpPr/>
          <p:nvPr/>
        </p:nvSpPr>
        <p:spPr>
          <a:xfrm>
            <a:off x="4611987" y="3286475"/>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8" name="Straight Arrow Connector 7">
            <a:extLst>
              <a:ext uri="{FF2B5EF4-FFF2-40B4-BE49-F238E27FC236}">
                <a16:creationId xmlns:a16="http://schemas.microsoft.com/office/drawing/2014/main" id="{5FF1C6ED-E917-CF40-99FC-A255F6F6ADF1}"/>
              </a:ext>
            </a:extLst>
          </p:cNvPr>
          <p:cNvCxnSpPr>
            <a:stCxn id="10" idx="3"/>
            <a:endCxn id="11" idx="1"/>
          </p:cNvCxnSpPr>
          <p:nvPr/>
        </p:nvCxnSpPr>
        <p:spPr>
          <a:xfrm flipV="1">
            <a:off x="3290832" y="3007581"/>
            <a:ext cx="1383356" cy="1179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BB323AF-F564-864D-85E6-490270CC690A}"/>
              </a:ext>
            </a:extLst>
          </p:cNvPr>
          <p:cNvCxnSpPr>
            <a:cxnSpLocks/>
            <a:stCxn id="9" idx="3"/>
            <a:endCxn id="14" idx="1"/>
          </p:cNvCxnSpPr>
          <p:nvPr/>
        </p:nvCxnSpPr>
        <p:spPr>
          <a:xfrm>
            <a:off x="3290833" y="2996234"/>
            <a:ext cx="1321154" cy="40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9B00595-D71B-5A4C-A4DF-46316A1A873F}"/>
              </a:ext>
            </a:extLst>
          </p:cNvPr>
          <p:cNvSpPr txBox="1"/>
          <p:nvPr/>
        </p:nvSpPr>
        <p:spPr>
          <a:xfrm>
            <a:off x="8122314" y="3133169"/>
            <a:ext cx="3185190" cy="2246769"/>
          </a:xfrm>
          <a:prstGeom prst="rect">
            <a:avLst/>
          </a:prstGeom>
          <a:solidFill>
            <a:schemeClr val="accent1">
              <a:alpha val="11000"/>
            </a:schemeClr>
          </a:solidFill>
        </p:spPr>
        <p:txBody>
          <a:bodyPr wrap="square" rtlCol="0">
            <a:spAutoFit/>
          </a:bodyPr>
          <a:lstStyle/>
          <a:p>
            <a:pPr marL="285750" indent="-285750">
              <a:buFont typeface="Wingdings" pitchFamily="2" charset="2"/>
              <a:buChar char="§"/>
            </a:pPr>
            <a:r>
              <a:rPr lang="en-US" sz="1400" b="1" dirty="0" err="1">
                <a:latin typeface="Garamond" panose="02020404030301010803" pitchFamily="18" charset="0"/>
              </a:rPr>
              <a:t>PreCap</a:t>
            </a:r>
            <a:r>
              <a:rPr lang="en-US" sz="1400" dirty="0">
                <a:latin typeface="Garamond" panose="02020404030301010803" pitchFamily="18" charset="0"/>
              </a:rPr>
              <a:t>: </a:t>
            </a:r>
            <a:r>
              <a:rPr lang="en-US" sz="1400" dirty="0" err="1">
                <a:latin typeface="Garamond" panose="02020404030301010803" pitchFamily="18" charset="0"/>
              </a:rPr>
              <a:t>SDdomBanksdir</a:t>
            </a:r>
            <a:r>
              <a:rPr lang="en-US" sz="1400" dirty="0">
                <a:latin typeface="Garamond" panose="02020404030301010803" pitchFamily="18" charset="0"/>
              </a:rPr>
              <a:t> is most important</a:t>
            </a:r>
          </a:p>
          <a:p>
            <a:pPr marL="285750" indent="-285750">
              <a:buFont typeface="Wingdings" pitchFamily="2" charset="2"/>
              <a:buChar char="§"/>
            </a:pPr>
            <a:r>
              <a:rPr lang="en-US" sz="1400" b="1" dirty="0">
                <a:latin typeface="Garamond" panose="02020404030301010803" pitchFamily="18" charset="0"/>
              </a:rPr>
              <a:t>Cap: </a:t>
            </a:r>
            <a:r>
              <a:rPr lang="en-US" sz="1400" dirty="0" err="1">
                <a:latin typeface="Garamond" panose="02020404030301010803" pitchFamily="18" charset="0"/>
              </a:rPr>
              <a:t>SDofDomBanks</a:t>
            </a:r>
            <a:r>
              <a:rPr lang="en-US" sz="1400" dirty="0">
                <a:latin typeface="Garamond" panose="02020404030301010803" pitchFamily="18" charset="0"/>
              </a:rPr>
              <a:t> is most important</a:t>
            </a:r>
          </a:p>
          <a:p>
            <a:pPr marL="285750" indent="-285750">
              <a:buFont typeface="Wingdings" pitchFamily="2" charset="2"/>
              <a:buChar char="§"/>
            </a:pPr>
            <a:r>
              <a:rPr lang="en-US" sz="1400" b="1" dirty="0" err="1">
                <a:latin typeface="Garamond" panose="02020404030301010803" pitchFamily="18" charset="0"/>
              </a:rPr>
              <a:t>PostCap</a:t>
            </a:r>
            <a:r>
              <a:rPr lang="en-US" sz="1400" b="1" dirty="0">
                <a:latin typeface="Garamond" panose="02020404030301010803" pitchFamily="18" charset="0"/>
              </a:rPr>
              <a:t>:</a:t>
            </a:r>
            <a:r>
              <a:rPr lang="en-US" sz="1400" dirty="0">
                <a:latin typeface="Garamond" panose="02020404030301010803" pitchFamily="18" charset="0"/>
              </a:rPr>
              <a:t> </a:t>
            </a:r>
            <a:r>
              <a:rPr lang="en-US" sz="1400" dirty="0" err="1">
                <a:latin typeface="Garamond" panose="02020404030301010803" pitchFamily="18" charset="0"/>
              </a:rPr>
              <a:t>SDdomBanksdir</a:t>
            </a:r>
            <a:r>
              <a:rPr lang="en-US" sz="1400" dirty="0">
                <a:latin typeface="Garamond" panose="02020404030301010803" pitchFamily="18" charset="0"/>
              </a:rPr>
              <a:t> is most important</a:t>
            </a: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p:txBody>
      </p:sp>
      <p:cxnSp>
        <p:nvCxnSpPr>
          <p:cNvPr id="19" name="Straight Connector 18">
            <a:extLst>
              <a:ext uri="{FF2B5EF4-FFF2-40B4-BE49-F238E27FC236}">
                <a16:creationId xmlns:a16="http://schemas.microsoft.com/office/drawing/2014/main" id="{91C5B05D-38D9-894A-B76D-BDCEB0DBE66B}"/>
              </a:ext>
            </a:extLst>
          </p:cNvPr>
          <p:cNvCxnSpPr>
            <a:cxnSpLocks/>
          </p:cNvCxnSpPr>
          <p:nvPr/>
        </p:nvCxnSpPr>
        <p:spPr>
          <a:xfrm>
            <a:off x="8125768" y="4532708"/>
            <a:ext cx="3181736" cy="0"/>
          </a:xfrm>
          <a:prstGeom prst="line">
            <a:avLst/>
          </a:prstGeom>
          <a:ln w="19050">
            <a:solidFill>
              <a:srgbClr val="008240"/>
            </a:solidFill>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AF4EA053-703B-914C-AAA0-CEB6FA13C274}"/>
              </a:ext>
            </a:extLst>
          </p:cNvPr>
          <p:cNvSpPr txBox="1"/>
          <p:nvPr/>
        </p:nvSpPr>
        <p:spPr>
          <a:xfrm>
            <a:off x="8076015" y="4568978"/>
            <a:ext cx="3357480" cy="954107"/>
          </a:xfrm>
          <a:prstGeom prst="rect">
            <a:avLst/>
          </a:prstGeom>
          <a:noFill/>
        </p:spPr>
        <p:txBody>
          <a:bodyPr wrap="square" rtlCol="0">
            <a:spAutoFit/>
          </a:bodyPr>
          <a:lstStyle/>
          <a:p>
            <a:r>
              <a:rPr lang="en-US" sz="1400" dirty="0">
                <a:latin typeface="Garamond" panose="02020404030301010803" pitchFamily="18" charset="0"/>
                <a:sym typeface="Wingdings" pitchFamily="2" charset="2"/>
              </a:rPr>
              <a:t>The switch in importance indicates that different signals sent by the SNB influenced the development of the SMI</a:t>
            </a:r>
            <a:endParaRPr lang="en-US" sz="1400" dirty="0">
              <a:latin typeface="Garamond" panose="02020404030301010803" pitchFamily="18" charset="0"/>
            </a:endParaRPr>
          </a:p>
          <a:p>
            <a:endParaRPr lang="en-US" sz="1400" dirty="0">
              <a:latin typeface="Garamond" panose="02020404030301010803" pitchFamily="18" charset="0"/>
            </a:endParaRPr>
          </a:p>
        </p:txBody>
      </p:sp>
      <p:cxnSp>
        <p:nvCxnSpPr>
          <p:cNvPr id="29" name="Straight Arrow Connector 28">
            <a:extLst>
              <a:ext uri="{FF2B5EF4-FFF2-40B4-BE49-F238E27FC236}">
                <a16:creationId xmlns:a16="http://schemas.microsoft.com/office/drawing/2014/main" id="{5531808B-1A0D-3F4D-A89B-39182498BF12}"/>
              </a:ext>
            </a:extLst>
          </p:cNvPr>
          <p:cNvCxnSpPr>
            <a:cxnSpLocks/>
            <a:stCxn id="14" idx="3"/>
            <a:endCxn id="30" idx="1"/>
          </p:cNvCxnSpPr>
          <p:nvPr/>
        </p:nvCxnSpPr>
        <p:spPr>
          <a:xfrm flipV="1">
            <a:off x="5698497" y="2996233"/>
            <a:ext cx="1291008" cy="402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4C4E341-5D1A-6F4D-AB00-A24ADD3C6812}"/>
              </a:ext>
            </a:extLst>
          </p:cNvPr>
          <p:cNvSpPr/>
          <p:nvPr/>
        </p:nvSpPr>
        <p:spPr>
          <a:xfrm>
            <a:off x="6989505" y="2884199"/>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33" name="Rectangle 32">
            <a:extLst>
              <a:ext uri="{FF2B5EF4-FFF2-40B4-BE49-F238E27FC236}">
                <a16:creationId xmlns:a16="http://schemas.microsoft.com/office/drawing/2014/main" id="{AFCA1F81-EAED-0341-A00D-5318E32CF26A}"/>
              </a:ext>
            </a:extLst>
          </p:cNvPr>
          <p:cNvSpPr/>
          <p:nvPr/>
        </p:nvSpPr>
        <p:spPr>
          <a:xfrm>
            <a:off x="7001079" y="3470997"/>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34" name="Straight Arrow Connector 33">
            <a:extLst>
              <a:ext uri="{FF2B5EF4-FFF2-40B4-BE49-F238E27FC236}">
                <a16:creationId xmlns:a16="http://schemas.microsoft.com/office/drawing/2014/main" id="{C7F1398F-EF4A-FB42-BB0F-2AAD6F97EDDB}"/>
              </a:ext>
            </a:extLst>
          </p:cNvPr>
          <p:cNvCxnSpPr>
            <a:cxnSpLocks/>
            <a:stCxn id="11" idx="3"/>
            <a:endCxn id="33" idx="1"/>
          </p:cNvCxnSpPr>
          <p:nvPr/>
        </p:nvCxnSpPr>
        <p:spPr>
          <a:xfrm>
            <a:off x="5760698" y="3007581"/>
            <a:ext cx="1240381" cy="575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21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The same picture appears with respect to variable usage</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397854"/>
            <a:ext cx="10515600" cy="3733119"/>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03177"/>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Current week results</a:t>
            </a:r>
          </a:p>
        </p:txBody>
      </p:sp>
      <p:pic>
        <p:nvPicPr>
          <p:cNvPr id="3" name="Picture 2">
            <a:extLst>
              <a:ext uri="{FF2B5EF4-FFF2-40B4-BE49-F238E27FC236}">
                <a16:creationId xmlns:a16="http://schemas.microsoft.com/office/drawing/2014/main" id="{F1B18C60-8A0D-D943-9A14-32704486B744}"/>
              </a:ext>
            </a:extLst>
          </p:cNvPr>
          <p:cNvPicPr>
            <a:picLocks noChangeAspect="1"/>
          </p:cNvPicPr>
          <p:nvPr/>
        </p:nvPicPr>
        <p:blipFill>
          <a:blip r:embed="rId3"/>
          <a:stretch>
            <a:fillRect/>
          </a:stretch>
        </p:blipFill>
        <p:spPr>
          <a:xfrm>
            <a:off x="984450" y="2559902"/>
            <a:ext cx="7109927" cy="2944886"/>
          </a:xfrm>
          <a:prstGeom prst="rect">
            <a:avLst/>
          </a:prstGeom>
        </p:spPr>
      </p:pic>
      <p:sp>
        <p:nvSpPr>
          <p:cNvPr id="8" name="TextBox 7">
            <a:extLst>
              <a:ext uri="{FF2B5EF4-FFF2-40B4-BE49-F238E27FC236}">
                <a16:creationId xmlns:a16="http://schemas.microsoft.com/office/drawing/2014/main" id="{33B8A874-34DA-E64D-8289-FCE39226C5D1}"/>
              </a:ext>
            </a:extLst>
          </p:cNvPr>
          <p:cNvSpPr txBox="1"/>
          <p:nvPr/>
        </p:nvSpPr>
        <p:spPr>
          <a:xfrm>
            <a:off x="8094377" y="2698023"/>
            <a:ext cx="3185190" cy="3108543"/>
          </a:xfrm>
          <a:prstGeom prst="rect">
            <a:avLst/>
          </a:prstGeom>
          <a:solidFill>
            <a:schemeClr val="accent1">
              <a:alpha val="11000"/>
            </a:schemeClr>
          </a:solidFill>
        </p:spPr>
        <p:txBody>
          <a:bodyPr wrap="square" rtlCol="0">
            <a:spAutoFit/>
          </a:bodyPr>
          <a:lstStyle/>
          <a:p>
            <a:pPr marL="285750" indent="-285750">
              <a:buFont typeface="Wingdings" pitchFamily="2" charset="2"/>
              <a:buChar char="§"/>
            </a:pPr>
            <a:r>
              <a:rPr lang="en-US" sz="1400" dirty="0">
                <a:latin typeface="Garamond" panose="02020404030301010803" pitchFamily="18" charset="0"/>
              </a:rPr>
              <a:t>In the </a:t>
            </a:r>
            <a:r>
              <a:rPr lang="en-US" sz="1400" dirty="0" err="1">
                <a:latin typeface="Garamond" panose="02020404030301010803" pitchFamily="18" charset="0"/>
              </a:rPr>
              <a:t>PreCap</a:t>
            </a:r>
            <a:r>
              <a:rPr lang="en-US" sz="1400" dirty="0">
                <a:latin typeface="Garamond" panose="02020404030301010803" pitchFamily="18" charset="0"/>
              </a:rPr>
              <a:t> and </a:t>
            </a:r>
            <a:r>
              <a:rPr lang="en-US" sz="1400" dirty="0" err="1">
                <a:latin typeface="Garamond" panose="02020404030301010803" pitchFamily="18" charset="0"/>
              </a:rPr>
              <a:t>PostCap</a:t>
            </a:r>
            <a:r>
              <a:rPr lang="en-US" sz="1400" dirty="0">
                <a:latin typeface="Garamond" panose="02020404030301010803" pitchFamily="18" charset="0"/>
              </a:rPr>
              <a:t> period, market participants used the weekly announcements and especially the direction of SD changes as indication for SNB sentiment.</a:t>
            </a:r>
          </a:p>
          <a:p>
            <a:pPr marL="285750" indent="-285750">
              <a:buFont typeface="Wingdings" pitchFamily="2" charset="2"/>
              <a:buChar char="§"/>
            </a:pPr>
            <a:r>
              <a:rPr lang="en-US" sz="1400" dirty="0">
                <a:latin typeface="Garamond" panose="02020404030301010803" pitchFamily="18" charset="0"/>
              </a:rPr>
              <a:t>In the Cap period, the sentiment of SNB was clear, therefore the direction of SD movements did not play a great role.</a:t>
            </a: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p:txBody>
      </p:sp>
      <p:cxnSp>
        <p:nvCxnSpPr>
          <p:cNvPr id="9" name="Straight Connector 8">
            <a:extLst>
              <a:ext uri="{FF2B5EF4-FFF2-40B4-BE49-F238E27FC236}">
                <a16:creationId xmlns:a16="http://schemas.microsoft.com/office/drawing/2014/main" id="{498056FA-AF40-FD4C-866A-2FA037B1C280}"/>
              </a:ext>
            </a:extLst>
          </p:cNvPr>
          <p:cNvCxnSpPr>
            <a:cxnSpLocks/>
          </p:cNvCxnSpPr>
          <p:nvPr/>
        </p:nvCxnSpPr>
        <p:spPr>
          <a:xfrm>
            <a:off x="8094377" y="4693346"/>
            <a:ext cx="3185190" cy="0"/>
          </a:xfrm>
          <a:prstGeom prst="line">
            <a:avLst/>
          </a:prstGeom>
          <a:ln w="19050">
            <a:solidFill>
              <a:srgbClr val="008240"/>
            </a:solidFill>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0317B9A9-BEDE-4F4A-B231-1823803655F3}"/>
              </a:ext>
            </a:extLst>
          </p:cNvPr>
          <p:cNvSpPr txBox="1"/>
          <p:nvPr/>
        </p:nvSpPr>
        <p:spPr>
          <a:xfrm>
            <a:off x="8052141" y="4758289"/>
            <a:ext cx="3357480" cy="738664"/>
          </a:xfrm>
          <a:prstGeom prst="rect">
            <a:avLst/>
          </a:prstGeom>
          <a:noFill/>
        </p:spPr>
        <p:txBody>
          <a:bodyPr wrap="square" rtlCol="0">
            <a:spAutoFit/>
          </a:bodyPr>
          <a:lstStyle/>
          <a:p>
            <a:r>
              <a:rPr lang="en-US" sz="1400" dirty="0">
                <a:latin typeface="Garamond" panose="02020404030301010803" pitchFamily="18" charset="0"/>
                <a:sym typeface="Wingdings" pitchFamily="2" charset="2"/>
              </a:rPr>
              <a:t> This represents evidence for signaling effects playing a role in the transmission of monetary policy actions to the stock market.</a:t>
            </a:r>
            <a:endParaRPr lang="en-US" sz="1400" dirty="0">
              <a:latin typeface="Garamond" panose="02020404030301010803" pitchFamily="18" charset="0"/>
            </a:endParaRPr>
          </a:p>
        </p:txBody>
      </p:sp>
      <p:sp>
        <p:nvSpPr>
          <p:cNvPr id="11" name="Rectangle 10">
            <a:extLst>
              <a:ext uri="{FF2B5EF4-FFF2-40B4-BE49-F238E27FC236}">
                <a16:creationId xmlns:a16="http://schemas.microsoft.com/office/drawing/2014/main" id="{46CD5F42-1B71-FB40-8731-E6C8D07FB426}"/>
              </a:ext>
            </a:extLst>
          </p:cNvPr>
          <p:cNvSpPr/>
          <p:nvPr/>
        </p:nvSpPr>
        <p:spPr>
          <a:xfrm>
            <a:off x="2393012" y="2884200"/>
            <a:ext cx="897821"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4" name="Rectangle 13">
            <a:extLst>
              <a:ext uri="{FF2B5EF4-FFF2-40B4-BE49-F238E27FC236}">
                <a16:creationId xmlns:a16="http://schemas.microsoft.com/office/drawing/2014/main" id="{40D2C934-F1B8-CE48-89BB-E5AA2D184B48}"/>
              </a:ext>
            </a:extLst>
          </p:cNvPr>
          <p:cNvSpPr/>
          <p:nvPr/>
        </p:nvSpPr>
        <p:spPr>
          <a:xfrm>
            <a:off x="2393012" y="3890354"/>
            <a:ext cx="897821"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5" name="Rectangle 14">
            <a:extLst>
              <a:ext uri="{FF2B5EF4-FFF2-40B4-BE49-F238E27FC236}">
                <a16:creationId xmlns:a16="http://schemas.microsoft.com/office/drawing/2014/main" id="{05D46494-1D58-5B48-964E-4307FB03A769}"/>
              </a:ext>
            </a:extLst>
          </p:cNvPr>
          <p:cNvSpPr/>
          <p:nvPr/>
        </p:nvSpPr>
        <p:spPr>
          <a:xfrm>
            <a:off x="4674188" y="2895547"/>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6" name="Rectangle 15">
            <a:extLst>
              <a:ext uri="{FF2B5EF4-FFF2-40B4-BE49-F238E27FC236}">
                <a16:creationId xmlns:a16="http://schemas.microsoft.com/office/drawing/2014/main" id="{5EA7346B-0610-E945-8C6E-89DA70D0A186}"/>
              </a:ext>
            </a:extLst>
          </p:cNvPr>
          <p:cNvSpPr/>
          <p:nvPr/>
        </p:nvSpPr>
        <p:spPr>
          <a:xfrm>
            <a:off x="4674187" y="3108267"/>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17" name="Straight Arrow Connector 16">
            <a:extLst>
              <a:ext uri="{FF2B5EF4-FFF2-40B4-BE49-F238E27FC236}">
                <a16:creationId xmlns:a16="http://schemas.microsoft.com/office/drawing/2014/main" id="{D319D5C2-F35D-0747-B2CF-23BB9E177D8A}"/>
              </a:ext>
            </a:extLst>
          </p:cNvPr>
          <p:cNvCxnSpPr>
            <a:stCxn id="14" idx="3"/>
            <a:endCxn id="15" idx="1"/>
          </p:cNvCxnSpPr>
          <p:nvPr/>
        </p:nvCxnSpPr>
        <p:spPr>
          <a:xfrm flipV="1">
            <a:off x="3290833" y="3007581"/>
            <a:ext cx="1383355" cy="994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E372DDD-A4D1-4E46-8C2C-B82226841E18}"/>
              </a:ext>
            </a:extLst>
          </p:cNvPr>
          <p:cNvCxnSpPr>
            <a:cxnSpLocks/>
            <a:stCxn id="11" idx="3"/>
            <a:endCxn id="16" idx="1"/>
          </p:cNvCxnSpPr>
          <p:nvPr/>
        </p:nvCxnSpPr>
        <p:spPr>
          <a:xfrm>
            <a:off x="3290833" y="2996234"/>
            <a:ext cx="1383354" cy="224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4CDD8D8E-BD76-0D4D-8C3D-AF7D9B34534A}"/>
              </a:ext>
            </a:extLst>
          </p:cNvPr>
          <p:cNvSpPr/>
          <p:nvPr/>
        </p:nvSpPr>
        <p:spPr>
          <a:xfrm>
            <a:off x="6954778" y="3486449"/>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20" name="Rectangle 19">
            <a:extLst>
              <a:ext uri="{FF2B5EF4-FFF2-40B4-BE49-F238E27FC236}">
                <a16:creationId xmlns:a16="http://schemas.microsoft.com/office/drawing/2014/main" id="{A8254D62-4005-7C41-B1BB-BCC3AC967E19}"/>
              </a:ext>
            </a:extLst>
          </p:cNvPr>
          <p:cNvSpPr/>
          <p:nvPr/>
        </p:nvSpPr>
        <p:spPr>
          <a:xfrm>
            <a:off x="6954778" y="2860264"/>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21" name="Straight Arrow Connector 20">
            <a:extLst>
              <a:ext uri="{FF2B5EF4-FFF2-40B4-BE49-F238E27FC236}">
                <a16:creationId xmlns:a16="http://schemas.microsoft.com/office/drawing/2014/main" id="{4E056276-E8DD-0549-B569-3EFFBCA49FA1}"/>
              </a:ext>
            </a:extLst>
          </p:cNvPr>
          <p:cNvCxnSpPr>
            <a:cxnSpLocks/>
            <a:stCxn id="16" idx="3"/>
            <a:endCxn id="20" idx="1"/>
          </p:cNvCxnSpPr>
          <p:nvPr/>
        </p:nvCxnSpPr>
        <p:spPr>
          <a:xfrm flipV="1">
            <a:off x="5760697" y="2972298"/>
            <a:ext cx="1194081" cy="248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08CDFC8-5400-2447-82C3-F7F09EAF145B}"/>
              </a:ext>
            </a:extLst>
          </p:cNvPr>
          <p:cNvCxnSpPr>
            <a:cxnSpLocks/>
            <a:endCxn id="19" idx="1"/>
          </p:cNvCxnSpPr>
          <p:nvPr/>
        </p:nvCxnSpPr>
        <p:spPr>
          <a:xfrm>
            <a:off x="5760697" y="3007580"/>
            <a:ext cx="1194081" cy="590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563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Robustness</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397854"/>
            <a:ext cx="10515600" cy="3733119"/>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9" name="TextBox 7">
            <a:extLst>
              <a:ext uri="{FF2B5EF4-FFF2-40B4-BE49-F238E27FC236}">
                <a16:creationId xmlns:a16="http://schemas.microsoft.com/office/drawing/2014/main" id="{D4B444D3-5D51-40F6-8397-435651508AB3}"/>
              </a:ext>
            </a:extLst>
          </p:cNvPr>
          <p:cNvSpPr txBox="1"/>
          <p:nvPr/>
        </p:nvSpPr>
        <p:spPr>
          <a:xfrm>
            <a:off x="1042286" y="2559041"/>
            <a:ext cx="7633363" cy="3662541"/>
          </a:xfrm>
          <a:prstGeom prst="rect">
            <a:avLst/>
          </a:prstGeom>
          <a:noFill/>
        </p:spPr>
        <p:txBody>
          <a:bodyPr wrap="square" rtlCol="0">
            <a:spAutoFit/>
          </a:bodyPr>
          <a:lstStyle/>
          <a:p>
            <a:r>
              <a:rPr lang="en-US" dirty="0">
                <a:latin typeface="Garamond" panose="02020404030301010803" pitchFamily="18" charset="0"/>
              </a:rPr>
              <a:t>Run algorithm against different Target Variables</a:t>
            </a:r>
          </a:p>
          <a:p>
            <a:endParaRPr lang="en-US" dirty="0">
              <a:latin typeface="Garamond" panose="02020404030301010803" pitchFamily="18" charset="0"/>
            </a:endParaRPr>
          </a:p>
          <a:p>
            <a:pPr marL="285750" indent="-285750">
              <a:buFont typeface="Wingdings" pitchFamily="2" charset="2"/>
              <a:buChar char="§"/>
            </a:pPr>
            <a:r>
              <a:rPr lang="en-US" b="1" dirty="0">
                <a:latin typeface="Garamond" panose="02020404030301010803" pitchFamily="18" charset="0"/>
              </a:rPr>
              <a:t>Next week’s SMI: </a:t>
            </a:r>
            <a:r>
              <a:rPr lang="en-US" dirty="0">
                <a:latin typeface="Garamond" panose="02020404030301010803" pitchFamily="18" charset="0"/>
              </a:rPr>
              <a:t>no evidence for lagged effect on stock market </a:t>
            </a:r>
          </a:p>
          <a:p>
            <a:pPr marL="285750" indent="-285750">
              <a:buFont typeface="Wingdings" pitchFamily="2" charset="2"/>
              <a:buChar char="§"/>
            </a:pPr>
            <a:r>
              <a:rPr lang="en-US" b="1" dirty="0">
                <a:latin typeface="Garamond" panose="02020404030301010803" pitchFamily="18" charset="0"/>
              </a:rPr>
              <a:t>CHF/EUR: </a:t>
            </a:r>
            <a:r>
              <a:rPr lang="en-US" dirty="0">
                <a:latin typeface="Garamond" panose="02020404030301010803" pitchFamily="18" charset="0"/>
              </a:rPr>
              <a:t>confirms importance of Sight Deposits</a:t>
            </a:r>
          </a:p>
          <a:p>
            <a:pPr marL="285750" indent="-285750">
              <a:buFont typeface="Wingdings" pitchFamily="2" charset="2"/>
              <a:buChar char="§"/>
            </a:pPr>
            <a:endParaRPr lang="en-US" b="1" dirty="0">
              <a:latin typeface="Garamond" panose="02020404030301010803" pitchFamily="18" charset="0"/>
            </a:endParaRPr>
          </a:p>
          <a:p>
            <a:pPr marL="285750" indent="-285750">
              <a:buFont typeface="Wingdings" pitchFamily="2" charset="2"/>
              <a:buChar char="§"/>
            </a:pPr>
            <a:endParaRPr lang="en-US" b="1" dirty="0">
              <a:latin typeface="Garamond" panose="02020404030301010803" pitchFamily="18" charset="0"/>
            </a:endParaRPr>
          </a:p>
          <a:p>
            <a:r>
              <a:rPr lang="en-US" dirty="0">
                <a:latin typeface="Garamond" panose="02020404030301010803" pitchFamily="18" charset="0"/>
              </a:rPr>
              <a:t>Splitting data differently</a:t>
            </a:r>
          </a:p>
          <a:p>
            <a:endParaRPr lang="en-US" dirty="0">
              <a:latin typeface="Garamond" panose="02020404030301010803" pitchFamily="18" charset="0"/>
            </a:endParaRPr>
          </a:p>
          <a:p>
            <a:pPr marL="285750" indent="-285750">
              <a:buFont typeface="Wingdings" pitchFamily="2" charset="2"/>
              <a:buChar char="§"/>
            </a:pPr>
            <a:r>
              <a:rPr lang="en-US" b="1" dirty="0">
                <a:latin typeface="Garamond" panose="02020404030301010803" pitchFamily="18" charset="0"/>
              </a:rPr>
              <a:t>75%-Quantile of Sight Deposit Changes:</a:t>
            </a:r>
            <a:endParaRPr lang="en-US"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p:txBody>
      </p:sp>
    </p:spTree>
    <p:extLst>
      <p:ext uri="{BB962C8B-B14F-4D97-AF65-F5344CB8AC3E}">
        <p14:creationId xmlns:p14="http://schemas.microsoft.com/office/powerpoint/2010/main" val="1657729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BFFF4D-5DF2-7649-84CE-D7D8E85B79F2}"/>
              </a:ext>
            </a:extLst>
          </p:cNvPr>
          <p:cNvPicPr>
            <a:picLocks noChangeAspect="1"/>
          </p:cNvPicPr>
          <p:nvPr/>
        </p:nvPicPr>
        <p:blipFill>
          <a:blip r:embed="rId2"/>
          <a:stretch>
            <a:fillRect/>
          </a:stretch>
        </p:blipFill>
        <p:spPr>
          <a:xfrm>
            <a:off x="708455" y="2397854"/>
            <a:ext cx="6384323" cy="3216043"/>
          </a:xfrm>
          <a:prstGeom prst="rect">
            <a:avLst/>
          </a:prstGeom>
        </p:spPr>
      </p:pic>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When looking at next weeks variables, no clear statement is possible</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397854"/>
            <a:ext cx="10515600" cy="3733119"/>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03177"/>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Next week results</a:t>
            </a:r>
          </a:p>
        </p:txBody>
      </p:sp>
      <p:sp>
        <p:nvSpPr>
          <p:cNvPr id="8" name="TextBox 7">
            <a:extLst>
              <a:ext uri="{FF2B5EF4-FFF2-40B4-BE49-F238E27FC236}">
                <a16:creationId xmlns:a16="http://schemas.microsoft.com/office/drawing/2014/main" id="{33B8A874-34DA-E64D-8289-FCE39226C5D1}"/>
              </a:ext>
            </a:extLst>
          </p:cNvPr>
          <p:cNvSpPr txBox="1"/>
          <p:nvPr/>
        </p:nvSpPr>
        <p:spPr>
          <a:xfrm>
            <a:off x="7267493" y="2698023"/>
            <a:ext cx="4012074" cy="2246769"/>
          </a:xfrm>
          <a:prstGeom prst="rect">
            <a:avLst/>
          </a:prstGeom>
          <a:solidFill>
            <a:schemeClr val="accent1">
              <a:alpha val="11000"/>
            </a:schemeClr>
          </a:solidFill>
        </p:spPr>
        <p:txBody>
          <a:bodyPr wrap="square" rtlCol="0">
            <a:spAutoFit/>
          </a:bodyPr>
          <a:lstStyle/>
          <a:p>
            <a:pPr marL="285750" indent="-285750">
              <a:buFont typeface="Wingdings" pitchFamily="2" charset="2"/>
              <a:buChar char="§"/>
            </a:pPr>
            <a:r>
              <a:rPr lang="en-US" sz="1400" b="1" dirty="0">
                <a:latin typeface="Garamond" panose="02020404030301010803" pitchFamily="18" charset="0"/>
              </a:rPr>
              <a:t>No significant difference </a:t>
            </a:r>
            <a:r>
              <a:rPr lang="en-US" sz="1400" dirty="0">
                <a:latin typeface="Garamond" panose="02020404030301010803" pitchFamily="18" charset="0"/>
              </a:rPr>
              <a:t>between </a:t>
            </a:r>
            <a:r>
              <a:rPr lang="en-US" sz="1400" dirty="0" err="1">
                <a:latin typeface="Garamond" panose="02020404030301010803" pitchFamily="18" charset="0"/>
              </a:rPr>
              <a:t>PreCap</a:t>
            </a:r>
            <a:r>
              <a:rPr lang="en-US" sz="1400" dirty="0">
                <a:latin typeface="Garamond" panose="02020404030301010803" pitchFamily="18" charset="0"/>
              </a:rPr>
              <a:t> and Cap period importance for </a:t>
            </a:r>
            <a:r>
              <a:rPr lang="en-US" sz="1400" dirty="0" err="1">
                <a:latin typeface="Garamond" panose="02020404030301010803" pitchFamily="18" charset="0"/>
              </a:rPr>
              <a:t>SDdomBanksdir</a:t>
            </a:r>
            <a:r>
              <a:rPr lang="en-US" sz="1400" dirty="0">
                <a:latin typeface="Garamond" panose="02020404030301010803" pitchFamily="18" charset="0"/>
              </a:rPr>
              <a:t>.</a:t>
            </a:r>
          </a:p>
          <a:p>
            <a:pPr marL="285750" indent="-285750">
              <a:buFont typeface="Wingdings" pitchFamily="2" charset="2"/>
              <a:buChar char="§"/>
            </a:pPr>
            <a:r>
              <a:rPr lang="en-US" sz="1400" dirty="0">
                <a:latin typeface="Garamond" panose="02020404030301010803" pitchFamily="18" charset="0"/>
              </a:rPr>
              <a:t>The effects in the current week data set are much more </a:t>
            </a:r>
            <a:r>
              <a:rPr lang="en-US" sz="1400" b="1" dirty="0">
                <a:latin typeface="Garamond" panose="02020404030301010803" pitchFamily="18" charset="0"/>
              </a:rPr>
              <a:t>mild and mixed</a:t>
            </a:r>
            <a:r>
              <a:rPr lang="en-US" sz="1400" dirty="0">
                <a:latin typeface="Garamond" panose="02020404030301010803" pitchFamily="18" charset="0"/>
              </a:rPr>
              <a:t>.</a:t>
            </a:r>
          </a:p>
          <a:p>
            <a:pPr marL="285750" indent="-285750">
              <a:buFont typeface="Wingdings" pitchFamily="2" charset="2"/>
              <a:buChar char="§"/>
            </a:pPr>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p:txBody>
      </p:sp>
      <p:cxnSp>
        <p:nvCxnSpPr>
          <p:cNvPr id="9" name="Straight Connector 8">
            <a:extLst>
              <a:ext uri="{FF2B5EF4-FFF2-40B4-BE49-F238E27FC236}">
                <a16:creationId xmlns:a16="http://schemas.microsoft.com/office/drawing/2014/main" id="{498056FA-AF40-FD4C-866A-2FA037B1C280}"/>
              </a:ext>
            </a:extLst>
          </p:cNvPr>
          <p:cNvCxnSpPr>
            <a:cxnSpLocks/>
          </p:cNvCxnSpPr>
          <p:nvPr/>
        </p:nvCxnSpPr>
        <p:spPr>
          <a:xfrm>
            <a:off x="7267493" y="3704805"/>
            <a:ext cx="4012074" cy="0"/>
          </a:xfrm>
          <a:prstGeom prst="line">
            <a:avLst/>
          </a:prstGeom>
          <a:ln w="19050">
            <a:solidFill>
              <a:srgbClr val="008240"/>
            </a:solidFill>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0317B9A9-BEDE-4F4A-B231-1823803655F3}"/>
              </a:ext>
            </a:extLst>
          </p:cNvPr>
          <p:cNvSpPr txBox="1"/>
          <p:nvPr/>
        </p:nvSpPr>
        <p:spPr>
          <a:xfrm>
            <a:off x="7309437" y="3847745"/>
            <a:ext cx="3999393" cy="954107"/>
          </a:xfrm>
          <a:prstGeom prst="rect">
            <a:avLst/>
          </a:prstGeom>
          <a:noFill/>
        </p:spPr>
        <p:txBody>
          <a:bodyPr wrap="square" rtlCol="0">
            <a:spAutoFit/>
          </a:bodyPr>
          <a:lstStyle/>
          <a:p>
            <a:r>
              <a:rPr lang="en-US" sz="1400" dirty="0">
                <a:latin typeface="Garamond" panose="02020404030301010803" pitchFamily="18" charset="0"/>
                <a:sym typeface="Wingdings" pitchFamily="2" charset="2"/>
              </a:rPr>
              <a:t> As one week passes between the communicated interventions of the SNB and the stock market observation, there might be </a:t>
            </a:r>
            <a:r>
              <a:rPr lang="en-US" sz="1400" b="1" dirty="0">
                <a:latin typeface="Garamond" panose="02020404030301010803" pitchFamily="18" charset="0"/>
                <a:sym typeface="Wingdings" pitchFamily="2" charset="2"/>
              </a:rPr>
              <a:t>several other external effects influencing the stock market</a:t>
            </a:r>
            <a:r>
              <a:rPr lang="en-US" sz="1400" dirty="0">
                <a:latin typeface="Garamond" panose="02020404030301010803" pitchFamily="18" charset="0"/>
                <a:sym typeface="Wingdings" pitchFamily="2" charset="2"/>
              </a:rPr>
              <a:t>.</a:t>
            </a:r>
            <a:endParaRPr lang="en-US" sz="1400" dirty="0">
              <a:latin typeface="Garamond" panose="02020404030301010803" pitchFamily="18" charset="0"/>
            </a:endParaRPr>
          </a:p>
        </p:txBody>
      </p:sp>
    </p:spTree>
    <p:extLst>
      <p:ext uri="{BB962C8B-B14F-4D97-AF65-F5344CB8AC3E}">
        <p14:creationId xmlns:p14="http://schemas.microsoft.com/office/powerpoint/2010/main" val="3354737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latin typeface="Garamond" panose="02020404030301010803" pitchFamily="18" charset="0"/>
              </a:rPr>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solidFill>
            <a:srgbClr val="008240"/>
          </a:solid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latin typeface="Garamond" panose="02020404030301010803" pitchFamily="18" charset="0"/>
              </a:rPr>
              <a:t>Conclusion</a:t>
            </a:r>
          </a:p>
        </p:txBody>
      </p:sp>
      <p:pic>
        <p:nvPicPr>
          <p:cNvPr id="14" name="Picture 13">
            <a:extLst>
              <a:ext uri="{FF2B5EF4-FFF2-40B4-BE49-F238E27FC236}">
                <a16:creationId xmlns:a16="http://schemas.microsoft.com/office/drawing/2014/main" id="{655E7FF7-0F56-3E48-84AF-4E87E18994F6}"/>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2474722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latin typeface="Garamond" panose="02020404030301010803" pitchFamily="18" charset="0"/>
              </a:rPr>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solidFill>
            <a:srgbClr val="0082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Garamond" panose="02020404030301010803" pitchFamily="18" charset="0"/>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Conclusion</a:t>
            </a:r>
          </a:p>
        </p:txBody>
      </p:sp>
      <p:pic>
        <p:nvPicPr>
          <p:cNvPr id="16" name="Picture 15">
            <a:extLst>
              <a:ext uri="{FF2B5EF4-FFF2-40B4-BE49-F238E27FC236}">
                <a16:creationId xmlns:a16="http://schemas.microsoft.com/office/drawing/2014/main" id="{CF03B87D-63A4-8147-80B9-F1C4698EF0D6}"/>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4242358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Conclusion</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4"/>
            <a:ext cx="10515600" cy="372332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On a glance</a:t>
            </a:r>
          </a:p>
        </p:txBody>
      </p:sp>
      <p:sp>
        <p:nvSpPr>
          <p:cNvPr id="3" name="TextBox 2">
            <a:extLst>
              <a:ext uri="{FF2B5EF4-FFF2-40B4-BE49-F238E27FC236}">
                <a16:creationId xmlns:a16="http://schemas.microsoft.com/office/drawing/2014/main" id="{56D85C1D-CE36-CF45-A0F2-A1F75B29732D}"/>
              </a:ext>
            </a:extLst>
          </p:cNvPr>
          <p:cNvSpPr txBox="1"/>
          <p:nvPr/>
        </p:nvSpPr>
        <p:spPr>
          <a:xfrm>
            <a:off x="996690" y="4716624"/>
            <a:ext cx="10379595" cy="12997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Garamond" panose="02020404030301010803" pitchFamily="18" charset="0"/>
              </a:rPr>
              <a:t>We are one of very few paper that are able to establish a direct connection between QE and stock markets</a:t>
            </a:r>
          </a:p>
          <a:p>
            <a:pPr marL="285750" indent="-285750">
              <a:lnSpc>
                <a:spcPct val="150000"/>
              </a:lnSpc>
              <a:buFont typeface="Arial" panose="020B0604020202020204" pitchFamily="34" charset="0"/>
              <a:buChar char="•"/>
            </a:pPr>
            <a:r>
              <a:rPr lang="en-US" dirty="0">
                <a:latin typeface="Garamond" panose="02020404030301010803" pitchFamily="18" charset="0"/>
              </a:rPr>
              <a:t>Our results provide important insights for regulators and market participants</a:t>
            </a:r>
          </a:p>
          <a:p>
            <a:pPr marL="285750" indent="-285750">
              <a:lnSpc>
                <a:spcPct val="150000"/>
              </a:lnSpc>
              <a:buFont typeface="Arial" panose="020B0604020202020204" pitchFamily="34" charset="0"/>
              <a:buChar char="•"/>
            </a:pPr>
            <a:r>
              <a:rPr lang="en-US" dirty="0">
                <a:latin typeface="Garamond" panose="02020404030301010803" pitchFamily="18" charset="0"/>
              </a:rPr>
              <a:t>The methodology used opens field for further research in areas where common statistical methods might fail</a:t>
            </a:r>
          </a:p>
        </p:txBody>
      </p:sp>
      <p:sp>
        <p:nvSpPr>
          <p:cNvPr id="11" name="TextBox 10">
            <a:extLst>
              <a:ext uri="{FF2B5EF4-FFF2-40B4-BE49-F238E27FC236}">
                <a16:creationId xmlns:a16="http://schemas.microsoft.com/office/drawing/2014/main" id="{9640D1A5-89F6-9F45-8925-E1863BD16CCB}"/>
              </a:ext>
            </a:extLst>
          </p:cNvPr>
          <p:cNvSpPr txBox="1"/>
          <p:nvPr/>
        </p:nvSpPr>
        <p:spPr>
          <a:xfrm>
            <a:off x="974205" y="2539706"/>
            <a:ext cx="10379595" cy="17152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Garamond" panose="02020404030301010803" pitchFamily="18" charset="0"/>
              </a:rPr>
              <a:t>We find strong evidence that the signaling channel played a role in the transmission</a:t>
            </a:r>
          </a:p>
          <a:p>
            <a:pPr marL="285750" indent="-285750">
              <a:lnSpc>
                <a:spcPct val="150000"/>
              </a:lnSpc>
              <a:buFont typeface="Arial" panose="020B0604020202020204" pitchFamily="34" charset="0"/>
              <a:buChar char="•"/>
            </a:pPr>
            <a:r>
              <a:rPr lang="en-US" dirty="0">
                <a:latin typeface="Garamond" panose="02020404030301010803" pitchFamily="18" charset="0"/>
              </a:rPr>
              <a:t>Market participants use communications by the SNB to infer its state of mind and adapt!</a:t>
            </a:r>
          </a:p>
          <a:p>
            <a:pPr marL="285750" indent="-285750">
              <a:lnSpc>
                <a:spcPct val="150000"/>
              </a:lnSpc>
              <a:buFont typeface="Arial" panose="020B0604020202020204" pitchFamily="34" charset="0"/>
              <a:buChar char="•"/>
            </a:pPr>
            <a:r>
              <a:rPr lang="en-US" dirty="0">
                <a:latin typeface="Garamond" panose="02020404030301010803" pitchFamily="18" charset="0"/>
              </a:rPr>
              <a:t>QE has side effects, some of which might not be intended in the first place</a:t>
            </a:r>
          </a:p>
          <a:p>
            <a:pPr marL="285750" indent="-285750">
              <a:lnSpc>
                <a:spcPct val="150000"/>
              </a:lnSpc>
              <a:buFont typeface="Arial" panose="020B0604020202020204" pitchFamily="34" charset="0"/>
              <a:buChar char="•"/>
            </a:pPr>
            <a:r>
              <a:rPr lang="en-US" dirty="0">
                <a:latin typeface="Garamond" panose="02020404030301010803" pitchFamily="18" charset="0"/>
              </a:rPr>
              <a:t>Portfolio balance effects might also be present in our case… We leave it to further research!</a:t>
            </a:r>
          </a:p>
        </p:txBody>
      </p:sp>
      <p:sp>
        <p:nvSpPr>
          <p:cNvPr id="14" name="TextBox 13">
            <a:extLst>
              <a:ext uri="{FF2B5EF4-FFF2-40B4-BE49-F238E27FC236}">
                <a16:creationId xmlns:a16="http://schemas.microsoft.com/office/drawing/2014/main" id="{89511A5F-C9D8-1A4B-B581-C2A8FDCBF539}"/>
              </a:ext>
            </a:extLst>
          </p:cNvPr>
          <p:cNvSpPr txBox="1"/>
          <p:nvPr/>
        </p:nvSpPr>
        <p:spPr>
          <a:xfrm>
            <a:off x="974205" y="4421121"/>
            <a:ext cx="10379595" cy="369332"/>
          </a:xfrm>
          <a:prstGeom prst="rect">
            <a:avLst/>
          </a:prstGeom>
          <a:noFill/>
        </p:spPr>
        <p:txBody>
          <a:bodyPr wrap="square" rtlCol="0">
            <a:spAutoFit/>
          </a:bodyPr>
          <a:lstStyle/>
          <a:p>
            <a:r>
              <a:rPr lang="en-US" b="1" dirty="0">
                <a:latin typeface="Garamond" panose="02020404030301010803" pitchFamily="18" charset="0"/>
              </a:rPr>
              <a:t>Contribution / Implications</a:t>
            </a:r>
          </a:p>
        </p:txBody>
      </p:sp>
    </p:spTree>
    <p:extLst>
      <p:ext uri="{BB962C8B-B14F-4D97-AF65-F5344CB8AC3E}">
        <p14:creationId xmlns:p14="http://schemas.microsoft.com/office/powerpoint/2010/main" val="4275593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References</a:t>
            </a:r>
          </a:p>
        </p:txBody>
      </p:sp>
      <p:sp>
        <p:nvSpPr>
          <p:cNvPr id="3" name="Content Placeholder 2">
            <a:extLst>
              <a:ext uri="{FF2B5EF4-FFF2-40B4-BE49-F238E27FC236}">
                <a16:creationId xmlns:a16="http://schemas.microsoft.com/office/drawing/2014/main" id="{831EDF60-5079-2A45-9811-8DB06D873F3B}"/>
              </a:ext>
            </a:extLst>
          </p:cNvPr>
          <p:cNvSpPr>
            <a:spLocks noGrp="1"/>
          </p:cNvSpPr>
          <p:nvPr>
            <p:ph idx="1"/>
          </p:nvPr>
        </p:nvSpPr>
        <p:spPr/>
        <p:txBody>
          <a:bodyPr>
            <a:normAutofit/>
          </a:bodyPr>
          <a:lstStyle/>
          <a:p>
            <a:pPr marL="0" indent="0">
              <a:buNone/>
            </a:pPr>
            <a:endParaRPr lang="de-DE" sz="2000" dirty="0">
              <a:latin typeface="Garamond" panose="02020404030301010803" pitchFamily="18" charset="0"/>
            </a:endParaRP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86F5246E-AFA4-E544-B96D-4825691C09F9}"/>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895532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431712F-65BD-3F4C-8608-07861ADC8CF4}"/>
              </a:ext>
            </a:extLst>
          </p:cNvPr>
          <p:cNvPicPr>
            <a:picLocks noChangeAspect="1"/>
          </p:cNvPicPr>
          <p:nvPr/>
        </p:nvPicPr>
        <p:blipFill>
          <a:blip r:embed="rId2"/>
          <a:stretch>
            <a:fillRect/>
          </a:stretch>
        </p:blipFill>
        <p:spPr>
          <a:xfrm>
            <a:off x="3480576" y="4116994"/>
            <a:ext cx="5139254" cy="2030690"/>
          </a:xfrm>
          <a:prstGeom prst="rect">
            <a:avLst/>
          </a:prstGeom>
        </p:spPr>
      </p:pic>
      <p:pic>
        <p:nvPicPr>
          <p:cNvPr id="4" name="Picture 3">
            <a:extLst>
              <a:ext uri="{FF2B5EF4-FFF2-40B4-BE49-F238E27FC236}">
                <a16:creationId xmlns:a16="http://schemas.microsoft.com/office/drawing/2014/main" id="{68A66B4C-1323-A749-A140-8F0831AC4D97}"/>
              </a:ext>
            </a:extLst>
          </p:cNvPr>
          <p:cNvPicPr>
            <a:picLocks noChangeAspect="1"/>
          </p:cNvPicPr>
          <p:nvPr/>
        </p:nvPicPr>
        <p:blipFill>
          <a:blip r:embed="rId3"/>
          <a:stretch>
            <a:fillRect/>
          </a:stretch>
        </p:blipFill>
        <p:spPr>
          <a:xfrm>
            <a:off x="883171" y="2247382"/>
            <a:ext cx="4990092" cy="2049394"/>
          </a:xfrm>
          <a:prstGeom prst="rect">
            <a:avLst/>
          </a:prstGeom>
        </p:spPr>
      </p:pic>
      <p:pic>
        <p:nvPicPr>
          <p:cNvPr id="9" name="Picture 8">
            <a:extLst>
              <a:ext uri="{FF2B5EF4-FFF2-40B4-BE49-F238E27FC236}">
                <a16:creationId xmlns:a16="http://schemas.microsoft.com/office/drawing/2014/main" id="{F5853959-8788-D943-BB6C-74143084D371}"/>
              </a:ext>
            </a:extLst>
          </p:cNvPr>
          <p:cNvPicPr>
            <a:picLocks noChangeAspect="1"/>
          </p:cNvPicPr>
          <p:nvPr/>
        </p:nvPicPr>
        <p:blipFill>
          <a:blip r:embed="rId4"/>
          <a:stretch>
            <a:fillRect/>
          </a:stretch>
        </p:blipFill>
        <p:spPr>
          <a:xfrm>
            <a:off x="6095998" y="2212656"/>
            <a:ext cx="5047665" cy="2084119"/>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5"/>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05CD7D05-DE61-204F-9E8D-2F9EFA09454C}"/>
              </a:ext>
            </a:extLst>
          </p:cNvPr>
          <p:cNvSpPr/>
          <p:nvPr/>
        </p:nvSpPr>
        <p:spPr>
          <a:xfrm>
            <a:off x="883170" y="2316834"/>
            <a:ext cx="10515600" cy="3814139"/>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69FCC24B-2CE0-6547-BB53-C6993586B9DE}"/>
              </a:ext>
            </a:extLst>
          </p:cNvPr>
          <p:cNvSpPr/>
          <p:nvPr/>
        </p:nvSpPr>
        <p:spPr>
          <a:xfrm>
            <a:off x="883170" y="1822157"/>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Descriptive statistics</a:t>
            </a:r>
          </a:p>
        </p:txBody>
      </p:sp>
    </p:spTree>
    <p:extLst>
      <p:ext uri="{BB962C8B-B14F-4D97-AF65-F5344CB8AC3E}">
        <p14:creationId xmlns:p14="http://schemas.microsoft.com/office/powerpoint/2010/main" val="2115519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B.1</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5870F770-99EF-A04E-8F29-BD68C515E8A6}"/>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C36AD6B3-18C7-F742-A984-A2CEF7803288}"/>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the SPIEX</a:t>
            </a:r>
          </a:p>
        </p:txBody>
      </p:sp>
      <p:pic>
        <p:nvPicPr>
          <p:cNvPr id="9" name="Picture 8">
            <a:extLst>
              <a:ext uri="{FF2B5EF4-FFF2-40B4-BE49-F238E27FC236}">
                <a16:creationId xmlns:a16="http://schemas.microsoft.com/office/drawing/2014/main" id="{7EA57CF8-2BE6-614B-8D87-141A1F38ABF2}"/>
              </a:ext>
            </a:extLst>
          </p:cNvPr>
          <p:cNvPicPr>
            <a:picLocks noChangeAspect="1"/>
          </p:cNvPicPr>
          <p:nvPr/>
        </p:nvPicPr>
        <p:blipFill>
          <a:blip r:embed="rId3"/>
          <a:stretch>
            <a:fillRect/>
          </a:stretch>
        </p:blipFill>
        <p:spPr>
          <a:xfrm>
            <a:off x="2303361" y="2560943"/>
            <a:ext cx="7963383" cy="3389543"/>
          </a:xfrm>
          <a:prstGeom prst="rect">
            <a:avLst/>
          </a:prstGeom>
        </p:spPr>
      </p:pic>
    </p:spTree>
    <p:extLst>
      <p:ext uri="{BB962C8B-B14F-4D97-AF65-F5344CB8AC3E}">
        <p14:creationId xmlns:p14="http://schemas.microsoft.com/office/powerpoint/2010/main" val="681053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10EA53A-32B8-2541-9661-E0E60441E8B7}"/>
              </a:ext>
            </a:extLst>
          </p:cNvPr>
          <p:cNvPicPr>
            <a:picLocks noChangeAspect="1"/>
          </p:cNvPicPr>
          <p:nvPr/>
        </p:nvPicPr>
        <p:blipFill>
          <a:blip r:embed="rId2"/>
          <a:stretch>
            <a:fillRect/>
          </a:stretch>
        </p:blipFill>
        <p:spPr>
          <a:xfrm>
            <a:off x="2248025" y="2502027"/>
            <a:ext cx="8037941" cy="3440482"/>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B.2</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5870F770-99EF-A04E-8F29-BD68C515E8A6}"/>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C36AD6B3-18C7-F742-A984-A2CEF7803288}"/>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the SPIEX</a:t>
            </a:r>
          </a:p>
        </p:txBody>
      </p:sp>
    </p:spTree>
    <p:extLst>
      <p:ext uri="{BB962C8B-B14F-4D97-AF65-F5344CB8AC3E}">
        <p14:creationId xmlns:p14="http://schemas.microsoft.com/office/powerpoint/2010/main" val="3393459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A4738B-B7EE-304B-9460-6ED9C8595776}"/>
              </a:ext>
            </a:extLst>
          </p:cNvPr>
          <p:cNvPicPr>
            <a:picLocks noChangeAspect="1"/>
          </p:cNvPicPr>
          <p:nvPr/>
        </p:nvPicPr>
        <p:blipFill>
          <a:blip r:embed="rId2"/>
          <a:stretch>
            <a:fillRect/>
          </a:stretch>
        </p:blipFill>
        <p:spPr>
          <a:xfrm>
            <a:off x="2164466" y="2494561"/>
            <a:ext cx="8160152" cy="3501715"/>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C</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C40747F0-41CF-974A-8999-11129CFE57A7}"/>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F8EC4C43-E34B-4847-88EE-73559ABA41CC}"/>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a:t>
            </a:r>
            <a:r>
              <a:rPr lang="en-US" sz="3200" dirty="0" err="1">
                <a:latin typeface="Garamond" panose="02020404030301010803" pitchFamily="18" charset="0"/>
              </a:rPr>
              <a:t>Int</a:t>
            </a:r>
            <a:r>
              <a:rPr lang="en-US" sz="3200" dirty="0">
                <a:latin typeface="Garamond" panose="02020404030301010803" pitchFamily="18" charset="0"/>
              </a:rPr>
              <a:t>/No </a:t>
            </a:r>
            <a:r>
              <a:rPr lang="en-US" sz="3200" dirty="0" err="1">
                <a:latin typeface="Garamond" panose="02020404030301010803" pitchFamily="18" charset="0"/>
              </a:rPr>
              <a:t>Int</a:t>
            </a:r>
            <a:r>
              <a:rPr lang="en-US" sz="3200" dirty="0">
                <a:latin typeface="Garamond" panose="02020404030301010803" pitchFamily="18" charset="0"/>
              </a:rPr>
              <a:t> (large SD interventions)</a:t>
            </a:r>
          </a:p>
        </p:txBody>
      </p:sp>
    </p:spTree>
    <p:extLst>
      <p:ext uri="{BB962C8B-B14F-4D97-AF65-F5344CB8AC3E}">
        <p14:creationId xmlns:p14="http://schemas.microsoft.com/office/powerpoint/2010/main" val="445610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03AA9C-D714-0148-A381-B55823F2DE73}"/>
              </a:ext>
            </a:extLst>
          </p:cNvPr>
          <p:cNvPicPr>
            <a:picLocks noChangeAspect="1"/>
          </p:cNvPicPr>
          <p:nvPr/>
        </p:nvPicPr>
        <p:blipFill>
          <a:blip r:embed="rId2"/>
          <a:stretch>
            <a:fillRect/>
          </a:stretch>
        </p:blipFill>
        <p:spPr>
          <a:xfrm>
            <a:off x="2424113" y="2502338"/>
            <a:ext cx="7867009" cy="3556732"/>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D</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D7B2ACD5-B88F-BF46-8AEB-B98EDE2D89ED}"/>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666A8675-0167-A243-A867-C4CF8FBFE0E3}"/>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the FX interventions set</a:t>
            </a:r>
          </a:p>
        </p:txBody>
      </p:sp>
    </p:spTree>
    <p:extLst>
      <p:ext uri="{BB962C8B-B14F-4D97-AF65-F5344CB8AC3E}">
        <p14:creationId xmlns:p14="http://schemas.microsoft.com/office/powerpoint/2010/main" val="1851334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E.1</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9756BD24-9682-C140-8E69-875CFD4C22DA}"/>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3512E4BF-972A-6847-B658-E736EDEE2166}"/>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the CHF/EUR set</a:t>
            </a:r>
          </a:p>
        </p:txBody>
      </p:sp>
      <p:pic>
        <p:nvPicPr>
          <p:cNvPr id="4" name="Picture 3">
            <a:extLst>
              <a:ext uri="{FF2B5EF4-FFF2-40B4-BE49-F238E27FC236}">
                <a16:creationId xmlns:a16="http://schemas.microsoft.com/office/drawing/2014/main" id="{0966CA0E-CFEA-6742-AB7F-7A19587C13DC}"/>
              </a:ext>
            </a:extLst>
          </p:cNvPr>
          <p:cNvPicPr>
            <a:picLocks noChangeAspect="1"/>
          </p:cNvPicPr>
          <p:nvPr/>
        </p:nvPicPr>
        <p:blipFill>
          <a:blip r:embed="rId3"/>
          <a:stretch>
            <a:fillRect/>
          </a:stretch>
        </p:blipFill>
        <p:spPr>
          <a:xfrm>
            <a:off x="2933395" y="2673350"/>
            <a:ext cx="6881933" cy="3263597"/>
          </a:xfrm>
          <a:prstGeom prst="rect">
            <a:avLst/>
          </a:prstGeom>
        </p:spPr>
      </p:pic>
    </p:spTree>
    <p:extLst>
      <p:ext uri="{BB962C8B-B14F-4D97-AF65-F5344CB8AC3E}">
        <p14:creationId xmlns:p14="http://schemas.microsoft.com/office/powerpoint/2010/main" val="3834351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E.2</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9756BD24-9682-C140-8E69-875CFD4C22DA}"/>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3512E4BF-972A-6847-B658-E736EDEE2166}"/>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the CHF/EUR set</a:t>
            </a:r>
          </a:p>
        </p:txBody>
      </p:sp>
      <p:pic>
        <p:nvPicPr>
          <p:cNvPr id="9" name="Picture 8">
            <a:extLst>
              <a:ext uri="{FF2B5EF4-FFF2-40B4-BE49-F238E27FC236}">
                <a16:creationId xmlns:a16="http://schemas.microsoft.com/office/drawing/2014/main" id="{0B8E982D-4B2E-D84D-B221-533D31629538}"/>
              </a:ext>
            </a:extLst>
          </p:cNvPr>
          <p:cNvPicPr>
            <a:picLocks noChangeAspect="1"/>
          </p:cNvPicPr>
          <p:nvPr/>
        </p:nvPicPr>
        <p:blipFill>
          <a:blip r:embed="rId3"/>
          <a:stretch>
            <a:fillRect/>
          </a:stretch>
        </p:blipFill>
        <p:spPr>
          <a:xfrm>
            <a:off x="3006085" y="2570747"/>
            <a:ext cx="6948143" cy="3371762"/>
          </a:xfrm>
          <a:prstGeom prst="rect">
            <a:avLst/>
          </a:prstGeom>
        </p:spPr>
      </p:pic>
    </p:spTree>
    <p:extLst>
      <p:ext uri="{BB962C8B-B14F-4D97-AF65-F5344CB8AC3E}">
        <p14:creationId xmlns:p14="http://schemas.microsoft.com/office/powerpoint/2010/main" val="3286630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normAutofit/>
          </a:bodyPr>
          <a:lstStyle/>
          <a:p>
            <a:r>
              <a:rPr lang="en-US" dirty="0">
                <a:latin typeface="Garamond" panose="02020404030301010803" pitchFamily="18" charset="0"/>
              </a:rPr>
              <a:t>10 years of global Quantitative Easing</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9" name="Rectangle 18">
            <a:extLst>
              <a:ext uri="{FF2B5EF4-FFF2-40B4-BE49-F238E27FC236}">
                <a16:creationId xmlns:a16="http://schemas.microsoft.com/office/drawing/2014/main" id="{269CC0C2-9A01-1847-9688-083CC7684FDF}"/>
              </a:ext>
            </a:extLst>
          </p:cNvPr>
          <p:cNvSpPr/>
          <p:nvPr/>
        </p:nvSpPr>
        <p:spPr>
          <a:xfrm>
            <a:off x="872017" y="3031323"/>
            <a:ext cx="3062205" cy="3013472"/>
          </a:xfrm>
          <a:prstGeom prst="rect">
            <a:avLst/>
          </a:prstGeom>
          <a:solidFill>
            <a:srgbClr val="00824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21" name="Rectangle 20">
            <a:extLst>
              <a:ext uri="{FF2B5EF4-FFF2-40B4-BE49-F238E27FC236}">
                <a16:creationId xmlns:a16="http://schemas.microsoft.com/office/drawing/2014/main" id="{AE381F50-4CDA-A44E-9F41-E4231773AD13}"/>
              </a:ext>
            </a:extLst>
          </p:cNvPr>
          <p:cNvSpPr/>
          <p:nvPr/>
        </p:nvSpPr>
        <p:spPr>
          <a:xfrm>
            <a:off x="4564896" y="3031322"/>
            <a:ext cx="3062207" cy="3013473"/>
          </a:xfrm>
          <a:prstGeom prst="rect">
            <a:avLst/>
          </a:prstGeom>
          <a:solidFill>
            <a:srgbClr val="00824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pic>
        <p:nvPicPr>
          <p:cNvPr id="23" name="Graphic 22" descr="Bank">
            <a:extLst>
              <a:ext uri="{FF2B5EF4-FFF2-40B4-BE49-F238E27FC236}">
                <a16:creationId xmlns:a16="http://schemas.microsoft.com/office/drawing/2014/main" id="{E86BF7C8-5902-1C43-AFEB-28B17791EC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93932" y="1703953"/>
            <a:ext cx="1192556" cy="1192556"/>
          </a:xfrm>
          <a:prstGeom prst="rect">
            <a:avLst/>
          </a:prstGeom>
        </p:spPr>
      </p:pic>
      <p:pic>
        <p:nvPicPr>
          <p:cNvPr id="25" name="Graphic 24" descr="Bank">
            <a:extLst>
              <a:ext uri="{FF2B5EF4-FFF2-40B4-BE49-F238E27FC236}">
                <a16:creationId xmlns:a16="http://schemas.microsoft.com/office/drawing/2014/main" id="{1CC4F860-8F53-7443-8594-834F24ADF2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19129" y="1687865"/>
            <a:ext cx="1192556" cy="1192556"/>
          </a:xfrm>
          <a:prstGeom prst="rect">
            <a:avLst/>
          </a:prstGeom>
        </p:spPr>
      </p:pic>
      <p:pic>
        <p:nvPicPr>
          <p:cNvPr id="27" name="Graphic 26" descr="Dollar">
            <a:extLst>
              <a:ext uri="{FF2B5EF4-FFF2-40B4-BE49-F238E27FC236}">
                <a16:creationId xmlns:a16="http://schemas.microsoft.com/office/drawing/2014/main" id="{3AED2068-712D-2042-BB69-8079484B234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39134" y="2080634"/>
            <a:ext cx="513656" cy="513656"/>
          </a:xfrm>
          <a:prstGeom prst="rect">
            <a:avLst/>
          </a:prstGeom>
        </p:spPr>
      </p:pic>
      <p:pic>
        <p:nvPicPr>
          <p:cNvPr id="29" name="Graphic 28" descr="Euro">
            <a:extLst>
              <a:ext uri="{FF2B5EF4-FFF2-40B4-BE49-F238E27FC236}">
                <a16:creationId xmlns:a16="http://schemas.microsoft.com/office/drawing/2014/main" id="{078C5BB8-BE74-4545-8DF2-128A3D66A66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441672" y="2086457"/>
            <a:ext cx="513655" cy="513655"/>
          </a:xfrm>
          <a:prstGeom prst="rect">
            <a:avLst/>
          </a:prstGeom>
        </p:spPr>
      </p:pic>
      <p:sp>
        <p:nvSpPr>
          <p:cNvPr id="31" name="AutoShape 4" descr="Bildergebnis für amerika fahne">
            <a:extLst>
              <a:ext uri="{FF2B5EF4-FFF2-40B4-BE49-F238E27FC236}">
                <a16:creationId xmlns:a16="http://schemas.microsoft.com/office/drawing/2014/main" id="{A5265CB0-DD58-FA44-A645-0DD226D637ED}"/>
              </a:ext>
            </a:extLst>
          </p:cNvPr>
          <p:cNvSpPr>
            <a:spLocks noChangeAspect="1" noChangeArrowheads="1"/>
          </p:cNvSpPr>
          <p:nvPr/>
        </p:nvSpPr>
        <p:spPr bwMode="auto">
          <a:xfrm>
            <a:off x="774700" y="628650"/>
            <a:ext cx="10642600" cy="5600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Garamond" panose="02020404030301010803" pitchFamily="18" charset="0"/>
            </a:endParaRPr>
          </a:p>
        </p:txBody>
      </p:sp>
      <p:pic>
        <p:nvPicPr>
          <p:cNvPr id="2058" name="Picture 10" descr="Flag of the United States.svg">
            <a:extLst>
              <a:ext uri="{FF2B5EF4-FFF2-40B4-BE49-F238E27FC236}">
                <a16:creationId xmlns:a16="http://schemas.microsoft.com/office/drawing/2014/main" id="{61C1DD3C-8761-6446-8737-DAF85BEE650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5695" y="1959931"/>
            <a:ext cx="311773" cy="16368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lag of Europe.svg">
            <a:extLst>
              <a:ext uri="{FF2B5EF4-FFF2-40B4-BE49-F238E27FC236}">
                <a16:creationId xmlns:a16="http://schemas.microsoft.com/office/drawing/2014/main" id="{924F32B5-3CE3-3C47-89DA-12A5E737313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65180" y="1938519"/>
            <a:ext cx="303855" cy="20213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FD54CDE5-0DFA-7D4F-BC4D-00D1F3DE2EA6}"/>
              </a:ext>
            </a:extLst>
          </p:cNvPr>
          <p:cNvSpPr txBox="1"/>
          <p:nvPr/>
        </p:nvSpPr>
        <p:spPr>
          <a:xfrm>
            <a:off x="1380508" y="2731760"/>
            <a:ext cx="1949741" cy="369332"/>
          </a:xfrm>
          <a:prstGeom prst="rect">
            <a:avLst/>
          </a:prstGeom>
          <a:noFill/>
        </p:spPr>
        <p:txBody>
          <a:bodyPr wrap="square" rtlCol="0">
            <a:spAutoFit/>
          </a:bodyPr>
          <a:lstStyle/>
          <a:p>
            <a:r>
              <a:rPr lang="en-US" b="1" dirty="0">
                <a:latin typeface="Garamond" panose="02020404030301010803" pitchFamily="18" charset="0"/>
              </a:rPr>
              <a:t>Federal Reserve</a:t>
            </a:r>
          </a:p>
        </p:txBody>
      </p:sp>
      <p:sp>
        <p:nvSpPr>
          <p:cNvPr id="40" name="TextBox 39">
            <a:extLst>
              <a:ext uri="{FF2B5EF4-FFF2-40B4-BE49-F238E27FC236}">
                <a16:creationId xmlns:a16="http://schemas.microsoft.com/office/drawing/2014/main" id="{89719835-686C-914C-81A1-880103749149}"/>
              </a:ext>
            </a:extLst>
          </p:cNvPr>
          <p:cNvSpPr txBox="1"/>
          <p:nvPr/>
        </p:nvSpPr>
        <p:spPr>
          <a:xfrm>
            <a:off x="4932004" y="2709185"/>
            <a:ext cx="2506368" cy="369332"/>
          </a:xfrm>
          <a:prstGeom prst="rect">
            <a:avLst/>
          </a:prstGeom>
          <a:noFill/>
        </p:spPr>
        <p:txBody>
          <a:bodyPr wrap="square" rtlCol="0">
            <a:spAutoFit/>
          </a:bodyPr>
          <a:lstStyle/>
          <a:p>
            <a:r>
              <a:rPr lang="en-US" b="1" dirty="0">
                <a:latin typeface="Garamond" panose="02020404030301010803" pitchFamily="18" charset="0"/>
              </a:rPr>
              <a:t>European Central Bank</a:t>
            </a:r>
          </a:p>
        </p:txBody>
      </p:sp>
      <p:sp>
        <p:nvSpPr>
          <p:cNvPr id="36" name="TextBox 35">
            <a:extLst>
              <a:ext uri="{FF2B5EF4-FFF2-40B4-BE49-F238E27FC236}">
                <a16:creationId xmlns:a16="http://schemas.microsoft.com/office/drawing/2014/main" id="{F5B466C1-C032-324F-97F7-2E1996CEDFA2}"/>
              </a:ext>
            </a:extLst>
          </p:cNvPr>
          <p:cNvSpPr txBox="1"/>
          <p:nvPr/>
        </p:nvSpPr>
        <p:spPr>
          <a:xfrm>
            <a:off x="923917" y="3101092"/>
            <a:ext cx="2852662" cy="2308324"/>
          </a:xfrm>
          <a:prstGeom prst="rect">
            <a:avLst/>
          </a:prstGeom>
          <a:noFill/>
        </p:spPr>
        <p:txBody>
          <a:bodyPr wrap="square" rtlCol="0">
            <a:spAutoFit/>
          </a:bodyPr>
          <a:lstStyle/>
          <a:p>
            <a:pPr marL="285750" indent="-285750">
              <a:buFont typeface="Wingdings" pitchFamily="2" charset="2"/>
              <a:buChar char="§"/>
            </a:pPr>
            <a:r>
              <a:rPr lang="en-US" sz="1600" dirty="0">
                <a:latin typeface="Garamond" panose="02020404030301010803" pitchFamily="18" charset="0"/>
              </a:rPr>
              <a:t>Burst of housing bubble in 2008</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In first QE round, FED bought MBS worth $1.1 trillion.</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Over ten years, 3 QE rounds implemented.</a:t>
            </a:r>
          </a:p>
        </p:txBody>
      </p:sp>
      <p:sp>
        <p:nvSpPr>
          <p:cNvPr id="42" name="TextBox 41">
            <a:extLst>
              <a:ext uri="{FF2B5EF4-FFF2-40B4-BE49-F238E27FC236}">
                <a16:creationId xmlns:a16="http://schemas.microsoft.com/office/drawing/2014/main" id="{8E65C322-4FB3-2E4F-82FF-A0A44C6A1731}"/>
              </a:ext>
            </a:extLst>
          </p:cNvPr>
          <p:cNvSpPr txBox="1"/>
          <p:nvPr/>
        </p:nvSpPr>
        <p:spPr>
          <a:xfrm>
            <a:off x="4651569" y="3121774"/>
            <a:ext cx="3007486" cy="2554545"/>
          </a:xfrm>
          <a:prstGeom prst="rect">
            <a:avLst/>
          </a:prstGeom>
          <a:noFill/>
        </p:spPr>
        <p:txBody>
          <a:bodyPr wrap="square" rtlCol="0">
            <a:spAutoFit/>
          </a:bodyPr>
          <a:lstStyle/>
          <a:p>
            <a:pPr marL="285750" indent="-285750">
              <a:buFont typeface="Wingdings" pitchFamily="2" charset="2"/>
              <a:buChar char="§"/>
            </a:pPr>
            <a:r>
              <a:rPr lang="en-US" sz="1600" dirty="0">
                <a:latin typeface="Garamond" panose="02020404030301010803" pitchFamily="18" charset="0"/>
              </a:rPr>
              <a:t>Govt Debt crisis in 2010 in Europe.</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European countries faced rising debt burden with struggling economy.</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ECB stepped in with € 2.5 trillion government bond purchase program</a:t>
            </a:r>
          </a:p>
        </p:txBody>
      </p:sp>
      <p:sp>
        <p:nvSpPr>
          <p:cNvPr id="44" name="Rectangle 43">
            <a:extLst>
              <a:ext uri="{FF2B5EF4-FFF2-40B4-BE49-F238E27FC236}">
                <a16:creationId xmlns:a16="http://schemas.microsoft.com/office/drawing/2014/main" id="{E8A2FCD4-6679-5B44-BC50-CC99B1195730}"/>
              </a:ext>
            </a:extLst>
          </p:cNvPr>
          <p:cNvSpPr/>
          <p:nvPr/>
        </p:nvSpPr>
        <p:spPr>
          <a:xfrm>
            <a:off x="8288978" y="3031322"/>
            <a:ext cx="3062207" cy="3013473"/>
          </a:xfrm>
          <a:prstGeom prst="rect">
            <a:avLst/>
          </a:prstGeom>
          <a:solidFill>
            <a:srgbClr val="00824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pic>
        <p:nvPicPr>
          <p:cNvPr id="45" name="Graphic 44" descr="Bank">
            <a:extLst>
              <a:ext uri="{FF2B5EF4-FFF2-40B4-BE49-F238E27FC236}">
                <a16:creationId xmlns:a16="http://schemas.microsoft.com/office/drawing/2014/main" id="{A8CB7487-9F10-7E42-826D-D806E2E3BD9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23805" y="1700395"/>
            <a:ext cx="1192556" cy="1192556"/>
          </a:xfrm>
          <a:prstGeom prst="rect">
            <a:avLst/>
          </a:prstGeom>
        </p:spPr>
      </p:pic>
      <p:sp>
        <p:nvSpPr>
          <p:cNvPr id="46" name="TextBox 45">
            <a:extLst>
              <a:ext uri="{FF2B5EF4-FFF2-40B4-BE49-F238E27FC236}">
                <a16:creationId xmlns:a16="http://schemas.microsoft.com/office/drawing/2014/main" id="{F779CAA2-1ACE-F946-8F01-B5529EEFADFF}"/>
              </a:ext>
            </a:extLst>
          </p:cNvPr>
          <p:cNvSpPr txBox="1"/>
          <p:nvPr/>
        </p:nvSpPr>
        <p:spPr>
          <a:xfrm>
            <a:off x="10242143" y="2080634"/>
            <a:ext cx="1192556" cy="523220"/>
          </a:xfrm>
          <a:prstGeom prst="rect">
            <a:avLst/>
          </a:prstGeom>
          <a:noFill/>
        </p:spPr>
        <p:txBody>
          <a:bodyPr wrap="square" rtlCol="0">
            <a:spAutoFit/>
          </a:bodyPr>
          <a:lstStyle/>
          <a:p>
            <a:r>
              <a:rPr lang="en-US" sz="2800" dirty="0">
                <a:solidFill>
                  <a:srgbClr val="FF0000"/>
                </a:solidFill>
                <a:latin typeface="Garamond" panose="02020404030301010803" pitchFamily="18" charset="0"/>
              </a:rPr>
              <a:t>CHF</a:t>
            </a:r>
          </a:p>
        </p:txBody>
      </p:sp>
      <p:pic>
        <p:nvPicPr>
          <p:cNvPr id="47" name="Picture 2" descr="Bildergebnis für schweiz fahne">
            <a:extLst>
              <a:ext uri="{FF2B5EF4-FFF2-40B4-BE49-F238E27FC236}">
                <a16:creationId xmlns:a16="http://schemas.microsoft.com/office/drawing/2014/main" id="{FE5EDD18-CEE2-7F4E-BBCB-7A8381A248A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6328" y="1942704"/>
            <a:ext cx="207509" cy="207509"/>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DDF999DF-DC8E-FD46-ACD1-8ED2E73BBD20}"/>
              </a:ext>
            </a:extLst>
          </p:cNvPr>
          <p:cNvSpPr txBox="1"/>
          <p:nvPr/>
        </p:nvSpPr>
        <p:spPr>
          <a:xfrm>
            <a:off x="8821166" y="2724455"/>
            <a:ext cx="2586952" cy="369332"/>
          </a:xfrm>
          <a:prstGeom prst="rect">
            <a:avLst/>
          </a:prstGeom>
          <a:noFill/>
        </p:spPr>
        <p:txBody>
          <a:bodyPr wrap="square" rtlCol="0">
            <a:spAutoFit/>
          </a:bodyPr>
          <a:lstStyle/>
          <a:p>
            <a:r>
              <a:rPr lang="en-US" b="1" dirty="0">
                <a:latin typeface="Garamond" panose="02020404030301010803" pitchFamily="18" charset="0"/>
              </a:rPr>
              <a:t>Swiss National Bank</a:t>
            </a:r>
          </a:p>
        </p:txBody>
      </p:sp>
      <p:sp>
        <p:nvSpPr>
          <p:cNvPr id="49" name="TextBox 48">
            <a:extLst>
              <a:ext uri="{FF2B5EF4-FFF2-40B4-BE49-F238E27FC236}">
                <a16:creationId xmlns:a16="http://schemas.microsoft.com/office/drawing/2014/main" id="{184FF220-6273-F44A-96C7-C4EF54580E83}"/>
              </a:ext>
            </a:extLst>
          </p:cNvPr>
          <p:cNvSpPr txBox="1"/>
          <p:nvPr/>
        </p:nvSpPr>
        <p:spPr>
          <a:xfrm>
            <a:off x="8345911" y="3064813"/>
            <a:ext cx="3007486" cy="2554545"/>
          </a:xfrm>
          <a:prstGeom prst="rect">
            <a:avLst/>
          </a:prstGeom>
          <a:noFill/>
        </p:spPr>
        <p:txBody>
          <a:bodyPr wrap="square" rtlCol="0">
            <a:spAutoFit/>
          </a:bodyPr>
          <a:lstStyle/>
          <a:p>
            <a:pPr marL="285750" indent="-285750">
              <a:buFont typeface="Wingdings" pitchFamily="2" charset="2"/>
              <a:buChar char="§"/>
            </a:pPr>
            <a:r>
              <a:rPr lang="en-US" sz="1600" dirty="0">
                <a:latin typeface="Garamond" panose="02020404030301010803" pitchFamily="18" charset="0"/>
              </a:rPr>
              <a:t>Strong appreciation of the CHF compared to EURO.</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Strong exposure of Swiss economy to euro area.</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SNB created CHF liquidity by increasing sight deposits from CHF 5bn to almost CHF 500bn over ten years.</a:t>
            </a:r>
          </a:p>
        </p:txBody>
      </p:sp>
      <p:sp>
        <p:nvSpPr>
          <p:cNvPr id="50" name="Triangle 49">
            <a:extLst>
              <a:ext uri="{FF2B5EF4-FFF2-40B4-BE49-F238E27FC236}">
                <a16:creationId xmlns:a16="http://schemas.microsoft.com/office/drawing/2014/main" id="{005FE5C5-E377-7A43-A8ED-6306B8687742}"/>
              </a:ext>
            </a:extLst>
          </p:cNvPr>
          <p:cNvSpPr/>
          <p:nvPr/>
        </p:nvSpPr>
        <p:spPr>
          <a:xfrm rot="5400000">
            <a:off x="3722197" y="4468610"/>
            <a:ext cx="1053297" cy="1388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51" name="Triangle 50">
            <a:extLst>
              <a:ext uri="{FF2B5EF4-FFF2-40B4-BE49-F238E27FC236}">
                <a16:creationId xmlns:a16="http://schemas.microsoft.com/office/drawing/2014/main" id="{37427798-14F7-4945-B2D3-B0B54DBA04E7}"/>
              </a:ext>
            </a:extLst>
          </p:cNvPr>
          <p:cNvSpPr/>
          <p:nvPr/>
        </p:nvSpPr>
        <p:spPr>
          <a:xfrm rot="5400000">
            <a:off x="7430577" y="4468611"/>
            <a:ext cx="1053297" cy="1388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Tree>
    <p:extLst>
      <p:ext uri="{BB962C8B-B14F-4D97-AF65-F5344CB8AC3E}">
        <p14:creationId xmlns:p14="http://schemas.microsoft.com/office/powerpoint/2010/main" val="290491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Sight Deposits of Domestic Banks, SMI and Exchange rate</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graphicFrame>
        <p:nvGraphicFramePr>
          <p:cNvPr id="8" name="Chart 7">
            <a:extLst>
              <a:ext uri="{FF2B5EF4-FFF2-40B4-BE49-F238E27FC236}">
                <a16:creationId xmlns:a16="http://schemas.microsoft.com/office/drawing/2014/main" id="{683AD01E-4F37-4E4F-9AD5-210D83A55C96}"/>
              </a:ext>
            </a:extLst>
          </p:cNvPr>
          <p:cNvGraphicFramePr>
            <a:graphicFrameLocks/>
          </p:cNvGraphicFramePr>
          <p:nvPr>
            <p:extLst>
              <p:ext uri="{D42A27DB-BD31-4B8C-83A1-F6EECF244321}">
                <p14:modId xmlns:p14="http://schemas.microsoft.com/office/powerpoint/2010/main" val="2946764341"/>
              </p:ext>
            </p:extLst>
          </p:nvPr>
        </p:nvGraphicFramePr>
        <p:xfrm>
          <a:off x="803031" y="1913798"/>
          <a:ext cx="10550769" cy="24681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A438B7CE-1305-184E-9784-863FA9F5C47F}"/>
              </a:ext>
            </a:extLst>
          </p:cNvPr>
          <p:cNvGraphicFramePr>
            <a:graphicFrameLocks/>
          </p:cNvGraphicFramePr>
          <p:nvPr>
            <p:extLst>
              <p:ext uri="{D42A27DB-BD31-4B8C-83A1-F6EECF244321}">
                <p14:modId xmlns:p14="http://schemas.microsoft.com/office/powerpoint/2010/main" val="2381168891"/>
              </p:ext>
            </p:extLst>
          </p:nvPr>
        </p:nvGraphicFramePr>
        <p:xfrm>
          <a:off x="803031" y="4220613"/>
          <a:ext cx="10671048" cy="246819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988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latin typeface="Garamond" panose="02020404030301010803" pitchFamily="18" charset="0"/>
              </a:rPr>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solidFill>
            <a:srgbClr val="008240"/>
          </a:solid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latin typeface="Garamond" panose="02020404030301010803" pitchFamily="18" charset="0"/>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Conclusion</a:t>
            </a:r>
          </a:p>
        </p:txBody>
      </p:sp>
      <p:pic>
        <p:nvPicPr>
          <p:cNvPr id="14" name="Picture 13">
            <a:extLst>
              <a:ext uri="{FF2B5EF4-FFF2-40B4-BE49-F238E27FC236}">
                <a16:creationId xmlns:a16="http://schemas.microsoft.com/office/drawing/2014/main" id="{D8474BD4-FCDB-924F-B8B9-CD9D1F8D2A77}"/>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2858943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Transmission Channels</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5"/>
            <a:ext cx="10515600" cy="2759658"/>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Transmission channels of unconventional monetary policy</a:t>
            </a:r>
          </a:p>
        </p:txBody>
      </p:sp>
      <p:sp>
        <p:nvSpPr>
          <p:cNvPr id="3" name="Oval 2">
            <a:extLst>
              <a:ext uri="{FF2B5EF4-FFF2-40B4-BE49-F238E27FC236}">
                <a16:creationId xmlns:a16="http://schemas.microsoft.com/office/drawing/2014/main" id="{3D7D3FDF-896E-0D41-AC03-AC615880D805}"/>
              </a:ext>
            </a:extLst>
          </p:cNvPr>
          <p:cNvSpPr/>
          <p:nvPr/>
        </p:nvSpPr>
        <p:spPr>
          <a:xfrm>
            <a:off x="2391507" y="2687605"/>
            <a:ext cx="2672861" cy="4806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Garamond" panose="02020404030301010803" pitchFamily="18" charset="0"/>
              </a:rPr>
              <a:t>SIGNALLING</a:t>
            </a:r>
          </a:p>
        </p:txBody>
      </p:sp>
      <p:sp>
        <p:nvSpPr>
          <p:cNvPr id="8" name="Oval 7">
            <a:extLst>
              <a:ext uri="{FF2B5EF4-FFF2-40B4-BE49-F238E27FC236}">
                <a16:creationId xmlns:a16="http://schemas.microsoft.com/office/drawing/2014/main" id="{67B0988A-C229-5D40-B74C-87789523992C}"/>
              </a:ext>
            </a:extLst>
          </p:cNvPr>
          <p:cNvSpPr/>
          <p:nvPr/>
        </p:nvSpPr>
        <p:spPr>
          <a:xfrm>
            <a:off x="7716093" y="2687605"/>
            <a:ext cx="2672861" cy="4806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Garamond" panose="02020404030301010803" pitchFamily="18" charset="0"/>
              </a:rPr>
              <a:t>PORTFOLIO REBALANCING</a:t>
            </a:r>
          </a:p>
        </p:txBody>
      </p:sp>
      <p:sp>
        <p:nvSpPr>
          <p:cNvPr id="4" name="TextBox 3">
            <a:extLst>
              <a:ext uri="{FF2B5EF4-FFF2-40B4-BE49-F238E27FC236}">
                <a16:creationId xmlns:a16="http://schemas.microsoft.com/office/drawing/2014/main" id="{AB003CFC-A8A8-744F-A5B1-16A33E9AD18E}"/>
              </a:ext>
            </a:extLst>
          </p:cNvPr>
          <p:cNvSpPr txBox="1"/>
          <p:nvPr/>
        </p:nvSpPr>
        <p:spPr>
          <a:xfrm>
            <a:off x="1359877" y="3274541"/>
            <a:ext cx="5346401" cy="1877437"/>
          </a:xfrm>
          <a:prstGeom prst="rect">
            <a:avLst/>
          </a:prstGeom>
          <a:noFill/>
        </p:spPr>
        <p:txBody>
          <a:bodyPr wrap="square" rtlCol="0">
            <a:spAutoFit/>
          </a:bodyPr>
          <a:lstStyle/>
          <a:p>
            <a:pPr marL="285750" indent="-285750">
              <a:buFont typeface="Wingdings" pitchFamily="2" charset="2"/>
              <a:buChar char="§"/>
            </a:pPr>
            <a:r>
              <a:rPr lang="en-US" sz="1400" dirty="0">
                <a:latin typeface="Garamond" panose="02020404030301010803" pitchFamily="18" charset="0"/>
              </a:rPr>
              <a:t>The central bank sends a credible signal regarding a specified target.</a:t>
            </a:r>
          </a:p>
          <a:p>
            <a:pPr marL="285750" indent="-285750">
              <a:buFont typeface="Wingdings" pitchFamily="2" charset="2"/>
              <a:buChar char="§"/>
            </a:pPr>
            <a:endParaRPr lang="en-US" sz="1400" dirty="0">
              <a:latin typeface="Garamond" panose="02020404030301010803" pitchFamily="18" charset="0"/>
            </a:endParaRPr>
          </a:p>
          <a:p>
            <a:pPr marL="285750" indent="-285750">
              <a:buFont typeface="Wingdings" pitchFamily="2" charset="2"/>
              <a:buChar char="§"/>
            </a:pPr>
            <a:r>
              <a:rPr lang="en-US" sz="1400" dirty="0">
                <a:latin typeface="Garamond" panose="02020404030301010803" pitchFamily="18" charset="0"/>
              </a:rPr>
              <a:t>Credible signals change market participants expectations.</a:t>
            </a:r>
          </a:p>
          <a:p>
            <a:pPr marL="285750" indent="-285750">
              <a:buFont typeface="Wingdings" pitchFamily="2" charset="2"/>
              <a:buChar char="§"/>
            </a:pPr>
            <a:endParaRPr lang="en-US" sz="1400" dirty="0">
              <a:latin typeface="Garamond" panose="02020404030301010803" pitchFamily="18" charset="0"/>
            </a:endParaRPr>
          </a:p>
          <a:p>
            <a:pPr marL="285750" indent="-285750">
              <a:buFont typeface="Wingdings" pitchFamily="2" charset="2"/>
              <a:buChar char="§"/>
            </a:pPr>
            <a:r>
              <a:rPr lang="en-US" sz="1400" dirty="0">
                <a:latin typeface="Garamond" panose="02020404030301010803" pitchFamily="18" charset="0"/>
              </a:rPr>
              <a:t>The changed expectations lead to a </a:t>
            </a:r>
            <a:r>
              <a:rPr lang="en-US" sz="1400" b="1" dirty="0">
                <a:latin typeface="Garamond" panose="02020404030301010803" pitchFamily="18" charset="0"/>
              </a:rPr>
              <a:t>change of asset prices</a:t>
            </a:r>
            <a:r>
              <a:rPr lang="en-US" sz="1400" dirty="0">
                <a:latin typeface="Garamond" panose="02020404030301010803" pitchFamily="18" charset="0"/>
              </a:rPr>
              <a:t>.</a:t>
            </a:r>
          </a:p>
          <a:p>
            <a:pPr marL="285750" indent="-285750">
              <a:buFont typeface="Wingdings" pitchFamily="2" charset="2"/>
              <a:buChar char="§"/>
            </a:pPr>
            <a:endParaRPr lang="en-US" sz="1400" dirty="0">
              <a:latin typeface="Garamond" panose="02020404030301010803" pitchFamily="18" charset="0"/>
            </a:endParaRPr>
          </a:p>
          <a:p>
            <a:endParaRPr lang="en-US" dirty="0">
              <a:latin typeface="Garamond" panose="02020404030301010803" pitchFamily="18" charset="0"/>
            </a:endParaRPr>
          </a:p>
          <a:p>
            <a:endParaRPr lang="en-US" sz="1400" dirty="0">
              <a:latin typeface="Garamond" panose="02020404030301010803" pitchFamily="18" charset="0"/>
            </a:endParaRPr>
          </a:p>
        </p:txBody>
      </p:sp>
      <p:sp>
        <p:nvSpPr>
          <p:cNvPr id="11" name="TextBox 10">
            <a:extLst>
              <a:ext uri="{FF2B5EF4-FFF2-40B4-BE49-F238E27FC236}">
                <a16:creationId xmlns:a16="http://schemas.microsoft.com/office/drawing/2014/main" id="{BEDD4B0E-5715-854F-976C-0857CED64A8E}"/>
              </a:ext>
            </a:extLst>
          </p:cNvPr>
          <p:cNvSpPr txBox="1"/>
          <p:nvPr/>
        </p:nvSpPr>
        <p:spPr>
          <a:xfrm>
            <a:off x="6796217" y="3274541"/>
            <a:ext cx="4512614" cy="1815882"/>
          </a:xfrm>
          <a:prstGeom prst="rect">
            <a:avLst/>
          </a:prstGeom>
          <a:noFill/>
        </p:spPr>
        <p:txBody>
          <a:bodyPr wrap="square" rtlCol="0">
            <a:spAutoFit/>
          </a:bodyPr>
          <a:lstStyle/>
          <a:p>
            <a:pPr marL="285750" indent="-285750">
              <a:buFont typeface="Wingdings" pitchFamily="2" charset="2"/>
              <a:buChar char="§"/>
            </a:pPr>
            <a:r>
              <a:rPr lang="en-US" sz="1400" dirty="0">
                <a:latin typeface="Garamond" panose="02020404030301010803" pitchFamily="18" charset="0"/>
              </a:rPr>
              <a:t>The central bank buys from foreign investors and creates fiat money.</a:t>
            </a:r>
          </a:p>
          <a:p>
            <a:pPr marL="285750" indent="-285750">
              <a:buFont typeface="Wingdings" pitchFamily="2" charset="2"/>
              <a:buChar char="§"/>
            </a:pPr>
            <a:endParaRPr lang="en-US" sz="1400" dirty="0">
              <a:latin typeface="Garamond" panose="02020404030301010803" pitchFamily="18" charset="0"/>
            </a:endParaRPr>
          </a:p>
          <a:p>
            <a:pPr marL="285750" indent="-285750">
              <a:buFont typeface="Wingdings" pitchFamily="2" charset="2"/>
              <a:buChar char="§"/>
            </a:pPr>
            <a:r>
              <a:rPr lang="en-US" sz="1400" dirty="0">
                <a:latin typeface="Garamond" panose="02020404030301010803" pitchFamily="18" charset="0"/>
              </a:rPr>
              <a:t>Domestic banks portfolios become skewed towards sight deposits.</a:t>
            </a:r>
          </a:p>
          <a:p>
            <a:pPr marL="285750" indent="-285750">
              <a:buFont typeface="Wingdings" pitchFamily="2" charset="2"/>
              <a:buChar char="§"/>
            </a:pPr>
            <a:endParaRPr lang="en-US" sz="1400" dirty="0">
              <a:latin typeface="Garamond" panose="02020404030301010803" pitchFamily="18" charset="0"/>
            </a:endParaRPr>
          </a:p>
          <a:p>
            <a:pPr marL="285750" indent="-285750">
              <a:buFont typeface="Wingdings" pitchFamily="2" charset="2"/>
              <a:buChar char="§"/>
            </a:pPr>
            <a:r>
              <a:rPr lang="en-US" sz="1400" dirty="0">
                <a:latin typeface="Garamond" panose="02020404030301010803" pitchFamily="18" charset="0"/>
              </a:rPr>
              <a:t>Banks optimize their portfolio by buying other assets </a:t>
            </a:r>
            <a:r>
              <a:rPr lang="en-US" sz="1400" dirty="0">
                <a:latin typeface="Garamond" panose="02020404030301010803" pitchFamily="18" charset="0"/>
                <a:sym typeface="Wingdings" pitchFamily="2" charset="2"/>
              </a:rPr>
              <a:t> </a:t>
            </a:r>
            <a:r>
              <a:rPr lang="en-US" sz="1400" b="1" dirty="0">
                <a:latin typeface="Garamond" panose="02020404030301010803" pitchFamily="18" charset="0"/>
                <a:sym typeface="Wingdings" pitchFamily="2" charset="2"/>
              </a:rPr>
              <a:t>Price of the assets is affected</a:t>
            </a:r>
          </a:p>
        </p:txBody>
      </p:sp>
      <p:pic>
        <p:nvPicPr>
          <p:cNvPr id="15" name="Graphic 14" descr="Podcast">
            <a:extLst>
              <a:ext uri="{FF2B5EF4-FFF2-40B4-BE49-F238E27FC236}">
                <a16:creationId xmlns:a16="http://schemas.microsoft.com/office/drawing/2014/main" id="{A0E93D2C-2A0C-2C46-9A95-9A1C9A3DB8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45845" y="2645438"/>
            <a:ext cx="614911" cy="614911"/>
          </a:xfrm>
          <a:prstGeom prst="rect">
            <a:avLst/>
          </a:prstGeom>
        </p:spPr>
      </p:pic>
      <p:pic>
        <p:nvPicPr>
          <p:cNvPr id="17" name="Graphic 16" descr="Scales of justice">
            <a:extLst>
              <a:ext uri="{FF2B5EF4-FFF2-40B4-BE49-F238E27FC236}">
                <a16:creationId xmlns:a16="http://schemas.microsoft.com/office/drawing/2014/main" id="{216FA533-6167-4048-8769-18852F0B0BB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26953" y="2643489"/>
            <a:ext cx="601362" cy="601362"/>
          </a:xfrm>
          <a:prstGeom prst="rect">
            <a:avLst/>
          </a:prstGeom>
        </p:spPr>
      </p:pic>
      <p:sp>
        <p:nvSpPr>
          <p:cNvPr id="6" name="Textfeld 5">
            <a:extLst>
              <a:ext uri="{FF2B5EF4-FFF2-40B4-BE49-F238E27FC236}">
                <a16:creationId xmlns:a16="http://schemas.microsoft.com/office/drawing/2014/main" id="{0D9712E1-CFBD-4EA8-8DED-7B507AC2DD4F}"/>
              </a:ext>
            </a:extLst>
          </p:cNvPr>
          <p:cNvSpPr txBox="1"/>
          <p:nvPr/>
        </p:nvSpPr>
        <p:spPr>
          <a:xfrm>
            <a:off x="1014898" y="5432545"/>
            <a:ext cx="9641955" cy="1092607"/>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Garamond" panose="02020404030301010803" pitchFamily="18" charset="0"/>
              </a:rPr>
              <a:t>Information about Sight Deposit as our Signal to be priced into the Stock Market.</a:t>
            </a:r>
          </a:p>
          <a:p>
            <a:pPr marL="285750" indent="-285750">
              <a:buFont typeface="Wingdings" panose="05000000000000000000" pitchFamily="2" charset="2"/>
              <a:buChar char="§"/>
            </a:pPr>
            <a:endParaRPr lang="en-US" sz="1000" dirty="0">
              <a:latin typeface="Garamond" panose="02020404030301010803" pitchFamily="18" charset="0"/>
            </a:endParaRPr>
          </a:p>
          <a:p>
            <a:pPr marL="285750" indent="-285750">
              <a:buFont typeface="Wingdings" panose="05000000000000000000" pitchFamily="2" charset="2"/>
              <a:buChar char="§"/>
            </a:pPr>
            <a:r>
              <a:rPr lang="en-US" dirty="0">
                <a:latin typeface="Garamond" panose="02020404030301010803" pitchFamily="18" charset="0"/>
              </a:rPr>
              <a:t>No conclusion about directions of patterns</a:t>
            </a:r>
          </a:p>
          <a:p>
            <a:endParaRPr lang="de-CH" dirty="0"/>
          </a:p>
        </p:txBody>
      </p:sp>
    </p:spTree>
    <p:extLst>
      <p:ext uri="{BB962C8B-B14F-4D97-AF65-F5344CB8AC3E}">
        <p14:creationId xmlns:p14="http://schemas.microsoft.com/office/powerpoint/2010/main" val="3336868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The interventions of the SNB affected the Swiss Stock market</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4"/>
            <a:ext cx="10515600" cy="372332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Hypothesis</a:t>
            </a:r>
          </a:p>
        </p:txBody>
      </p:sp>
      <p:sp>
        <p:nvSpPr>
          <p:cNvPr id="4" name="TextBox 3">
            <a:extLst>
              <a:ext uri="{FF2B5EF4-FFF2-40B4-BE49-F238E27FC236}">
                <a16:creationId xmlns:a16="http://schemas.microsoft.com/office/drawing/2014/main" id="{B7FE3326-8E38-D141-AEDA-4D109188EC4A}"/>
              </a:ext>
            </a:extLst>
          </p:cNvPr>
          <p:cNvSpPr txBox="1"/>
          <p:nvPr/>
        </p:nvSpPr>
        <p:spPr>
          <a:xfrm>
            <a:off x="1188871" y="4619069"/>
            <a:ext cx="9904198" cy="1323439"/>
          </a:xfrm>
          <a:prstGeom prst="rect">
            <a:avLst/>
          </a:prstGeom>
          <a:solidFill>
            <a:schemeClr val="bg1"/>
          </a:solidFill>
        </p:spPr>
        <p:txBody>
          <a:bodyPr wrap="square" rtlCol="0">
            <a:spAutoFit/>
          </a:bodyPr>
          <a:lstStyle/>
          <a:p>
            <a:r>
              <a:rPr lang="en-US" sz="1600" b="1" dirty="0">
                <a:latin typeface="Garamond" panose="02020404030301010803" pitchFamily="18" charset="0"/>
              </a:rPr>
              <a:t>H1: The SNB interventions proxied by the domestic banks’ sight deposits are classified as important inputs for the development of the SMI.</a:t>
            </a:r>
          </a:p>
          <a:p>
            <a:endParaRPr lang="en-US" sz="1600" b="1" dirty="0">
              <a:latin typeface="Garamond" panose="02020404030301010803" pitchFamily="18" charset="0"/>
            </a:endParaRPr>
          </a:p>
          <a:p>
            <a:r>
              <a:rPr lang="en-US" sz="1600" b="1" dirty="0">
                <a:latin typeface="Garamond" panose="02020404030301010803" pitchFamily="18" charset="0"/>
              </a:rPr>
              <a:t>H2: As during the Cap period there is an official signal about the SNB’s strategy, the importance of the SNB interventions proxied by the domestic bank’s sight deposits differs compared to the other periods.</a:t>
            </a:r>
          </a:p>
        </p:txBody>
      </p:sp>
      <p:sp>
        <p:nvSpPr>
          <p:cNvPr id="10" name="TextBox 9">
            <a:extLst>
              <a:ext uri="{FF2B5EF4-FFF2-40B4-BE49-F238E27FC236}">
                <a16:creationId xmlns:a16="http://schemas.microsoft.com/office/drawing/2014/main" id="{3FD71945-1450-E643-A7EB-86DF7C8EF808}"/>
              </a:ext>
            </a:extLst>
          </p:cNvPr>
          <p:cNvSpPr txBox="1"/>
          <p:nvPr/>
        </p:nvSpPr>
        <p:spPr>
          <a:xfrm>
            <a:off x="1188871" y="2767280"/>
            <a:ext cx="9904198" cy="1569660"/>
          </a:xfrm>
          <a:prstGeom prst="rect">
            <a:avLst/>
          </a:prstGeom>
          <a:solidFill>
            <a:schemeClr val="accent1">
              <a:alpha val="20000"/>
            </a:schemeClr>
          </a:solidFill>
        </p:spPr>
        <p:txBody>
          <a:bodyPr wrap="square" rtlCol="0">
            <a:spAutoFit/>
          </a:bodyPr>
          <a:lstStyle/>
          <a:p>
            <a:pPr marL="285750" indent="-285750">
              <a:buFont typeface="Wingdings" pitchFamily="2" charset="2"/>
              <a:buChar char="§"/>
            </a:pPr>
            <a:r>
              <a:rPr lang="en-US" sz="1600" dirty="0">
                <a:latin typeface="Garamond" panose="02020404030301010803" pitchFamily="18" charset="0"/>
              </a:rPr>
              <a:t>Several studies have already found that QE affects other asset markets.</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A previous decision tree analysis performed for the US market established a relationship between the increase of the central bank balance sheet and the stock market.</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It stays relatively controversial which transmission channels play a role for different asset markets. </a:t>
            </a:r>
          </a:p>
        </p:txBody>
      </p:sp>
    </p:spTree>
    <p:extLst>
      <p:ext uri="{BB962C8B-B14F-4D97-AF65-F5344CB8AC3E}">
        <p14:creationId xmlns:p14="http://schemas.microsoft.com/office/powerpoint/2010/main" val="1182543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282503-7FF9-6641-9FDC-DC7D97123257}"/>
              </a:ext>
            </a:extLst>
          </p:cNvPr>
          <p:cNvPicPr>
            <a:picLocks noChangeAspect="1"/>
          </p:cNvPicPr>
          <p:nvPr/>
        </p:nvPicPr>
        <p:blipFill>
          <a:blip r:embed="rId3"/>
          <a:stretch>
            <a:fillRect/>
          </a:stretch>
        </p:blipFill>
        <p:spPr>
          <a:xfrm>
            <a:off x="838200" y="2488676"/>
            <a:ext cx="6989789" cy="2974574"/>
          </a:xfrm>
          <a:prstGeom prst="rect">
            <a:avLst/>
          </a:prstGeom>
        </p:spPr>
      </p:pic>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4"/>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We use an extensive data set to investigate the hypothesis</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4"/>
            <a:ext cx="10515600" cy="372332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Data set</a:t>
            </a:r>
          </a:p>
        </p:txBody>
      </p:sp>
      <p:sp>
        <p:nvSpPr>
          <p:cNvPr id="4" name="TextBox 3">
            <a:extLst>
              <a:ext uri="{FF2B5EF4-FFF2-40B4-BE49-F238E27FC236}">
                <a16:creationId xmlns:a16="http://schemas.microsoft.com/office/drawing/2014/main" id="{0F4A54C1-6190-3845-B0F6-D3C5047253F9}"/>
              </a:ext>
            </a:extLst>
          </p:cNvPr>
          <p:cNvSpPr txBox="1"/>
          <p:nvPr/>
        </p:nvSpPr>
        <p:spPr>
          <a:xfrm>
            <a:off x="7767118" y="3175744"/>
            <a:ext cx="3563966" cy="1600438"/>
          </a:xfrm>
          <a:prstGeom prst="rect">
            <a:avLst/>
          </a:prstGeom>
          <a:solidFill>
            <a:schemeClr val="accent1">
              <a:alpha val="14000"/>
            </a:schemeClr>
          </a:solidFill>
        </p:spPr>
        <p:txBody>
          <a:bodyPr wrap="square" rtlCol="0">
            <a:spAutoFit/>
          </a:bodyPr>
          <a:lstStyle/>
          <a:p>
            <a:pPr marL="285750" indent="-285750">
              <a:buFont typeface="Wingdings" pitchFamily="2" charset="2"/>
              <a:buChar char="ü"/>
            </a:pPr>
            <a:r>
              <a:rPr lang="en-US" sz="1400" dirty="0">
                <a:latin typeface="Garamond" panose="02020404030301010803" pitchFamily="18" charset="0"/>
              </a:rPr>
              <a:t>Time period from 15.02.2008 – 28.12.2019</a:t>
            </a:r>
          </a:p>
          <a:p>
            <a:pPr marL="285750" indent="-285750">
              <a:buFont typeface="Wingdings" pitchFamily="2" charset="2"/>
              <a:buChar char="ü"/>
            </a:pPr>
            <a:endParaRPr lang="en-US" sz="1400" dirty="0">
              <a:latin typeface="Garamond" panose="02020404030301010803" pitchFamily="18" charset="0"/>
            </a:endParaRPr>
          </a:p>
          <a:p>
            <a:pPr marL="285750" indent="-285750">
              <a:buFont typeface="Wingdings" pitchFamily="2" charset="2"/>
              <a:buChar char="ü"/>
            </a:pPr>
            <a:r>
              <a:rPr lang="en-US" sz="1400" dirty="0">
                <a:latin typeface="Garamond" panose="02020404030301010803" pitchFamily="18" charset="0"/>
              </a:rPr>
              <a:t>Time series from Thomson Reuters </a:t>
            </a:r>
            <a:r>
              <a:rPr lang="en-US" sz="1400" dirty="0" err="1">
                <a:latin typeface="Garamond" panose="02020404030301010803" pitchFamily="18" charset="0"/>
              </a:rPr>
              <a:t>Datastream</a:t>
            </a:r>
            <a:r>
              <a:rPr lang="en-US" sz="1400" dirty="0">
                <a:latin typeface="Garamond" panose="02020404030301010803" pitchFamily="18" charset="0"/>
              </a:rPr>
              <a:t> and Bloomberg</a:t>
            </a:r>
          </a:p>
          <a:p>
            <a:pPr marL="285750" indent="-285750">
              <a:buFont typeface="Wingdings" pitchFamily="2" charset="2"/>
              <a:buChar char="ü"/>
            </a:pPr>
            <a:endParaRPr lang="en-US" sz="1400" dirty="0">
              <a:latin typeface="Garamond" panose="02020404030301010803" pitchFamily="18" charset="0"/>
            </a:endParaRPr>
          </a:p>
          <a:p>
            <a:pPr marL="285750" indent="-285750">
              <a:buFont typeface="Wingdings" pitchFamily="2" charset="2"/>
              <a:buChar char="ü"/>
            </a:pPr>
            <a:r>
              <a:rPr lang="en-US" sz="1400" dirty="0" err="1">
                <a:latin typeface="Garamond" panose="02020404030301010803" pitchFamily="18" charset="0"/>
              </a:rPr>
              <a:t>Handcollected</a:t>
            </a:r>
            <a:r>
              <a:rPr lang="en-US" sz="1400" dirty="0">
                <a:latin typeface="Garamond" panose="02020404030301010803" pitchFamily="18" charset="0"/>
              </a:rPr>
              <a:t> data for the sight deposits from 2008 – 2011.</a:t>
            </a:r>
          </a:p>
        </p:txBody>
      </p:sp>
    </p:spTree>
    <p:extLst>
      <p:ext uri="{BB962C8B-B14F-4D97-AF65-F5344CB8AC3E}">
        <p14:creationId xmlns:p14="http://schemas.microsoft.com/office/powerpoint/2010/main" val="859641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12A022F-9A3B-5E4C-9C66-0425884D1454}"/>
              </a:ext>
            </a:extLst>
          </p:cNvPr>
          <p:cNvSpPr txBox="1"/>
          <p:nvPr/>
        </p:nvSpPr>
        <p:spPr>
          <a:xfrm>
            <a:off x="7767942" y="3133169"/>
            <a:ext cx="3458537" cy="1815882"/>
          </a:xfrm>
          <a:prstGeom prst="rect">
            <a:avLst/>
          </a:prstGeom>
          <a:solidFill>
            <a:schemeClr val="accent1">
              <a:alpha val="11000"/>
            </a:schemeClr>
          </a:solidFill>
        </p:spPr>
        <p:txBody>
          <a:bodyPr wrap="square" rtlCol="0">
            <a:spAutoFit/>
          </a:bodyPr>
          <a:lstStyle/>
          <a:p>
            <a:pPr marL="285750" indent="-285750">
              <a:buFont typeface="Wingdings" pitchFamily="2" charset="2"/>
              <a:buChar char="§"/>
            </a:pPr>
            <a:r>
              <a:rPr lang="en-US" sz="1400" dirty="0">
                <a:latin typeface="Garamond" panose="02020404030301010803" pitchFamily="18" charset="0"/>
              </a:rPr>
              <a:t>In the </a:t>
            </a:r>
            <a:r>
              <a:rPr lang="en-US" sz="1400" dirty="0" err="1">
                <a:latin typeface="Garamond" panose="02020404030301010803" pitchFamily="18" charset="0"/>
              </a:rPr>
              <a:t>PreCap</a:t>
            </a:r>
            <a:r>
              <a:rPr lang="en-US" sz="1400" dirty="0">
                <a:latin typeface="Garamond" panose="02020404030301010803" pitchFamily="18" charset="0"/>
              </a:rPr>
              <a:t> period, correlations are negative.</a:t>
            </a:r>
          </a:p>
          <a:p>
            <a:pPr marL="285750" indent="-285750">
              <a:buFont typeface="Wingdings" pitchFamily="2" charset="2"/>
              <a:buChar char="§"/>
            </a:pPr>
            <a:r>
              <a:rPr lang="en-US" sz="1400" dirty="0">
                <a:latin typeface="Garamond" panose="02020404030301010803" pitchFamily="18" charset="0"/>
              </a:rPr>
              <a:t>In the Cap period, correlations switch signs.</a:t>
            </a: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p:txBody>
      </p:sp>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Correlations change in the different data sets</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291904"/>
            <a:ext cx="10470630" cy="383907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797227"/>
            <a:ext cx="1047063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Correlations</a:t>
            </a:r>
          </a:p>
        </p:txBody>
      </p:sp>
      <p:pic>
        <p:nvPicPr>
          <p:cNvPr id="3" name="Picture 2">
            <a:extLst>
              <a:ext uri="{FF2B5EF4-FFF2-40B4-BE49-F238E27FC236}">
                <a16:creationId xmlns:a16="http://schemas.microsoft.com/office/drawing/2014/main" id="{080F49E8-D1DD-3542-9998-E70C628FE882}"/>
              </a:ext>
            </a:extLst>
          </p:cNvPr>
          <p:cNvPicPr>
            <a:picLocks noChangeAspect="1"/>
          </p:cNvPicPr>
          <p:nvPr/>
        </p:nvPicPr>
        <p:blipFill>
          <a:blip r:embed="rId3"/>
          <a:stretch>
            <a:fillRect/>
          </a:stretch>
        </p:blipFill>
        <p:spPr>
          <a:xfrm>
            <a:off x="1005575" y="2342854"/>
            <a:ext cx="6101281" cy="3548704"/>
          </a:xfrm>
          <a:prstGeom prst="rect">
            <a:avLst/>
          </a:prstGeom>
        </p:spPr>
      </p:pic>
      <p:sp>
        <p:nvSpPr>
          <p:cNvPr id="4" name="Triangle 3">
            <a:extLst>
              <a:ext uri="{FF2B5EF4-FFF2-40B4-BE49-F238E27FC236}">
                <a16:creationId xmlns:a16="http://schemas.microsoft.com/office/drawing/2014/main" id="{AC5394F3-0E2E-4A4E-9BDF-CDFC63DE6826}"/>
              </a:ext>
            </a:extLst>
          </p:cNvPr>
          <p:cNvSpPr/>
          <p:nvPr/>
        </p:nvSpPr>
        <p:spPr>
          <a:xfrm rot="5400000">
            <a:off x="6944810" y="3886201"/>
            <a:ext cx="1053297" cy="1388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10" name="Straight Connector 9">
            <a:extLst>
              <a:ext uri="{FF2B5EF4-FFF2-40B4-BE49-F238E27FC236}">
                <a16:creationId xmlns:a16="http://schemas.microsoft.com/office/drawing/2014/main" id="{8A1ABE61-C945-E148-8590-AF14BC0D07AC}"/>
              </a:ext>
            </a:extLst>
          </p:cNvPr>
          <p:cNvCxnSpPr>
            <a:cxnSpLocks/>
          </p:cNvCxnSpPr>
          <p:nvPr/>
        </p:nvCxnSpPr>
        <p:spPr>
          <a:xfrm>
            <a:off x="7767942" y="4215898"/>
            <a:ext cx="3458537" cy="0"/>
          </a:xfrm>
          <a:prstGeom prst="line">
            <a:avLst/>
          </a:prstGeom>
          <a:ln w="19050">
            <a:solidFill>
              <a:srgbClr val="008240"/>
            </a:solidFill>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A4AD6C09-F607-4C49-A59C-F308189D725B}"/>
              </a:ext>
            </a:extLst>
          </p:cNvPr>
          <p:cNvSpPr txBox="1"/>
          <p:nvPr/>
        </p:nvSpPr>
        <p:spPr>
          <a:xfrm>
            <a:off x="7767942" y="4268470"/>
            <a:ext cx="3458537" cy="830997"/>
          </a:xfrm>
          <a:prstGeom prst="rect">
            <a:avLst/>
          </a:prstGeom>
          <a:noFill/>
        </p:spPr>
        <p:txBody>
          <a:bodyPr wrap="square" rtlCol="0">
            <a:spAutoFit/>
          </a:bodyPr>
          <a:lstStyle/>
          <a:p>
            <a:r>
              <a:rPr lang="en-US" sz="1200" dirty="0">
                <a:latin typeface="Garamond" panose="02020404030301010803" pitchFamily="18" charset="0"/>
                <a:sym typeface="Wingdings" pitchFamily="2" charset="2"/>
              </a:rPr>
              <a:t> Change of the dependencies is due to change in dependencies between stock market and the sight deposits.</a:t>
            </a:r>
            <a:endParaRPr lang="en-US" sz="1200" dirty="0">
              <a:latin typeface="Garamond" panose="02020404030301010803" pitchFamily="18" charset="0"/>
            </a:endParaRPr>
          </a:p>
          <a:p>
            <a:endParaRPr lang="en-US" sz="1200" dirty="0">
              <a:latin typeface="Garamond" panose="02020404030301010803" pitchFamily="18" charset="0"/>
            </a:endParaRPr>
          </a:p>
        </p:txBody>
      </p:sp>
      <p:sp>
        <p:nvSpPr>
          <p:cNvPr id="14" name="Rectangle 13">
            <a:extLst>
              <a:ext uri="{FF2B5EF4-FFF2-40B4-BE49-F238E27FC236}">
                <a16:creationId xmlns:a16="http://schemas.microsoft.com/office/drawing/2014/main" id="{48C31AA1-55FC-BE46-8B94-48046A56E88D}"/>
              </a:ext>
            </a:extLst>
          </p:cNvPr>
          <p:cNvSpPr/>
          <p:nvPr/>
        </p:nvSpPr>
        <p:spPr>
          <a:xfrm>
            <a:off x="2176041" y="2717130"/>
            <a:ext cx="416688" cy="64241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5" name="Rectangle 14">
            <a:extLst>
              <a:ext uri="{FF2B5EF4-FFF2-40B4-BE49-F238E27FC236}">
                <a16:creationId xmlns:a16="http://schemas.microsoft.com/office/drawing/2014/main" id="{5279B39B-9802-ED47-8A62-C61BA0AFCDE2}"/>
              </a:ext>
            </a:extLst>
          </p:cNvPr>
          <p:cNvSpPr/>
          <p:nvPr/>
        </p:nvSpPr>
        <p:spPr>
          <a:xfrm>
            <a:off x="2215769" y="4524893"/>
            <a:ext cx="416688" cy="64241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Tree>
    <p:extLst>
      <p:ext uri="{BB962C8B-B14F-4D97-AF65-F5344CB8AC3E}">
        <p14:creationId xmlns:p14="http://schemas.microsoft.com/office/powerpoint/2010/main" val="1081432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1292</Words>
  <Application>Microsoft Macintosh PowerPoint</Application>
  <PresentationFormat>Widescreen</PresentationFormat>
  <Paragraphs>224</Paragraphs>
  <Slides>28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Garamond</vt:lpstr>
      <vt:lpstr>Wingdings</vt:lpstr>
      <vt:lpstr>Office Theme</vt:lpstr>
      <vt:lpstr>How the Swiss National Bank influenced the Swiss Stock Market</vt:lpstr>
      <vt:lpstr>Agenda</vt:lpstr>
      <vt:lpstr>10 years of global Quantitative Easing</vt:lpstr>
      <vt:lpstr>Sight Deposits of Domestic Banks, SMI and Exchange rate</vt:lpstr>
      <vt:lpstr>Agenda</vt:lpstr>
      <vt:lpstr>Transmission Channels</vt:lpstr>
      <vt:lpstr>The interventions of the SNB affected the Swiss Stock market</vt:lpstr>
      <vt:lpstr>We use an extensive data set to investigate the hypothesis</vt:lpstr>
      <vt:lpstr>Correlations change in the different data sets</vt:lpstr>
      <vt:lpstr>Agenda</vt:lpstr>
      <vt:lpstr>Decision Tree (C5.0)</vt:lpstr>
      <vt:lpstr>The approach in a nutshell</vt:lpstr>
      <vt:lpstr>Ensuring statistical significance</vt:lpstr>
      <vt:lpstr>Agenda</vt:lpstr>
      <vt:lpstr>We find a change in variable importance!</vt:lpstr>
      <vt:lpstr>The same picture appears with respect to variable usage</vt:lpstr>
      <vt:lpstr>Robustness</vt:lpstr>
      <vt:lpstr>When looking at next weeks variables, no clear statement is possible</vt:lpstr>
      <vt:lpstr>Agenda</vt:lpstr>
      <vt:lpstr>Conclusion</vt:lpstr>
      <vt:lpstr>References</vt:lpstr>
      <vt:lpstr>Appendix A</vt:lpstr>
      <vt:lpstr>Appendix B.1</vt:lpstr>
      <vt:lpstr>Appendix B.2</vt:lpstr>
      <vt:lpstr>Appendix C</vt:lpstr>
      <vt:lpstr>Appendix D</vt:lpstr>
      <vt:lpstr>Appendix E.1</vt:lpstr>
      <vt:lpstr>Appendix E.2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Woessner, Julian</dc:creator>
  <cp:lastModifiedBy>Woessner, Julian</cp:lastModifiedBy>
  <cp:revision>105</cp:revision>
  <dcterms:created xsi:type="dcterms:W3CDTF">2018-10-03T12:53:01Z</dcterms:created>
  <dcterms:modified xsi:type="dcterms:W3CDTF">2019-05-02T06:14:25Z</dcterms:modified>
</cp:coreProperties>
</file>