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2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617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740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21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53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761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54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45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617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800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576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CE1E-802D-42E9-9474-6053072FD654}" type="datetimeFigureOut">
              <a:rPr lang="da-DK" smtClean="0"/>
              <a:t>21-11-2017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4E1C-6066-4CB6-AF1F-9B588452F39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7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frundet rektangel 35"/>
          <p:cNvSpPr/>
          <p:nvPr/>
        </p:nvSpPr>
        <p:spPr>
          <a:xfrm>
            <a:off x="2393923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Todo Store</a:t>
            </a:r>
            <a:endParaRPr lang="en-GB" sz="3000" b="1" dirty="0"/>
          </a:p>
        </p:txBody>
      </p:sp>
      <p:sp>
        <p:nvSpPr>
          <p:cNvPr id="37" name="Afrundet rektangel 36"/>
          <p:cNvSpPr/>
          <p:nvPr/>
        </p:nvSpPr>
        <p:spPr>
          <a:xfrm>
            <a:off x="5418259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People Store</a:t>
            </a:r>
            <a:endParaRPr lang="en-GB" sz="3000" b="1" dirty="0"/>
          </a:p>
        </p:txBody>
      </p:sp>
      <p:sp>
        <p:nvSpPr>
          <p:cNvPr id="38" name="Afrundet rektangel 37"/>
          <p:cNvSpPr/>
          <p:nvPr/>
        </p:nvSpPr>
        <p:spPr>
          <a:xfrm>
            <a:off x="3966801" y="340316"/>
            <a:ext cx="2160240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UI - React Component</a:t>
            </a:r>
            <a:endParaRPr lang="en-GB" sz="3000" b="1" dirty="0"/>
          </a:p>
        </p:txBody>
      </p:sp>
      <p:cxnSp>
        <p:nvCxnSpPr>
          <p:cNvPr id="40" name="Lige pilforbindelse 39"/>
          <p:cNvCxnSpPr/>
          <p:nvPr/>
        </p:nvCxnSpPr>
        <p:spPr>
          <a:xfrm flipV="1">
            <a:off x="3690067" y="1645053"/>
            <a:ext cx="648072" cy="11196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stCxn id="36" idx="3"/>
            <a:endCxn id="37" idx="1"/>
          </p:cNvCxnSpPr>
          <p:nvPr/>
        </p:nvCxnSpPr>
        <p:spPr>
          <a:xfrm>
            <a:off x="4554163" y="32687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boks 51"/>
          <p:cNvSpPr txBox="1"/>
          <p:nvPr/>
        </p:nvSpPr>
        <p:spPr>
          <a:xfrm>
            <a:off x="285985" y="2852936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@observable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@computed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kstboks 54"/>
          <p:cNvSpPr txBox="1"/>
          <p:nvPr/>
        </p:nvSpPr>
        <p:spPr>
          <a:xfrm>
            <a:off x="4358720" y="1360667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@observer</a:t>
            </a:r>
          </a:p>
        </p:txBody>
      </p:sp>
      <p:cxnSp>
        <p:nvCxnSpPr>
          <p:cNvPr id="56" name="Lige pilforbindelse 55"/>
          <p:cNvCxnSpPr/>
          <p:nvPr/>
        </p:nvCxnSpPr>
        <p:spPr>
          <a:xfrm flipH="1" flipV="1">
            <a:off x="5645581" y="1699485"/>
            <a:ext cx="708782" cy="9536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inklet forbindelse 56"/>
          <p:cNvCxnSpPr>
            <a:stCxn id="38" idx="1"/>
          </p:cNvCxnSpPr>
          <p:nvPr/>
        </p:nvCxnSpPr>
        <p:spPr>
          <a:xfrm rot="10800000" flipV="1">
            <a:off x="2897979" y="844371"/>
            <a:ext cx="1068823" cy="1592769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boks 60"/>
          <p:cNvSpPr txBox="1"/>
          <p:nvPr/>
        </p:nvSpPr>
        <p:spPr>
          <a:xfrm>
            <a:off x="2411760" y="234888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@action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AutoShape 10" descr="Image result for Rest A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6" name="Picture 12" descr="Image result for Res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22" y="5013176"/>
            <a:ext cx="1816099" cy="10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pad-nedadgående pil 59"/>
          <p:cNvSpPr/>
          <p:nvPr/>
        </p:nvSpPr>
        <p:spPr>
          <a:xfrm>
            <a:off x="4054522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pad-nedadgående pil 65"/>
          <p:cNvSpPr/>
          <p:nvPr/>
        </p:nvSpPr>
        <p:spPr>
          <a:xfrm>
            <a:off x="5418259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Rektangel 62"/>
          <p:cNvSpPr/>
          <p:nvPr/>
        </p:nvSpPr>
        <p:spPr>
          <a:xfrm>
            <a:off x="2771800" y="3933056"/>
            <a:ext cx="4392488" cy="210012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09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frundet rektangel 35"/>
          <p:cNvSpPr/>
          <p:nvPr/>
        </p:nvSpPr>
        <p:spPr>
          <a:xfrm>
            <a:off x="2393923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Store-1</a:t>
            </a:r>
            <a:endParaRPr lang="en-GB" sz="3000" b="1" dirty="0"/>
          </a:p>
        </p:txBody>
      </p:sp>
      <p:sp>
        <p:nvSpPr>
          <p:cNvPr id="37" name="Afrundet rektangel 36"/>
          <p:cNvSpPr/>
          <p:nvPr/>
        </p:nvSpPr>
        <p:spPr>
          <a:xfrm>
            <a:off x="5418259" y="2764676"/>
            <a:ext cx="216024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Store-n</a:t>
            </a:r>
            <a:endParaRPr lang="en-GB" sz="3000" b="1" dirty="0"/>
          </a:p>
        </p:txBody>
      </p:sp>
      <p:sp>
        <p:nvSpPr>
          <p:cNvPr id="38" name="Afrundet rektangel 37"/>
          <p:cNvSpPr/>
          <p:nvPr/>
        </p:nvSpPr>
        <p:spPr>
          <a:xfrm>
            <a:off x="3966801" y="692696"/>
            <a:ext cx="2387562" cy="10081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UI - React Components</a:t>
            </a:r>
            <a:endParaRPr lang="en-GB" sz="3000" b="1" dirty="0"/>
          </a:p>
        </p:txBody>
      </p:sp>
      <p:cxnSp>
        <p:nvCxnSpPr>
          <p:cNvPr id="40" name="Lige pilforbindelse 39"/>
          <p:cNvCxnSpPr/>
          <p:nvPr/>
        </p:nvCxnSpPr>
        <p:spPr>
          <a:xfrm flipV="1">
            <a:off x="3690067" y="1645053"/>
            <a:ext cx="648072" cy="11196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stCxn id="36" idx="3"/>
            <a:endCxn id="37" idx="1"/>
          </p:cNvCxnSpPr>
          <p:nvPr/>
        </p:nvCxnSpPr>
        <p:spPr>
          <a:xfrm>
            <a:off x="4554163" y="32687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boks 54"/>
          <p:cNvSpPr txBox="1"/>
          <p:nvPr/>
        </p:nvSpPr>
        <p:spPr>
          <a:xfrm>
            <a:off x="4320798" y="26064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@observer</a:t>
            </a:r>
          </a:p>
        </p:txBody>
      </p:sp>
      <p:cxnSp>
        <p:nvCxnSpPr>
          <p:cNvPr id="56" name="Lige pilforbindelse 55"/>
          <p:cNvCxnSpPr/>
          <p:nvPr/>
        </p:nvCxnSpPr>
        <p:spPr>
          <a:xfrm flipH="1" flipV="1">
            <a:off x="5645581" y="1699485"/>
            <a:ext cx="708782" cy="9536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inklet forbindelse 56"/>
          <p:cNvCxnSpPr>
            <a:stCxn id="38" idx="1"/>
          </p:cNvCxnSpPr>
          <p:nvPr/>
        </p:nvCxnSpPr>
        <p:spPr>
          <a:xfrm rot="10800000" flipV="1">
            <a:off x="2897983" y="1196752"/>
            <a:ext cx="1068819" cy="1224136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boks 60"/>
          <p:cNvSpPr txBox="1"/>
          <p:nvPr/>
        </p:nvSpPr>
        <p:spPr>
          <a:xfrm>
            <a:off x="2411760" y="234888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@action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AutoShape 10" descr="Image result for Rest AP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036" name="Picture 12" descr="Image result for Rest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522" y="5013176"/>
            <a:ext cx="1816099" cy="10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pad-nedadgående pil 59"/>
          <p:cNvSpPr/>
          <p:nvPr/>
        </p:nvSpPr>
        <p:spPr>
          <a:xfrm>
            <a:off x="4054522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pad-nedadgående pil 65"/>
          <p:cNvSpPr/>
          <p:nvPr/>
        </p:nvSpPr>
        <p:spPr>
          <a:xfrm>
            <a:off x="5418259" y="4077072"/>
            <a:ext cx="449885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554163" y="1700808"/>
            <a:ext cx="3330205" cy="3168352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Tekstboks 51"/>
          <p:cNvSpPr txBox="1"/>
          <p:nvPr/>
        </p:nvSpPr>
        <p:spPr>
          <a:xfrm>
            <a:off x="4054522" y="1988840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@observable</a:t>
            </a:r>
          </a:p>
          <a:p>
            <a:r>
              <a:rPr lang="en-GB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@computed</a:t>
            </a:r>
            <a:endParaRPr lang="en-GB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Lige forbindelse 6"/>
          <p:cNvCxnSpPr/>
          <p:nvPr/>
        </p:nvCxnSpPr>
        <p:spPr>
          <a:xfrm>
            <a:off x="2411760" y="1916832"/>
            <a:ext cx="48965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MobX unidirectional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54120" cy="314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boks 2"/>
          <p:cNvSpPr txBox="1"/>
          <p:nvPr/>
        </p:nvSpPr>
        <p:spPr>
          <a:xfrm>
            <a:off x="467544" y="379726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@action </a:t>
            </a:r>
            <a:r>
              <a:rPr lang="da-DK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=() =&gt; {</a:t>
            </a:r>
          </a:p>
          <a:p>
            <a:r>
              <a:rPr lang="da-DK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9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this.props.todo.done</a:t>
            </a:r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  <a:endParaRPr lang="da-DK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9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1520" y="338173"/>
            <a:ext cx="673224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useStrict(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TodoStore 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@observable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[];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GB" altLang="da-DK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@computed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completedTodos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da-DK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(todo =&gt;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da-DK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todo.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completed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altLang="da-DK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GB" altLang="da-DK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da-DK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@action</a:t>
            </a:r>
            <a:b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addTodo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(task) 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task,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completed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1948A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assignee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b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GB" altLang="da-D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GB" altLang="da-D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4644008" y="404664"/>
            <a:ext cx="3600400" cy="6155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700" dirty="0" smtClean="0"/>
              <a:t>Use </a:t>
            </a:r>
            <a:r>
              <a:rPr lang="en-GB" sz="1700" b="1" dirty="0" smtClean="0"/>
              <a:t>Strict Mode </a:t>
            </a:r>
            <a:r>
              <a:rPr lang="en-GB" sz="1700" dirty="0" smtClean="0"/>
              <a:t>to prevent any state changes outside an </a:t>
            </a:r>
            <a:r>
              <a:rPr lang="en-GB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kstboks 9"/>
          <p:cNvSpPr txBox="1"/>
          <p:nvPr/>
        </p:nvSpPr>
        <p:spPr>
          <a:xfrm>
            <a:off x="4788024" y="1268760"/>
            <a:ext cx="403244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Use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@observable </a:t>
            </a:r>
            <a:r>
              <a:rPr lang="da-DK" dirty="0" smtClean="0"/>
              <a:t>to let </a:t>
            </a:r>
            <a:r>
              <a:rPr lang="en-US" dirty="0" smtClean="0"/>
              <a:t>MobX track </a:t>
            </a:r>
            <a:r>
              <a:rPr lang="en-US" dirty="0"/>
              <a:t>all </a:t>
            </a:r>
            <a:r>
              <a:rPr lang="en-US" dirty="0" smtClean="0"/>
              <a:t>changes being made, and update code using @observer accordingly.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kstboks 10"/>
          <p:cNvSpPr txBox="1"/>
          <p:nvPr/>
        </p:nvSpPr>
        <p:spPr>
          <a:xfrm>
            <a:off x="5220072" y="2492896"/>
            <a:ext cx="381642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Use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@computed </a:t>
            </a:r>
            <a:r>
              <a:rPr lang="en-GB" dirty="0" smtClean="0"/>
              <a:t>to mark all derived values and let MobX track changes, and update code using @observer accordingly.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kstboks 11"/>
          <p:cNvSpPr txBox="1"/>
          <p:nvPr/>
        </p:nvSpPr>
        <p:spPr>
          <a:xfrm>
            <a:off x="3275856" y="4150821"/>
            <a:ext cx="568863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Use 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@action </a:t>
            </a:r>
            <a:r>
              <a:rPr lang="en-GB" dirty="0" smtClean="0"/>
              <a:t>to mark all code that changes state for better debugging, and necessary when using Strict Mode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Lige pilforbindelse 13"/>
          <p:cNvCxnSpPr/>
          <p:nvPr/>
        </p:nvCxnSpPr>
        <p:spPr>
          <a:xfrm flipH="1" flipV="1">
            <a:off x="2411760" y="594555"/>
            <a:ext cx="2088232" cy="23576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 flipV="1">
            <a:off x="1583668" y="1484784"/>
            <a:ext cx="3204356" cy="50405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/>
          <p:nvPr/>
        </p:nvCxnSpPr>
        <p:spPr>
          <a:xfrm flipH="1" flipV="1">
            <a:off x="1835696" y="2132856"/>
            <a:ext cx="3384376" cy="36004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>
            <a:stCxn id="12" idx="1"/>
          </p:cNvCxnSpPr>
          <p:nvPr/>
        </p:nvCxnSpPr>
        <p:spPr>
          <a:xfrm flipH="1" flipV="1">
            <a:off x="1583668" y="4365104"/>
            <a:ext cx="1692188" cy="10888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24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0" y="1816180"/>
            <a:ext cx="5292080" cy="348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1928"/>
            <a:ext cx="3152811" cy="336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boks 1"/>
          <p:cNvSpPr txBox="1"/>
          <p:nvPr/>
        </p:nvSpPr>
        <p:spPr>
          <a:xfrm>
            <a:off x="725763" y="1322636"/>
            <a:ext cx="227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Overall Architecture</a:t>
            </a:r>
            <a:endParaRPr lang="da-DK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5076056" y="1299072"/>
            <a:ext cx="2843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Individual Stores/Facades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 flipH="1">
            <a:off x="4427984" y="2129249"/>
            <a:ext cx="2734303" cy="4204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ktangel 2"/>
          <p:cNvSpPr/>
          <p:nvPr/>
        </p:nvSpPr>
        <p:spPr>
          <a:xfrm>
            <a:off x="1835696" y="2134597"/>
            <a:ext cx="2603167" cy="42043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Picture 4" descr="Image result for mob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437112"/>
            <a:ext cx="1313820" cy="131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red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437111"/>
            <a:ext cx="1368152" cy="12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boks 6"/>
          <p:cNvSpPr txBox="1"/>
          <p:nvPr/>
        </p:nvSpPr>
        <p:spPr>
          <a:xfrm>
            <a:off x="2067680" y="5805264"/>
            <a:ext cx="113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MobX</a:t>
            </a:r>
            <a:endParaRPr lang="en-GB" sz="2400" b="1" dirty="0"/>
          </a:p>
        </p:txBody>
      </p:sp>
      <p:sp>
        <p:nvSpPr>
          <p:cNvPr id="8" name="Tekstboks 7"/>
          <p:cNvSpPr txBox="1"/>
          <p:nvPr/>
        </p:nvSpPr>
        <p:spPr>
          <a:xfrm>
            <a:off x="5912128" y="5830376"/>
            <a:ext cx="113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Redux</a:t>
            </a:r>
          </a:p>
        </p:txBody>
      </p:sp>
      <p:sp>
        <p:nvSpPr>
          <p:cNvPr id="9" name="Tekstboks 8"/>
          <p:cNvSpPr txBox="1"/>
          <p:nvPr/>
        </p:nvSpPr>
        <p:spPr>
          <a:xfrm>
            <a:off x="2140821" y="289458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OO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10" name="Tekstboks 9"/>
          <p:cNvSpPr txBox="1"/>
          <p:nvPr/>
        </p:nvSpPr>
        <p:spPr>
          <a:xfrm>
            <a:off x="5364088" y="2905780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Functional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11" name="Picture 10" descr="Image result for arrow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6348">
            <a:off x="4070020" y="3085904"/>
            <a:ext cx="2385468" cy="14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arrow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6348" flipV="1">
            <a:off x="2621463" y="3301109"/>
            <a:ext cx="2385468" cy="121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boks 3"/>
          <p:cNvSpPr txBox="1"/>
          <p:nvPr/>
        </p:nvSpPr>
        <p:spPr>
          <a:xfrm>
            <a:off x="3347864" y="2134597"/>
            <a:ext cx="216024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Paradigms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57548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boks 2"/>
          <p:cNvSpPr txBox="1"/>
          <p:nvPr/>
        </p:nvSpPr>
        <p:spPr>
          <a:xfrm>
            <a:off x="3059832" y="2210961"/>
            <a:ext cx="3744416" cy="3539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700" dirty="0" smtClean="0"/>
              <a:t>Mark a class component as an observer</a:t>
            </a:r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1547664" y="1582341"/>
            <a:ext cx="53103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 {</a:t>
            </a:r>
            <a:r>
              <a:rPr lang="da-DK" dirty="0">
                <a:solidFill>
                  <a:srgbClr val="001080"/>
                </a:solidFill>
                <a:latin typeface="Consolas"/>
              </a:rPr>
              <a:t> observer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 }</a:t>
            </a:r>
            <a:r>
              <a:rPr lang="da-DK" dirty="0">
                <a:solidFill>
                  <a:srgbClr val="AF00DB"/>
                </a:solidFill>
                <a:latin typeface="Consolas"/>
              </a:rPr>
              <a:t> from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dirty="0">
                <a:solidFill>
                  <a:srgbClr val="A31515"/>
                </a:solidFill>
                <a:latin typeface="Consolas"/>
              </a:rPr>
              <a:t>"</a:t>
            </a:r>
            <a:r>
              <a:rPr lang="da-DK" dirty="0" err="1">
                <a:solidFill>
                  <a:srgbClr val="A31515"/>
                </a:solidFill>
                <a:latin typeface="Consolas"/>
              </a:rPr>
              <a:t>mobx-react</a:t>
            </a:r>
            <a:r>
              <a:rPr lang="da-DK" dirty="0">
                <a:solidFill>
                  <a:srgbClr val="A31515"/>
                </a:solidFill>
                <a:latin typeface="Consolas"/>
              </a:rPr>
              <a:t>"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da-DK" dirty="0" smtClean="0">
              <a:solidFill>
                <a:srgbClr val="000000"/>
              </a:solidFill>
              <a:latin typeface="Consolas"/>
            </a:endParaRPr>
          </a:p>
          <a:p>
            <a:r>
              <a:rPr lang="da-DK" dirty="0">
                <a:solidFill>
                  <a:srgbClr val="000000"/>
                </a:solidFill>
                <a:latin typeface="Consolas"/>
              </a:rPr>
              <a:t/>
            </a:r>
            <a:br>
              <a:rPr lang="da-DK" dirty="0">
                <a:solidFill>
                  <a:srgbClr val="000000"/>
                </a:solidFill>
                <a:latin typeface="Consolas"/>
              </a:rPr>
            </a:br>
            <a:r>
              <a:rPr lang="da-DK" dirty="0">
                <a:solidFill>
                  <a:srgbClr val="800000"/>
                </a:solidFill>
                <a:latin typeface="Consolas"/>
              </a:rPr>
              <a:t>@observer</a:t>
            </a:r>
            <a:endParaRPr lang="da-DK" dirty="0">
              <a:solidFill>
                <a:srgbClr val="000000"/>
              </a:solidFill>
              <a:latin typeface="Consolas"/>
            </a:endParaRPr>
          </a:p>
          <a:p>
            <a:r>
              <a:rPr lang="da-DK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dirty="0" err="1">
                <a:solidFill>
                  <a:srgbClr val="267F99"/>
                </a:solidFill>
                <a:latin typeface="Consolas"/>
              </a:rPr>
              <a:t>TodoList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/>
              </a:rPr>
              <a:t>extends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dirty="0" err="1">
                <a:solidFill>
                  <a:srgbClr val="267F99"/>
                </a:solidFill>
                <a:latin typeface="Consolas"/>
              </a:rPr>
              <a:t>React</a:t>
            </a:r>
            <a:r>
              <a:rPr lang="da-DK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a-DK" dirty="0" err="1">
                <a:solidFill>
                  <a:srgbClr val="001080"/>
                </a:solidFill>
                <a:latin typeface="Consolas"/>
              </a:rPr>
              <a:t>Component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da-DK" dirty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da-DK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da-DK" dirty="0">
                <a:solidFill>
                  <a:srgbClr val="000000"/>
                </a:solidFill>
                <a:latin typeface="Consolas"/>
              </a:rPr>
              <a:t/>
            </a:r>
            <a:br>
              <a:rPr lang="da-DK" dirty="0">
                <a:solidFill>
                  <a:srgbClr val="000000"/>
                </a:solidFill>
                <a:latin typeface="Consolas"/>
              </a:rPr>
            </a:br>
            <a:r>
              <a:rPr lang="da-DK" dirty="0">
                <a:solidFill>
                  <a:srgbClr val="000000"/>
                </a:solidFill>
                <a:latin typeface="Consolas"/>
              </a:rPr>
              <a:t/>
            </a:r>
            <a:br>
              <a:rPr lang="da-DK" dirty="0">
                <a:solidFill>
                  <a:srgbClr val="000000"/>
                </a:solidFill>
                <a:latin typeface="Consolas"/>
              </a:rPr>
            </a:br>
            <a:r>
              <a:rPr lang="da-DK" dirty="0" err="1">
                <a:solidFill>
                  <a:srgbClr val="001080"/>
                </a:solidFill>
                <a:latin typeface="Consolas"/>
              </a:rPr>
              <a:t>TodoList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a-DK" dirty="0">
                <a:solidFill>
                  <a:srgbClr val="795E26"/>
                </a:solidFill>
                <a:latin typeface="Consolas"/>
              </a:rPr>
              <a:t>observer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 ((</a:t>
            </a:r>
            <a:r>
              <a:rPr lang="da-DK" dirty="0">
                <a:solidFill>
                  <a:srgbClr val="001080"/>
                </a:solidFill>
                <a:latin typeface="Consolas"/>
              </a:rPr>
              <a:t>props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da-DK" dirty="0">
                <a:solidFill>
                  <a:srgbClr val="0000FF"/>
                </a:solidFill>
                <a:latin typeface="Consolas"/>
              </a:rPr>
              <a:t>=&gt;</a:t>
            </a:r>
            <a:r>
              <a:rPr lang="da-DK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da-DK" dirty="0">
                <a:solidFill>
                  <a:srgbClr val="000000"/>
                </a:solidFill>
                <a:latin typeface="Consolas"/>
              </a:rPr>
              <a:t/>
            </a:r>
            <a:br>
              <a:rPr lang="da-DK" dirty="0">
                <a:solidFill>
                  <a:srgbClr val="000000"/>
                </a:solidFill>
                <a:latin typeface="Consolas"/>
              </a:rPr>
            </a:br>
            <a:r>
              <a:rPr lang="da-DK" dirty="0">
                <a:solidFill>
                  <a:srgbClr val="000000"/>
                </a:solidFill>
                <a:latin typeface="Consolas"/>
              </a:rPr>
              <a:t>})</a:t>
            </a:r>
            <a:endParaRPr lang="da-DK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2667040" y="3692644"/>
            <a:ext cx="4176464" cy="3539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700" dirty="0" smtClean="0"/>
              <a:t>Mark a functional component as an observer</a:t>
            </a:r>
            <a:endParaRPr lang="en-GB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ocalhost:3001/state/images/redux-flow-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65436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rrow circle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1509663" cy="150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row cir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1408684" cy="140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725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148</Words>
  <Application>Microsoft Office PowerPoint</Application>
  <PresentationFormat>Skærmshow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9" baseType="lpstr">
      <vt:lpstr>Kontortema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plaul1</dc:creator>
  <cp:lastModifiedBy>Lars Mortensen (LAM - Adjunkt - Cphbusiness)</cp:lastModifiedBy>
  <cp:revision>20</cp:revision>
  <dcterms:created xsi:type="dcterms:W3CDTF">2017-03-23T14:30:23Z</dcterms:created>
  <dcterms:modified xsi:type="dcterms:W3CDTF">2017-11-22T07:05:00Z</dcterms:modified>
</cp:coreProperties>
</file>