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310" r:id="rId3"/>
    <p:sldId id="309" r:id="rId4"/>
    <p:sldId id="305" r:id="rId5"/>
    <p:sldId id="259" r:id="rId6"/>
    <p:sldId id="306" r:id="rId7"/>
    <p:sldId id="307" r:id="rId8"/>
    <p:sldId id="308" r:id="rId9"/>
    <p:sldId id="304" r:id="rId10"/>
    <p:sldId id="302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6C8"/>
    <a:srgbClr val="4AAFDA"/>
    <a:srgbClr val="345A97"/>
    <a:srgbClr val="CC362C"/>
    <a:srgbClr val="4A7F39"/>
    <a:srgbClr val="569542"/>
    <a:srgbClr val="1F480F"/>
    <a:srgbClr val="DBC92B"/>
    <a:srgbClr val="EEDB2E"/>
    <a:srgbClr val="416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ys sti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ys stil 2 – uthevin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/>
  </p:normalViewPr>
  <p:slideViewPr>
    <p:cSldViewPr snapToGrid="0" snapToObjects="1">
      <p:cViewPr varScale="1">
        <p:scale>
          <a:sx n="114" d="100"/>
          <a:sy n="114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4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8B38D-8C13-CE4D-AC70-313F0143E471}" type="datetimeFigureOut">
              <a:rPr lang="nb-NO" smtClean="0"/>
              <a:t>26.04.2022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7A497-1A31-ED4B-B000-D4EFCA479D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158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D974-EE8F-C046-A394-4A3B711128FC}" type="datetimeFigureOut">
              <a:rPr lang="nb-NO" smtClean="0"/>
              <a:t>26.04.2022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8F15-C7C9-FA4C-B71C-3FBD98A1E5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423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tel og 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D974-EE8F-C046-A394-4A3B711128FC}" type="datetimeFigureOut">
              <a:rPr lang="nb-NO" smtClean="0"/>
              <a:t>26.04.2022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8F15-C7C9-FA4C-B71C-3FBD98A1E5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659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D974-EE8F-C046-A394-4A3B711128FC}" type="datetimeFigureOut">
              <a:rPr lang="nb-NO" smtClean="0"/>
              <a:t>26.04.2022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8F15-C7C9-FA4C-B71C-3FBD98A1E5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214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D974-EE8F-C046-A394-4A3B711128FC}" type="datetimeFigureOut">
              <a:rPr lang="nb-NO" smtClean="0"/>
              <a:t>26.04.2022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8F15-C7C9-FA4C-B71C-3FBD98A1E5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13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D974-EE8F-C046-A394-4A3B711128FC}" type="datetimeFigureOut">
              <a:rPr lang="nb-NO" smtClean="0"/>
              <a:t>26.04.2022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8F15-C7C9-FA4C-B71C-3FBD98A1E5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641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D974-EE8F-C046-A394-4A3B711128FC}" type="datetimeFigureOut">
              <a:rPr lang="nb-NO" smtClean="0"/>
              <a:t>26.04.2022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8F15-C7C9-FA4C-B71C-3FBD98A1E5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949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D974-EE8F-C046-A394-4A3B711128FC}" type="datetimeFigureOut">
              <a:rPr lang="nb-NO" smtClean="0"/>
              <a:t>26.04.2022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8F15-C7C9-FA4C-B71C-3FBD98A1E5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656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D974-EE8F-C046-A394-4A3B711128FC}" type="datetimeFigureOut">
              <a:rPr lang="nb-NO" smtClean="0"/>
              <a:t>26.04.2022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8F15-C7C9-FA4C-B71C-3FBD98A1E5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2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D974-EE8F-C046-A394-4A3B711128FC}" type="datetimeFigureOut">
              <a:rPr lang="nb-NO" smtClean="0"/>
              <a:t>26.04.2022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8F15-C7C9-FA4C-B71C-3FBD98A1E5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593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D974-EE8F-C046-A394-4A3B711128FC}" type="datetimeFigureOut">
              <a:rPr lang="nb-NO" smtClean="0"/>
              <a:t>26.04.2022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8F15-C7C9-FA4C-B71C-3FBD98A1E5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043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D974-EE8F-C046-A394-4A3B711128FC}" type="datetimeFigureOut">
              <a:rPr lang="nb-NO" smtClean="0"/>
              <a:t>26.04.2022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8F15-C7C9-FA4C-B71C-3FBD98A1E5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280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D974-EE8F-C046-A394-4A3B711128FC}" type="datetimeFigureOut">
              <a:rPr lang="nb-NO" smtClean="0"/>
              <a:t>26.04.2022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78F15-C7C9-FA4C-B71C-3FBD98A1E5F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199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EE984B-BA0B-DD40-B6BF-9925169BC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2" y="553499"/>
            <a:ext cx="9144000" cy="2387600"/>
          </a:xfrm>
        </p:spPr>
        <p:txBody>
          <a:bodyPr/>
          <a:lstStyle/>
          <a:p>
            <a:r>
              <a:rPr lang="nb-NO" dirty="0"/>
              <a:t>Smart </a:t>
            </a:r>
            <a:r>
              <a:rPr lang="nb-NO" dirty="0" err="1"/>
              <a:t>Inspection</a:t>
            </a:r>
            <a:br>
              <a:rPr lang="nb-NO" dirty="0"/>
            </a:br>
            <a:r>
              <a:rPr lang="nb-NO" dirty="0" err="1"/>
              <a:t>Geo</a:t>
            </a:r>
            <a:r>
              <a:rPr lang="nb-NO" dirty="0"/>
              <a:t> </a:t>
            </a:r>
            <a:r>
              <a:rPr lang="nb-NO" dirty="0" err="1"/>
              <a:t>Dreamteam</a:t>
            </a:r>
            <a:endParaRPr lang="nb-NO" dirty="0"/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2A75D34F-20DC-464A-979D-E5E50CE820D9}"/>
              </a:ext>
            </a:extLst>
          </p:cNvPr>
          <p:cNvGrpSpPr/>
          <p:nvPr/>
        </p:nvGrpSpPr>
        <p:grpSpPr>
          <a:xfrm>
            <a:off x="-9244" y="3394001"/>
            <a:ext cx="12201244" cy="108000"/>
            <a:chOff x="0" y="3458038"/>
            <a:chExt cx="12201244" cy="108000"/>
          </a:xfrm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238CF76A-2951-3249-896E-5AC841C02BBE}"/>
                </a:ext>
              </a:extLst>
            </p:cNvPr>
            <p:cNvSpPr/>
            <p:nvPr/>
          </p:nvSpPr>
          <p:spPr>
            <a:xfrm>
              <a:off x="0" y="3458038"/>
              <a:ext cx="3060000" cy="108000"/>
            </a:xfrm>
            <a:prstGeom prst="rect">
              <a:avLst/>
            </a:prstGeom>
            <a:solidFill>
              <a:srgbClr val="EA3F33"/>
            </a:solidFill>
            <a:ln>
              <a:solidFill>
                <a:srgbClr val="EA3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5420DA06-DCB3-A945-A3E7-F9B3EFE9F45D}"/>
                </a:ext>
              </a:extLst>
            </p:cNvPr>
            <p:cNvSpPr/>
            <p:nvPr/>
          </p:nvSpPr>
          <p:spPr>
            <a:xfrm>
              <a:off x="3047081" y="3458038"/>
              <a:ext cx="3060000" cy="108000"/>
            </a:xfrm>
            <a:prstGeom prst="rect">
              <a:avLst/>
            </a:prstGeom>
            <a:solidFill>
              <a:srgbClr val="416EB6"/>
            </a:solidFill>
            <a:ln>
              <a:solidFill>
                <a:srgbClr val="416E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50B78289-77C6-6844-A564-18EDDE46DAAF}"/>
                </a:ext>
              </a:extLst>
            </p:cNvPr>
            <p:cNvSpPr/>
            <p:nvPr/>
          </p:nvSpPr>
          <p:spPr>
            <a:xfrm>
              <a:off x="6094162" y="3458038"/>
              <a:ext cx="3060000" cy="108000"/>
            </a:xfrm>
            <a:prstGeom prst="rect">
              <a:avLst/>
            </a:prstGeom>
            <a:solidFill>
              <a:srgbClr val="569542"/>
            </a:solidFill>
            <a:ln>
              <a:solidFill>
                <a:srgbClr val="56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55B7E59A-71E2-534E-999E-F8E8658A420B}"/>
                </a:ext>
              </a:extLst>
            </p:cNvPr>
            <p:cNvSpPr/>
            <p:nvPr/>
          </p:nvSpPr>
          <p:spPr>
            <a:xfrm>
              <a:off x="9141244" y="3458038"/>
              <a:ext cx="3060000" cy="108000"/>
            </a:xfrm>
            <a:prstGeom prst="rect">
              <a:avLst/>
            </a:prstGeom>
            <a:solidFill>
              <a:srgbClr val="EEDB2E"/>
            </a:solidFill>
            <a:ln>
              <a:solidFill>
                <a:srgbClr val="EED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99D2A533-4219-4A4B-8419-31FD40827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244" y="30674"/>
            <a:ext cx="2411247" cy="10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ktangel 2">
            <a:extLst>
              <a:ext uri="{FF2B5EF4-FFF2-40B4-BE49-F238E27FC236}">
                <a16:creationId xmlns:a16="http://schemas.microsoft.com/office/drawing/2014/main" id="{3F699486-DEF7-4B9B-A88B-DA6E13B9B1B1}"/>
              </a:ext>
            </a:extLst>
          </p:cNvPr>
          <p:cNvSpPr/>
          <p:nvPr/>
        </p:nvSpPr>
        <p:spPr>
          <a:xfrm>
            <a:off x="2148840" y="3564791"/>
            <a:ext cx="888796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Utviklingen av nye teknologier i vår bransje åpner for nye horisonter for landmålerne / </a:t>
            </a:r>
            <a:r>
              <a:rPr lang="nb-NO" dirty="0" err="1">
                <a:solidFill>
                  <a:srgbClr val="666666"/>
                </a:solidFill>
                <a:latin typeface="Arial" panose="020B0604020202020204" pitchFamily="34" charset="0"/>
              </a:rPr>
              <a:t>geomatikere</a:t>
            </a:r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. </a:t>
            </a:r>
          </a:p>
          <a:p>
            <a:pPr lvl="0"/>
            <a:endParaRPr lang="nb-NO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lvl="0"/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Bransjen  har raskt blitt høyteknologisk, noe som har gitt mange fordeler i hele livssyklusen til et prosjekt/ flere prosjekter – fra plan til </a:t>
            </a:r>
            <a:r>
              <a:rPr lang="nb-NO" dirty="0" err="1">
                <a:solidFill>
                  <a:srgbClr val="666666"/>
                </a:solidFill>
                <a:latin typeface="Arial" panose="020B0604020202020204" pitchFamily="34" charset="0"/>
              </a:rPr>
              <a:t>Asbuilt</a:t>
            </a:r>
            <a:endParaRPr lang="nb-NO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lvl="0"/>
            <a:endParaRPr lang="nb-NO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lvl="0"/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Dette vil gi behov for å investere i </a:t>
            </a:r>
            <a:r>
              <a:rPr lang="nb-NO" sz="2000" b="1" dirty="0">
                <a:solidFill>
                  <a:srgbClr val="666666"/>
                </a:solidFill>
                <a:latin typeface="Arial" panose="020B0604020202020204" pitchFamily="34" charset="0"/>
              </a:rPr>
              <a:t>avansert datainnsamling-, prosessering-, analyse og visualiseringsløsninger</a:t>
            </a:r>
          </a:p>
          <a:p>
            <a:pPr lvl="0"/>
            <a:endParaRPr lang="nb-NO" sz="2000" b="1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lvl="0"/>
            <a:r>
              <a:rPr lang="nb-NO" sz="2000" b="1" dirty="0">
                <a:solidFill>
                  <a:srgbClr val="666666"/>
                </a:solidFill>
                <a:latin typeface="Arial" panose="020B0604020202020204" pitchFamily="34" charset="0"/>
              </a:rPr>
              <a:t>Dette skal være Smart </a:t>
            </a:r>
            <a:r>
              <a:rPr lang="nb-NO" sz="2000" b="1" dirty="0" err="1">
                <a:solidFill>
                  <a:srgbClr val="666666"/>
                </a:solidFill>
                <a:latin typeface="Arial" panose="020B0604020202020204" pitchFamily="34" charset="0"/>
              </a:rPr>
              <a:t>Inspection</a:t>
            </a:r>
            <a:r>
              <a:rPr lang="nb-NO" sz="2000" b="1" dirty="0">
                <a:solidFill>
                  <a:srgbClr val="666666"/>
                </a:solidFill>
                <a:latin typeface="Arial" panose="020B0604020202020204" pitchFamily="34" charset="0"/>
              </a:rPr>
              <a:t> sitt hovedfokus framover – å bygge disse løsningene alene eller i samarbeid / partnere</a:t>
            </a:r>
            <a:endParaRPr lang="nb-NO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81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7604D4BE-3BC4-CE4B-A6B0-8E1E5DB3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6376" y="148069"/>
            <a:ext cx="2411247" cy="10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uppe 9">
            <a:extLst>
              <a:ext uri="{FF2B5EF4-FFF2-40B4-BE49-F238E27FC236}">
                <a16:creationId xmlns:a16="http://schemas.microsoft.com/office/drawing/2014/main" id="{3D5101CE-D39C-0E47-86FB-4C87B42047F0}"/>
              </a:ext>
            </a:extLst>
          </p:cNvPr>
          <p:cNvGrpSpPr/>
          <p:nvPr/>
        </p:nvGrpSpPr>
        <p:grpSpPr>
          <a:xfrm>
            <a:off x="-9244" y="1440688"/>
            <a:ext cx="12201244" cy="108000"/>
            <a:chOff x="0" y="3458038"/>
            <a:chExt cx="12201244" cy="108000"/>
          </a:xfrm>
        </p:grpSpPr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8DAD0620-8DA0-124A-AA05-545B0C62BBB5}"/>
                </a:ext>
              </a:extLst>
            </p:cNvPr>
            <p:cNvSpPr/>
            <p:nvPr/>
          </p:nvSpPr>
          <p:spPr>
            <a:xfrm>
              <a:off x="0" y="3458038"/>
              <a:ext cx="3060000" cy="108000"/>
            </a:xfrm>
            <a:prstGeom prst="rect">
              <a:avLst/>
            </a:prstGeom>
            <a:solidFill>
              <a:srgbClr val="EA3F33"/>
            </a:solidFill>
            <a:ln>
              <a:solidFill>
                <a:srgbClr val="EA3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A2E13845-6069-A443-8A57-AA957B2A47BD}"/>
                </a:ext>
              </a:extLst>
            </p:cNvPr>
            <p:cNvSpPr/>
            <p:nvPr/>
          </p:nvSpPr>
          <p:spPr>
            <a:xfrm>
              <a:off x="3047081" y="3458038"/>
              <a:ext cx="3060000" cy="108000"/>
            </a:xfrm>
            <a:prstGeom prst="rect">
              <a:avLst/>
            </a:prstGeom>
            <a:solidFill>
              <a:srgbClr val="416EB6"/>
            </a:solidFill>
            <a:ln>
              <a:solidFill>
                <a:srgbClr val="416E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CE8B8B86-F21C-7941-AD4B-8D5AF349EC7A}"/>
                </a:ext>
              </a:extLst>
            </p:cNvPr>
            <p:cNvSpPr/>
            <p:nvPr/>
          </p:nvSpPr>
          <p:spPr>
            <a:xfrm>
              <a:off x="6094162" y="3458038"/>
              <a:ext cx="3060000" cy="108000"/>
            </a:xfrm>
            <a:prstGeom prst="rect">
              <a:avLst/>
            </a:prstGeom>
            <a:solidFill>
              <a:srgbClr val="569542"/>
            </a:solidFill>
            <a:ln>
              <a:solidFill>
                <a:srgbClr val="56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93A07259-8B67-AF4C-A63C-9CCA0F11E633}"/>
                </a:ext>
              </a:extLst>
            </p:cNvPr>
            <p:cNvSpPr/>
            <p:nvPr/>
          </p:nvSpPr>
          <p:spPr>
            <a:xfrm>
              <a:off x="9141244" y="3458038"/>
              <a:ext cx="3060000" cy="108000"/>
            </a:xfrm>
            <a:prstGeom prst="rect">
              <a:avLst/>
            </a:prstGeom>
            <a:solidFill>
              <a:srgbClr val="EEDB2E"/>
            </a:solidFill>
            <a:ln>
              <a:solidFill>
                <a:srgbClr val="EED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5" name="Picture 4" descr="Bilderesultater for state of art geomatics">
            <a:extLst>
              <a:ext uri="{FF2B5EF4-FFF2-40B4-BE49-F238E27FC236}">
                <a16:creationId xmlns:a16="http://schemas.microsoft.com/office/drawing/2014/main" id="{D4755643-FE75-4E6A-8704-74A9B1523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633" y="1749160"/>
            <a:ext cx="6645671" cy="403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2DE5885A-CF3E-4CD0-9BA8-EA95B8D986B5}"/>
              </a:ext>
            </a:extLst>
          </p:cNvPr>
          <p:cNvSpPr txBox="1"/>
          <p:nvPr/>
        </p:nvSpPr>
        <p:spPr>
          <a:xfrm>
            <a:off x="441701" y="612183"/>
            <a:ext cx="481222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Vår plass i et økosystem :</a:t>
            </a:r>
          </a:p>
          <a:p>
            <a:r>
              <a:rPr lang="nb-NO" dirty="0"/>
              <a:t> Levere verdi inn mot :</a:t>
            </a:r>
          </a:p>
          <a:p>
            <a:endParaRPr lang="nb-NO" dirty="0"/>
          </a:p>
          <a:p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Planleggingsfasen bygg eller anlegg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Finne / hente  plandata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Sikre grunnlaget for gode 3D modeller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Designfasen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Levere kartdata, DTM, profiler, </a:t>
            </a:r>
            <a:r>
              <a:rPr lang="nb-NO" dirty="0" err="1"/>
              <a:t>scan</a:t>
            </a:r>
            <a:r>
              <a:rPr lang="nb-NO" dirty="0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Erfaringsdata fra andre prosjekter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Byggefasen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Oppmåling av alle slag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BIM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Kvalitetskontroll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AIM /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Operasjonelle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Xxx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Monitorering</a:t>
            </a:r>
            <a:r>
              <a:rPr lang="nb-NO" dirty="0"/>
              <a:t> og vedlikehold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Integrasjon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Innovasjon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Predikasjon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As- </a:t>
            </a:r>
            <a:r>
              <a:rPr lang="nb-NO" dirty="0" err="1"/>
              <a:t>built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73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7604D4BE-3BC4-CE4B-A6B0-8E1E5DB3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0753" y="0"/>
            <a:ext cx="2411247" cy="10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uppe 26">
            <a:extLst>
              <a:ext uri="{FF2B5EF4-FFF2-40B4-BE49-F238E27FC236}">
                <a16:creationId xmlns:a16="http://schemas.microsoft.com/office/drawing/2014/main" id="{D1C35E7E-8F42-7448-8F29-E9063B5776BB}"/>
              </a:ext>
            </a:extLst>
          </p:cNvPr>
          <p:cNvGrpSpPr/>
          <p:nvPr/>
        </p:nvGrpSpPr>
        <p:grpSpPr>
          <a:xfrm>
            <a:off x="-9244" y="1440688"/>
            <a:ext cx="12201244" cy="108000"/>
            <a:chOff x="0" y="3458038"/>
            <a:chExt cx="12201244" cy="108000"/>
          </a:xfrm>
        </p:grpSpPr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72EA9A80-9F0D-D745-A872-8FEF30163BCA}"/>
                </a:ext>
              </a:extLst>
            </p:cNvPr>
            <p:cNvSpPr/>
            <p:nvPr/>
          </p:nvSpPr>
          <p:spPr>
            <a:xfrm>
              <a:off x="0" y="3458038"/>
              <a:ext cx="3060000" cy="108000"/>
            </a:xfrm>
            <a:prstGeom prst="rect">
              <a:avLst/>
            </a:prstGeom>
            <a:solidFill>
              <a:srgbClr val="EA3F33"/>
            </a:solidFill>
            <a:ln>
              <a:solidFill>
                <a:srgbClr val="EA3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5D1D2390-620C-F148-9CDA-54D5F766216C}"/>
                </a:ext>
              </a:extLst>
            </p:cNvPr>
            <p:cNvSpPr/>
            <p:nvPr/>
          </p:nvSpPr>
          <p:spPr>
            <a:xfrm>
              <a:off x="3047081" y="3458038"/>
              <a:ext cx="3060000" cy="108000"/>
            </a:xfrm>
            <a:prstGeom prst="rect">
              <a:avLst/>
            </a:prstGeom>
            <a:solidFill>
              <a:srgbClr val="416EB6"/>
            </a:solidFill>
            <a:ln>
              <a:solidFill>
                <a:srgbClr val="416E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923CDA78-6771-7745-9C23-C9CDC2647DEA}"/>
                </a:ext>
              </a:extLst>
            </p:cNvPr>
            <p:cNvSpPr/>
            <p:nvPr/>
          </p:nvSpPr>
          <p:spPr>
            <a:xfrm>
              <a:off x="6094162" y="3458038"/>
              <a:ext cx="3060000" cy="108000"/>
            </a:xfrm>
            <a:prstGeom prst="rect">
              <a:avLst/>
            </a:prstGeom>
            <a:solidFill>
              <a:srgbClr val="569542"/>
            </a:solidFill>
            <a:ln>
              <a:solidFill>
                <a:srgbClr val="56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DD6C53AC-CEDA-7145-B6F4-87555EE81C55}"/>
                </a:ext>
              </a:extLst>
            </p:cNvPr>
            <p:cNvSpPr/>
            <p:nvPr/>
          </p:nvSpPr>
          <p:spPr>
            <a:xfrm>
              <a:off x="9141244" y="3458038"/>
              <a:ext cx="3060000" cy="108000"/>
            </a:xfrm>
            <a:prstGeom prst="rect">
              <a:avLst/>
            </a:prstGeom>
            <a:solidFill>
              <a:srgbClr val="EEDB2E"/>
            </a:solidFill>
            <a:ln>
              <a:solidFill>
                <a:srgbClr val="EED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2" name="Bilde 1">
            <a:extLst>
              <a:ext uri="{FF2B5EF4-FFF2-40B4-BE49-F238E27FC236}">
                <a16:creationId xmlns:a16="http://schemas.microsoft.com/office/drawing/2014/main" id="{082C6B62-2F4D-4102-A907-1FE6F7821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43" y="390040"/>
            <a:ext cx="2486025" cy="762000"/>
          </a:xfrm>
          <a:prstGeom prst="rect">
            <a:avLst/>
          </a:prstGeom>
        </p:spPr>
      </p:pic>
      <p:graphicFrame>
        <p:nvGraphicFramePr>
          <p:cNvPr id="4" name="Tabell 5">
            <a:extLst>
              <a:ext uri="{FF2B5EF4-FFF2-40B4-BE49-F238E27FC236}">
                <a16:creationId xmlns:a16="http://schemas.microsoft.com/office/drawing/2014/main" id="{4ED6D7F2-007D-46B6-B0A7-7978BD593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98140"/>
              </p:ext>
            </p:extLst>
          </p:nvPr>
        </p:nvGraphicFramePr>
        <p:xfrm>
          <a:off x="277743" y="1152040"/>
          <a:ext cx="10662691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682">
                  <a:extLst>
                    <a:ext uri="{9D8B030D-6E8A-4147-A177-3AD203B41FA5}">
                      <a16:colId xmlns:a16="http://schemas.microsoft.com/office/drawing/2014/main" val="4051511566"/>
                    </a:ext>
                  </a:extLst>
                </a:gridCol>
                <a:gridCol w="650929">
                  <a:extLst>
                    <a:ext uri="{9D8B030D-6E8A-4147-A177-3AD203B41FA5}">
                      <a16:colId xmlns:a16="http://schemas.microsoft.com/office/drawing/2014/main" val="3341292033"/>
                    </a:ext>
                  </a:extLst>
                </a:gridCol>
                <a:gridCol w="889939">
                  <a:extLst>
                    <a:ext uri="{9D8B030D-6E8A-4147-A177-3AD203B41FA5}">
                      <a16:colId xmlns:a16="http://schemas.microsoft.com/office/drawing/2014/main" val="3282625413"/>
                    </a:ext>
                  </a:extLst>
                </a:gridCol>
                <a:gridCol w="790130">
                  <a:extLst>
                    <a:ext uri="{9D8B030D-6E8A-4147-A177-3AD203B41FA5}">
                      <a16:colId xmlns:a16="http://schemas.microsoft.com/office/drawing/2014/main" val="2915286973"/>
                    </a:ext>
                  </a:extLst>
                </a:gridCol>
                <a:gridCol w="696252">
                  <a:extLst>
                    <a:ext uri="{9D8B030D-6E8A-4147-A177-3AD203B41FA5}">
                      <a16:colId xmlns:a16="http://schemas.microsoft.com/office/drawing/2014/main" val="3128665873"/>
                    </a:ext>
                  </a:extLst>
                </a:gridCol>
                <a:gridCol w="735368">
                  <a:extLst>
                    <a:ext uri="{9D8B030D-6E8A-4147-A177-3AD203B41FA5}">
                      <a16:colId xmlns:a16="http://schemas.microsoft.com/office/drawing/2014/main" val="4079113718"/>
                    </a:ext>
                  </a:extLst>
                </a:gridCol>
                <a:gridCol w="785315">
                  <a:extLst>
                    <a:ext uri="{9D8B030D-6E8A-4147-A177-3AD203B41FA5}">
                      <a16:colId xmlns:a16="http://schemas.microsoft.com/office/drawing/2014/main" val="689623274"/>
                    </a:ext>
                  </a:extLst>
                </a:gridCol>
                <a:gridCol w="900615">
                  <a:extLst>
                    <a:ext uri="{9D8B030D-6E8A-4147-A177-3AD203B41FA5}">
                      <a16:colId xmlns:a16="http://schemas.microsoft.com/office/drawing/2014/main" val="2211379542"/>
                    </a:ext>
                  </a:extLst>
                </a:gridCol>
                <a:gridCol w="900615">
                  <a:extLst>
                    <a:ext uri="{9D8B030D-6E8A-4147-A177-3AD203B41FA5}">
                      <a16:colId xmlns:a16="http://schemas.microsoft.com/office/drawing/2014/main" val="3798730027"/>
                    </a:ext>
                  </a:extLst>
                </a:gridCol>
                <a:gridCol w="980769">
                  <a:extLst>
                    <a:ext uri="{9D8B030D-6E8A-4147-A177-3AD203B41FA5}">
                      <a16:colId xmlns:a16="http://schemas.microsoft.com/office/drawing/2014/main" val="2155506952"/>
                    </a:ext>
                  </a:extLst>
                </a:gridCol>
                <a:gridCol w="736936">
                  <a:extLst>
                    <a:ext uri="{9D8B030D-6E8A-4147-A177-3AD203B41FA5}">
                      <a16:colId xmlns:a16="http://schemas.microsoft.com/office/drawing/2014/main" val="2280531016"/>
                    </a:ext>
                  </a:extLst>
                </a:gridCol>
                <a:gridCol w="984141">
                  <a:extLst>
                    <a:ext uri="{9D8B030D-6E8A-4147-A177-3AD203B41FA5}">
                      <a16:colId xmlns:a16="http://schemas.microsoft.com/office/drawing/2014/main" val="140991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Bygg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Anlegg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Drone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Scan</a:t>
                      </a:r>
                      <a:endParaRPr lang="nb-NO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Map</a:t>
                      </a:r>
                      <a:endParaRPr lang="nb-NO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ROV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BIM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/>
                        <a:t>Digital Plattform</a:t>
                      </a:r>
                    </a:p>
                  </a:txBody>
                  <a:tcPr>
                    <a:solidFill>
                      <a:srgbClr val="4AA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Prisnivå</a:t>
                      </a:r>
                    </a:p>
                  </a:txBody>
                  <a:tcPr>
                    <a:solidFill>
                      <a:srgbClr val="4376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Komp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Posisjon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5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800" dirty="0"/>
                        <a:t>Hoem &amp; Åmot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nb-NO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solidFill>
                      <a:srgbClr val="4AA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</a:t>
                      </a:r>
                    </a:p>
                  </a:txBody>
                  <a:tcPr>
                    <a:solidFill>
                      <a:srgbClr val="4376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35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Anleggsdata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nb-NO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solidFill>
                      <a:srgbClr val="4AA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</a:t>
                      </a:r>
                    </a:p>
                  </a:txBody>
                  <a:tcPr>
                    <a:solidFill>
                      <a:srgbClr val="4376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3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Landmåler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nb-NO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rgbClr val="4AA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>
                    <a:solidFill>
                      <a:srgbClr val="4376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56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Exact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Geo</a:t>
                      </a:r>
                      <a:r>
                        <a:rPr lang="nb-NO" dirty="0"/>
                        <a:t> Surv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nb-NO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rgbClr val="4AA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>
                    <a:solidFill>
                      <a:srgbClr val="4376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9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Anko</a:t>
                      </a:r>
                      <a:r>
                        <a:rPr lang="nb-NO" dirty="0"/>
                        <a:t>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nb-NO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nb-NO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rgbClr val="4AA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>
                    <a:solidFill>
                      <a:srgbClr val="4376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Geograf 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nb-NO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rgbClr val="4AA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>
                    <a:solidFill>
                      <a:srgbClr val="4376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6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Terratec</a:t>
                      </a:r>
                      <a:r>
                        <a:rPr lang="nb-NO" dirty="0"/>
                        <a:t>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nb-NO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nb-NO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rgbClr val="4AA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7</a:t>
                      </a:r>
                    </a:p>
                  </a:txBody>
                  <a:tcPr>
                    <a:solidFill>
                      <a:srgbClr val="4376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5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Scan</a:t>
                      </a:r>
                      <a:r>
                        <a:rPr lang="nb-NO" dirty="0"/>
                        <a:t> Survey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nb-NO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nb-NO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rgbClr val="4AA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9</a:t>
                      </a:r>
                    </a:p>
                  </a:txBody>
                  <a:tcPr>
                    <a:solidFill>
                      <a:srgbClr val="4376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62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Rambøll / Land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rgbClr val="4AA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</a:t>
                      </a:r>
                    </a:p>
                  </a:txBody>
                  <a:tcPr>
                    <a:solidFill>
                      <a:srgbClr val="4376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15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COWI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rgbClr val="4AA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9</a:t>
                      </a:r>
                    </a:p>
                  </a:txBody>
                  <a:tcPr>
                    <a:solidFill>
                      <a:srgbClr val="4376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40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Norconsult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rgbClr val="4AA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8</a:t>
                      </a:r>
                    </a:p>
                  </a:txBody>
                  <a:tcPr>
                    <a:solidFill>
                      <a:srgbClr val="4376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TT Anlegg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nb-NO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rgbClr val="4AA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>
                    <a:solidFill>
                      <a:srgbClr val="4376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7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Geomatikk</a:t>
                      </a:r>
                      <a:r>
                        <a:rPr lang="nb-NO" dirty="0"/>
                        <a:t> IKT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rgbClr val="4AA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>
                    <a:solidFill>
                      <a:srgbClr val="4376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77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Smart </a:t>
                      </a:r>
                      <a:r>
                        <a:rPr lang="nb-NO" dirty="0" err="1"/>
                        <a:t>Inspec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nb-NO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nb-NO" dirty="0"/>
                    </a:p>
                  </a:txBody>
                  <a:tcPr>
                    <a:solidFill>
                      <a:srgbClr val="4AA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>
                    <a:solidFill>
                      <a:srgbClr val="4376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10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0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7604D4BE-3BC4-CE4B-A6B0-8E1E5DB3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0753" y="0"/>
            <a:ext cx="2411247" cy="10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uppe 26">
            <a:extLst>
              <a:ext uri="{FF2B5EF4-FFF2-40B4-BE49-F238E27FC236}">
                <a16:creationId xmlns:a16="http://schemas.microsoft.com/office/drawing/2014/main" id="{D1C35E7E-8F42-7448-8F29-E9063B5776BB}"/>
              </a:ext>
            </a:extLst>
          </p:cNvPr>
          <p:cNvGrpSpPr/>
          <p:nvPr/>
        </p:nvGrpSpPr>
        <p:grpSpPr>
          <a:xfrm>
            <a:off x="-9244" y="1440688"/>
            <a:ext cx="12201244" cy="108000"/>
            <a:chOff x="0" y="3458038"/>
            <a:chExt cx="12201244" cy="108000"/>
          </a:xfrm>
        </p:grpSpPr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72EA9A80-9F0D-D745-A872-8FEF30163BCA}"/>
                </a:ext>
              </a:extLst>
            </p:cNvPr>
            <p:cNvSpPr/>
            <p:nvPr/>
          </p:nvSpPr>
          <p:spPr>
            <a:xfrm>
              <a:off x="0" y="3458038"/>
              <a:ext cx="3060000" cy="108000"/>
            </a:xfrm>
            <a:prstGeom prst="rect">
              <a:avLst/>
            </a:prstGeom>
            <a:solidFill>
              <a:srgbClr val="EA3F33"/>
            </a:solidFill>
            <a:ln>
              <a:solidFill>
                <a:srgbClr val="EA3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5D1D2390-620C-F148-9CDA-54D5F766216C}"/>
                </a:ext>
              </a:extLst>
            </p:cNvPr>
            <p:cNvSpPr/>
            <p:nvPr/>
          </p:nvSpPr>
          <p:spPr>
            <a:xfrm>
              <a:off x="3047081" y="3458038"/>
              <a:ext cx="3060000" cy="108000"/>
            </a:xfrm>
            <a:prstGeom prst="rect">
              <a:avLst/>
            </a:prstGeom>
            <a:solidFill>
              <a:srgbClr val="416EB6"/>
            </a:solidFill>
            <a:ln>
              <a:solidFill>
                <a:srgbClr val="416E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923CDA78-6771-7745-9C23-C9CDC2647DEA}"/>
                </a:ext>
              </a:extLst>
            </p:cNvPr>
            <p:cNvSpPr/>
            <p:nvPr/>
          </p:nvSpPr>
          <p:spPr>
            <a:xfrm>
              <a:off x="6094162" y="3458038"/>
              <a:ext cx="3060000" cy="108000"/>
            </a:xfrm>
            <a:prstGeom prst="rect">
              <a:avLst/>
            </a:prstGeom>
            <a:solidFill>
              <a:srgbClr val="569542"/>
            </a:solidFill>
            <a:ln>
              <a:solidFill>
                <a:srgbClr val="56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DD6C53AC-CEDA-7145-B6F4-87555EE81C55}"/>
                </a:ext>
              </a:extLst>
            </p:cNvPr>
            <p:cNvSpPr/>
            <p:nvPr/>
          </p:nvSpPr>
          <p:spPr>
            <a:xfrm>
              <a:off x="9141244" y="3458038"/>
              <a:ext cx="3060000" cy="108000"/>
            </a:xfrm>
            <a:prstGeom prst="rect">
              <a:avLst/>
            </a:prstGeom>
            <a:solidFill>
              <a:srgbClr val="EEDB2E"/>
            </a:solidFill>
            <a:ln>
              <a:solidFill>
                <a:srgbClr val="EED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4" name="Rektangel 3">
            <a:extLst>
              <a:ext uri="{FF2B5EF4-FFF2-40B4-BE49-F238E27FC236}">
                <a16:creationId xmlns:a16="http://schemas.microsoft.com/office/drawing/2014/main" id="{81AE78FE-D13A-4811-951D-72E791A7690A}"/>
              </a:ext>
            </a:extLst>
          </p:cNvPr>
          <p:cNvSpPr/>
          <p:nvPr/>
        </p:nvSpPr>
        <p:spPr>
          <a:xfrm>
            <a:off x="960895" y="2126239"/>
            <a:ext cx="1012039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buAutoNum type="arabicPeriod"/>
            </a:pPr>
            <a:r>
              <a:rPr lang="nb-NO" sz="1000" b="1" dirty="0">
                <a:solidFill>
                  <a:srgbClr val="620036"/>
                </a:solidFill>
                <a:latin typeface="Raleway"/>
              </a:rPr>
              <a:t>Er vi nok i forkant / Har vi tilstrekkelig FOKUS eller spriker vi </a:t>
            </a:r>
            <a:r>
              <a:rPr lang="nb-NO" sz="1000" b="1" dirty="0" err="1">
                <a:solidFill>
                  <a:srgbClr val="620036"/>
                </a:solidFill>
                <a:latin typeface="Raleway"/>
              </a:rPr>
              <a:t>pga</a:t>
            </a:r>
            <a:r>
              <a:rPr lang="nb-NO" sz="1000" b="1" dirty="0">
                <a:solidFill>
                  <a:srgbClr val="620036"/>
                </a:solidFill>
                <a:latin typeface="Raleway"/>
              </a:rPr>
              <a:t> manglende strategi som omforener det vi vil ?</a:t>
            </a:r>
          </a:p>
          <a:p>
            <a:pPr fontAlgn="base"/>
            <a:endParaRPr lang="nb-NO" sz="1000" dirty="0">
              <a:solidFill>
                <a:srgbClr val="595959"/>
              </a:solidFill>
              <a:latin typeface="Raleway"/>
            </a:endParaRPr>
          </a:p>
          <a:p>
            <a:pPr fontAlgn="base"/>
            <a:r>
              <a:rPr lang="nb-NO" sz="1000" dirty="0">
                <a:solidFill>
                  <a:srgbClr val="595959"/>
                </a:solidFill>
                <a:latin typeface="Raleway"/>
              </a:rPr>
              <a:t>Fokus - setter av tid til å tenke fremover ?  Bruker vi nok tid på å se etter hva som skjer i markedet ? Ser vi etter «game </a:t>
            </a:r>
            <a:r>
              <a:rPr lang="nb-NO" sz="1000" dirty="0" err="1">
                <a:solidFill>
                  <a:srgbClr val="595959"/>
                </a:solidFill>
                <a:latin typeface="Raleway"/>
              </a:rPr>
              <a:t>changing</a:t>
            </a:r>
            <a:r>
              <a:rPr lang="nb-NO" sz="1000" dirty="0">
                <a:solidFill>
                  <a:srgbClr val="595959"/>
                </a:solidFill>
                <a:latin typeface="Raleway"/>
              </a:rPr>
              <a:t>» informasjon i ytterkantene av forretningsområdet ? Skjer det noe relevant utenfor som vil bety noe for forretningsområdet? Er det nye aktører på vei inn ? Ny teknologi ? Nye måter å knytte til seg kundene på ? Bygger vi eksterne nettverk som kan hjelpe oss å samle informasjon, sammenhenger og trender ? Gjør vi  oss tilgjengelige for andre som vil diskutere muligheter og trender, både internt og eksternt? Har vi god nok kontakt med utdanningsinstitusjonene – UIA, NTNU, NMBU, andre ? </a:t>
            </a:r>
          </a:p>
          <a:p>
            <a:pPr fontAlgn="base"/>
            <a:r>
              <a:rPr lang="nb-NO" sz="1000" dirty="0">
                <a:solidFill>
                  <a:srgbClr val="595959"/>
                </a:solidFill>
                <a:latin typeface="Raleway"/>
              </a:rPr>
              <a:t>Her er det sikkert flere forhold</a:t>
            </a:r>
          </a:p>
          <a:p>
            <a:pPr fontAlgn="base"/>
            <a:r>
              <a:rPr lang="nb-NO" sz="1000" dirty="0">
                <a:solidFill>
                  <a:srgbClr val="595959"/>
                </a:solidFill>
                <a:latin typeface="Raleway"/>
              </a:rPr>
              <a:t> </a:t>
            </a:r>
          </a:p>
          <a:p>
            <a:pPr fontAlgn="base"/>
            <a:r>
              <a:rPr lang="nb-NO" sz="1000" b="1" dirty="0">
                <a:solidFill>
                  <a:srgbClr val="620036"/>
                </a:solidFill>
                <a:latin typeface="Raleway"/>
              </a:rPr>
              <a:t>2. Tenker kritisk</a:t>
            </a:r>
          </a:p>
          <a:p>
            <a:pPr fontAlgn="base"/>
            <a:endParaRPr lang="nb-NO" sz="1000" b="1" dirty="0">
              <a:solidFill>
                <a:srgbClr val="620036"/>
              </a:solidFill>
              <a:latin typeface="Raleway"/>
            </a:endParaRPr>
          </a:p>
          <a:p>
            <a:pPr fontAlgn="base"/>
            <a:r>
              <a:rPr lang="nb-NO" sz="1000" dirty="0">
                <a:solidFill>
                  <a:srgbClr val="595959"/>
                </a:solidFill>
                <a:latin typeface="Raleway"/>
              </a:rPr>
              <a:t>Utfordrer vi nåværende tanker og tankemodeller ? Klarer vi å gjøre dette til vanlige og ufarlige oppgaver i interne møter ? </a:t>
            </a:r>
          </a:p>
          <a:p>
            <a:pPr fontAlgn="base"/>
            <a:endParaRPr lang="nb-NO" sz="1000" dirty="0">
              <a:solidFill>
                <a:srgbClr val="595959"/>
              </a:solidFill>
              <a:latin typeface="Raleway"/>
            </a:endParaRPr>
          </a:p>
          <a:p>
            <a:pPr fontAlgn="base"/>
            <a:r>
              <a:rPr lang="nb-NO" sz="1000" b="1" dirty="0">
                <a:solidFill>
                  <a:srgbClr val="620036"/>
                </a:solidFill>
                <a:latin typeface="Raleway"/>
              </a:rPr>
              <a:t>3. Tolker</a:t>
            </a:r>
          </a:p>
          <a:p>
            <a:pPr fontAlgn="base"/>
            <a:endParaRPr lang="nb-NO" sz="1000" dirty="0">
              <a:solidFill>
                <a:srgbClr val="595959"/>
              </a:solidFill>
              <a:latin typeface="Raleway"/>
            </a:endParaRPr>
          </a:p>
          <a:p>
            <a:pPr fontAlgn="base"/>
            <a:r>
              <a:rPr lang="nb-NO" sz="1000" dirty="0">
                <a:solidFill>
                  <a:srgbClr val="595959"/>
                </a:solidFill>
                <a:latin typeface="Raleway"/>
              </a:rPr>
              <a:t>Er vi tydelige nok i hva vi står for eller er det tvetydighet som kan skape uro ? Klarer vi å se det « store bilde som løfter bedriften framover ?</a:t>
            </a:r>
          </a:p>
          <a:p>
            <a:pPr fontAlgn="base"/>
            <a:r>
              <a:rPr lang="nb-NO" dirty="0">
                <a:solidFill>
                  <a:srgbClr val="595959"/>
                </a:solidFill>
                <a:latin typeface="Raleway"/>
              </a:rPr>
              <a:t> </a:t>
            </a:r>
          </a:p>
          <a:p>
            <a:pPr fontAlgn="base"/>
            <a:r>
              <a:rPr lang="nb-NO" sz="1000" b="1" dirty="0">
                <a:solidFill>
                  <a:srgbClr val="620036"/>
                </a:solidFill>
                <a:latin typeface="Raleway"/>
              </a:rPr>
              <a:t>4. Bestemme seg</a:t>
            </a:r>
          </a:p>
          <a:p>
            <a:pPr fontAlgn="base"/>
            <a:endParaRPr lang="nb-NO" sz="1000" dirty="0">
              <a:solidFill>
                <a:srgbClr val="595959"/>
              </a:solidFill>
              <a:latin typeface="Raleway"/>
            </a:endParaRPr>
          </a:p>
          <a:p>
            <a:pPr fontAlgn="base"/>
            <a:r>
              <a:rPr lang="nb-NO" sz="1000" dirty="0">
                <a:solidFill>
                  <a:srgbClr val="595959"/>
                </a:solidFill>
                <a:latin typeface="Raleway"/>
              </a:rPr>
              <a:t>Klarer vi å lage  rammer for beslutningsprosesser , slik at vi kommer frem til sakens kjerne og tar beslutning – at vi har en klar plan / prosjektplan for når vi skal være hvor med hva ?</a:t>
            </a:r>
          </a:p>
          <a:p>
            <a:pPr fontAlgn="base"/>
            <a:endParaRPr lang="nb-NO" sz="1000" dirty="0">
              <a:solidFill>
                <a:srgbClr val="595959"/>
              </a:solidFill>
              <a:latin typeface="Raleway"/>
            </a:endParaRPr>
          </a:p>
          <a:p>
            <a:pPr fontAlgn="base"/>
            <a:r>
              <a:rPr lang="nb-NO" sz="1000" dirty="0">
                <a:solidFill>
                  <a:srgbClr val="595959"/>
                </a:solidFill>
                <a:latin typeface="Raleway"/>
              </a:rPr>
              <a:t> </a:t>
            </a:r>
            <a:r>
              <a:rPr lang="nb-NO" sz="1000" b="1" dirty="0">
                <a:solidFill>
                  <a:srgbClr val="620036"/>
                </a:solidFill>
                <a:latin typeface="Raleway"/>
              </a:rPr>
              <a:t>5. Ulike meninger </a:t>
            </a:r>
          </a:p>
          <a:p>
            <a:pPr fontAlgn="base"/>
            <a:endParaRPr lang="nb-NO" sz="1000" dirty="0">
              <a:solidFill>
                <a:srgbClr val="595959"/>
              </a:solidFill>
              <a:latin typeface="Raleway"/>
            </a:endParaRPr>
          </a:p>
          <a:p>
            <a:pPr fontAlgn="base"/>
            <a:r>
              <a:rPr lang="nb-NO" sz="1000" dirty="0">
                <a:solidFill>
                  <a:srgbClr val="595959"/>
                </a:solidFill>
                <a:latin typeface="Raleway"/>
              </a:rPr>
              <a:t>Er vi god nok til å skape åpen dialog, bygge trygghet, mobilisere meningsytring med alle ansatte ? Forstår vi  hva som driver folk ? Får vi vanskelige temaer til overflaten, selv om det skaper ubehag ?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A5001884-5220-48F5-AC85-5801E9EE8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1" y="245779"/>
            <a:ext cx="3181350" cy="923925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7E59046C-FA87-47DB-9E6E-C23B583211CF}"/>
              </a:ext>
            </a:extLst>
          </p:cNvPr>
          <p:cNvSpPr txBox="1"/>
          <p:nvPr/>
        </p:nvSpPr>
        <p:spPr>
          <a:xfrm>
            <a:off x="4231037" y="573437"/>
            <a:ext cx="241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Er visjonen å bli best ?</a:t>
            </a:r>
          </a:p>
        </p:txBody>
      </p:sp>
    </p:spTree>
    <p:extLst>
      <p:ext uri="{BB962C8B-B14F-4D97-AF65-F5344CB8AC3E}">
        <p14:creationId xmlns:p14="http://schemas.microsoft.com/office/powerpoint/2010/main" val="3008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7604D4BE-3BC4-CE4B-A6B0-8E1E5DB3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0753" y="0"/>
            <a:ext cx="2411247" cy="10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uppe 26">
            <a:extLst>
              <a:ext uri="{FF2B5EF4-FFF2-40B4-BE49-F238E27FC236}">
                <a16:creationId xmlns:a16="http://schemas.microsoft.com/office/drawing/2014/main" id="{D1C35E7E-8F42-7448-8F29-E9063B5776BB}"/>
              </a:ext>
            </a:extLst>
          </p:cNvPr>
          <p:cNvGrpSpPr/>
          <p:nvPr/>
        </p:nvGrpSpPr>
        <p:grpSpPr>
          <a:xfrm>
            <a:off x="-9244" y="1440688"/>
            <a:ext cx="12201244" cy="108000"/>
            <a:chOff x="0" y="3458038"/>
            <a:chExt cx="12201244" cy="108000"/>
          </a:xfrm>
        </p:grpSpPr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72EA9A80-9F0D-D745-A872-8FEF30163BCA}"/>
                </a:ext>
              </a:extLst>
            </p:cNvPr>
            <p:cNvSpPr/>
            <p:nvPr/>
          </p:nvSpPr>
          <p:spPr>
            <a:xfrm>
              <a:off x="0" y="3458038"/>
              <a:ext cx="3060000" cy="108000"/>
            </a:xfrm>
            <a:prstGeom prst="rect">
              <a:avLst/>
            </a:prstGeom>
            <a:solidFill>
              <a:srgbClr val="EA3F33"/>
            </a:solidFill>
            <a:ln>
              <a:solidFill>
                <a:srgbClr val="EA3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5D1D2390-620C-F148-9CDA-54D5F766216C}"/>
                </a:ext>
              </a:extLst>
            </p:cNvPr>
            <p:cNvSpPr/>
            <p:nvPr/>
          </p:nvSpPr>
          <p:spPr>
            <a:xfrm>
              <a:off x="3047081" y="3458038"/>
              <a:ext cx="3060000" cy="108000"/>
            </a:xfrm>
            <a:prstGeom prst="rect">
              <a:avLst/>
            </a:prstGeom>
            <a:solidFill>
              <a:srgbClr val="416EB6"/>
            </a:solidFill>
            <a:ln>
              <a:solidFill>
                <a:srgbClr val="416E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923CDA78-6771-7745-9C23-C9CDC2647DEA}"/>
                </a:ext>
              </a:extLst>
            </p:cNvPr>
            <p:cNvSpPr/>
            <p:nvPr/>
          </p:nvSpPr>
          <p:spPr>
            <a:xfrm>
              <a:off x="6094162" y="3458038"/>
              <a:ext cx="3060000" cy="108000"/>
            </a:xfrm>
            <a:prstGeom prst="rect">
              <a:avLst/>
            </a:prstGeom>
            <a:solidFill>
              <a:srgbClr val="569542"/>
            </a:solidFill>
            <a:ln>
              <a:solidFill>
                <a:srgbClr val="56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DD6C53AC-CEDA-7145-B6F4-87555EE81C55}"/>
                </a:ext>
              </a:extLst>
            </p:cNvPr>
            <p:cNvSpPr/>
            <p:nvPr/>
          </p:nvSpPr>
          <p:spPr>
            <a:xfrm>
              <a:off x="9141244" y="3458038"/>
              <a:ext cx="3060000" cy="108000"/>
            </a:xfrm>
            <a:prstGeom prst="rect">
              <a:avLst/>
            </a:prstGeom>
            <a:solidFill>
              <a:srgbClr val="EEDB2E"/>
            </a:solidFill>
            <a:ln>
              <a:solidFill>
                <a:srgbClr val="EED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33A90420-6298-435A-885B-EBCD69593398}"/>
              </a:ext>
            </a:extLst>
          </p:cNvPr>
          <p:cNvSpPr/>
          <p:nvPr/>
        </p:nvSpPr>
        <p:spPr>
          <a:xfrm>
            <a:off x="805268" y="2013216"/>
            <a:ext cx="98017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I tråd med den økonomiske situasjonen landet nå er inne i </a:t>
            </a:r>
            <a:r>
              <a:rPr lang="nb-NO" dirty="0" err="1">
                <a:solidFill>
                  <a:srgbClr val="666666"/>
                </a:solidFill>
                <a:latin typeface="Arial" panose="020B0604020202020204" pitchFamily="34" charset="0"/>
              </a:rPr>
              <a:t>pga</a:t>
            </a:r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 Corona, så vi jeg spå at veksten til mer infrastruktur vil øke sterkt framover. </a:t>
            </a:r>
          </a:p>
          <a:p>
            <a:pPr fontAlgn="t"/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</a:p>
          <a:p>
            <a:pPr fontAlgn="t"/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Anlegg- og </a:t>
            </a:r>
            <a:r>
              <a:rPr lang="nb-NO" dirty="0" err="1">
                <a:solidFill>
                  <a:srgbClr val="666666"/>
                </a:solidFill>
                <a:latin typeface="Arial" panose="020B0604020202020204" pitchFamily="34" charset="0"/>
              </a:rPr>
              <a:t>byggebransjen</a:t>
            </a:r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 vil utnytte trender som hjelper til med å forbedre driften og levere et konkurransefortrinn, og overvinne utfordringene med kostnadstrykk og mangel på arbeidskraft. </a:t>
            </a:r>
          </a:p>
          <a:p>
            <a:pPr fontAlgn="t"/>
            <a:endParaRPr lang="nb-NO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fontAlgn="t"/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Bruk av digitale teknologier i anlegg – og </a:t>
            </a:r>
            <a:r>
              <a:rPr lang="nb-NO" dirty="0" err="1">
                <a:solidFill>
                  <a:srgbClr val="666666"/>
                </a:solidFill>
                <a:latin typeface="Arial" panose="020B0604020202020204" pitchFamily="34" charset="0"/>
              </a:rPr>
              <a:t>byggebransjen</a:t>
            </a:r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 ser ut til å ha fått fotfeste. Dette vil  skape fantastiske sjanser for selskaper som </a:t>
            </a:r>
            <a:r>
              <a:rPr lang="nb-NO" b="1" dirty="0">
                <a:solidFill>
                  <a:srgbClr val="666666"/>
                </a:solidFill>
                <a:latin typeface="Arial" panose="020B0604020202020204" pitchFamily="34" charset="0"/>
              </a:rPr>
              <a:t>Smart </a:t>
            </a:r>
            <a:r>
              <a:rPr lang="nb-NO" b="1" dirty="0" err="1">
                <a:solidFill>
                  <a:srgbClr val="666666"/>
                </a:solidFill>
                <a:latin typeface="Arial" panose="020B0604020202020204" pitchFamily="34" charset="0"/>
              </a:rPr>
              <a:t>Inspection</a:t>
            </a:r>
            <a:r>
              <a:rPr lang="nb-NO" b="1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– som er i stand til å støtte den digitale overgangen - ikke minst </a:t>
            </a:r>
            <a:r>
              <a:rPr lang="nb-NO" dirty="0" err="1">
                <a:solidFill>
                  <a:srgbClr val="666666"/>
                </a:solidFill>
                <a:latin typeface="Arial" panose="020B0604020202020204" pitchFamily="34" charset="0"/>
              </a:rPr>
              <a:t>pga</a:t>
            </a:r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 at de geospatiale data er en viktig pilar i dette skiftet.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2CFE1270-3775-427A-A4E7-5C3A4F018EF9}"/>
              </a:ext>
            </a:extLst>
          </p:cNvPr>
          <p:cNvSpPr/>
          <p:nvPr/>
        </p:nvSpPr>
        <p:spPr>
          <a:xfrm>
            <a:off x="805269" y="398514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t"/>
            <a:r>
              <a:rPr lang="nb-NO" b="1" dirty="0">
                <a:solidFill>
                  <a:srgbClr val="666666"/>
                </a:solidFill>
                <a:latin typeface="Arial" panose="020B0604020202020204" pitchFamily="34" charset="0"/>
              </a:rPr>
              <a:t>Økonomisk situasjon og utsikter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335E089-3426-4234-ACBC-271B12164D3F}"/>
              </a:ext>
            </a:extLst>
          </p:cNvPr>
          <p:cNvSpPr/>
          <p:nvPr/>
        </p:nvSpPr>
        <p:spPr>
          <a:xfrm>
            <a:off x="4703064" y="48744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nb-NO" i="1" dirty="0">
                <a:solidFill>
                  <a:srgbClr val="1C1F21"/>
                </a:solidFill>
                <a:latin typeface="Helvetica Neue"/>
              </a:rPr>
              <a:t>Geospatial Teknologi</a:t>
            </a:r>
            <a:r>
              <a:rPr lang="nb-NO" dirty="0">
                <a:solidFill>
                  <a:srgbClr val="1C1F21"/>
                </a:solidFill>
                <a:latin typeface="Helvetica Neue"/>
              </a:rPr>
              <a:t>. Oppfattes som </a:t>
            </a:r>
            <a:r>
              <a:rPr lang="nb-NO" i="1" dirty="0">
                <a:solidFill>
                  <a:srgbClr val="1C1F21"/>
                </a:solidFill>
                <a:latin typeface="Helvetica Neue"/>
              </a:rPr>
              <a:t>all</a:t>
            </a:r>
            <a:r>
              <a:rPr lang="nb-NO" dirty="0">
                <a:solidFill>
                  <a:srgbClr val="1C1F21"/>
                </a:solidFill>
                <a:latin typeface="Helvetica Neue"/>
              </a:rPr>
              <a:t> teknologi som brukes til å </a:t>
            </a:r>
            <a:r>
              <a:rPr lang="nb-NO" b="1" dirty="0">
                <a:solidFill>
                  <a:srgbClr val="1C1F21"/>
                </a:solidFill>
                <a:latin typeface="Helvetica Neue"/>
              </a:rPr>
              <a:t>skaffe seg / fangst, administrere / lagre, analysere, visualisere og formidle </a:t>
            </a:r>
            <a:r>
              <a:rPr lang="nb-NO" dirty="0">
                <a:solidFill>
                  <a:srgbClr val="1C1F21"/>
                </a:solidFill>
                <a:latin typeface="Helvetica Neue"/>
              </a:rPr>
              <a:t>både dataene og informasjonen som refereres til </a:t>
            </a:r>
            <a:r>
              <a:rPr lang="nb-NO" b="1" dirty="0">
                <a:solidFill>
                  <a:srgbClr val="1C1F21"/>
                </a:solidFill>
                <a:latin typeface="Helvetica Neue"/>
              </a:rPr>
              <a:t>plassering</a:t>
            </a:r>
            <a:r>
              <a:rPr lang="nb-NO" dirty="0">
                <a:solidFill>
                  <a:srgbClr val="1C1F21"/>
                </a:solidFill>
                <a:latin typeface="Helvetica Neue"/>
              </a:rPr>
              <a:t> av et objekt.</a:t>
            </a:r>
          </a:p>
          <a:p>
            <a:pPr lvl="0"/>
            <a:r>
              <a:rPr lang="nb-NO" dirty="0">
                <a:solidFill>
                  <a:srgbClr val="1C1F21"/>
                </a:solidFill>
                <a:latin typeface="Helvetica Neue"/>
              </a:rPr>
              <a:t>I hovedsak data bestående av  av GIS, GPS og Remote </a:t>
            </a:r>
            <a:r>
              <a:rPr lang="nb-NO" dirty="0" err="1">
                <a:solidFill>
                  <a:srgbClr val="1C1F21"/>
                </a:solidFill>
                <a:latin typeface="Helvetica Neue"/>
              </a:rPr>
              <a:t>Sensing</a:t>
            </a:r>
            <a:r>
              <a:rPr lang="nb-NO" dirty="0">
                <a:solidFill>
                  <a:srgbClr val="1C1F21"/>
                </a:solidFill>
                <a:latin typeface="Helvetica Neue"/>
              </a:rPr>
              <a:t>, mm.</a:t>
            </a:r>
            <a:endParaRPr lang="nb-N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91EF78-3C6F-3D44-A78B-19159BA7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Digital plattform / egne applikasjoner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604D4BE-3BC4-CE4B-A6B0-8E1E5DB3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0753" y="0"/>
            <a:ext cx="2411247" cy="10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Bilde 25">
            <a:extLst>
              <a:ext uri="{FF2B5EF4-FFF2-40B4-BE49-F238E27FC236}">
                <a16:creationId xmlns:a16="http://schemas.microsoft.com/office/drawing/2014/main" id="{7E5122E4-D0C4-EC4F-959E-851A76178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69" y="1690688"/>
            <a:ext cx="8367531" cy="5003879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78FB6EF4-7BF3-2241-A45D-BA87C68988E3}"/>
              </a:ext>
            </a:extLst>
          </p:cNvPr>
          <p:cNvSpPr/>
          <p:nvPr/>
        </p:nvSpPr>
        <p:spPr>
          <a:xfrm>
            <a:off x="4166260" y="3948193"/>
            <a:ext cx="1330036" cy="512619"/>
          </a:xfrm>
          <a:prstGeom prst="rect">
            <a:avLst/>
          </a:prstGeom>
          <a:solidFill>
            <a:srgbClr val="4AA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>
                <a:solidFill>
                  <a:schemeClr val="bg2">
                    <a:lumMod val="25000"/>
                  </a:schemeClr>
                </a:solidFill>
              </a:rPr>
              <a:t>EBIM</a:t>
            </a:r>
            <a:endParaRPr lang="nb-NO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7" name="Gruppe 26">
            <a:extLst>
              <a:ext uri="{FF2B5EF4-FFF2-40B4-BE49-F238E27FC236}">
                <a16:creationId xmlns:a16="http://schemas.microsoft.com/office/drawing/2014/main" id="{D1C35E7E-8F42-7448-8F29-E9063B5776BB}"/>
              </a:ext>
            </a:extLst>
          </p:cNvPr>
          <p:cNvGrpSpPr/>
          <p:nvPr/>
        </p:nvGrpSpPr>
        <p:grpSpPr>
          <a:xfrm>
            <a:off x="-9244" y="1440688"/>
            <a:ext cx="12201244" cy="108000"/>
            <a:chOff x="0" y="3458038"/>
            <a:chExt cx="12201244" cy="108000"/>
          </a:xfrm>
        </p:grpSpPr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72EA9A80-9F0D-D745-A872-8FEF30163BCA}"/>
                </a:ext>
              </a:extLst>
            </p:cNvPr>
            <p:cNvSpPr/>
            <p:nvPr/>
          </p:nvSpPr>
          <p:spPr>
            <a:xfrm>
              <a:off x="0" y="3458038"/>
              <a:ext cx="3060000" cy="108000"/>
            </a:xfrm>
            <a:prstGeom prst="rect">
              <a:avLst/>
            </a:prstGeom>
            <a:solidFill>
              <a:srgbClr val="EA3F33"/>
            </a:solidFill>
            <a:ln>
              <a:solidFill>
                <a:srgbClr val="EA3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5D1D2390-620C-F148-9CDA-54D5F766216C}"/>
                </a:ext>
              </a:extLst>
            </p:cNvPr>
            <p:cNvSpPr/>
            <p:nvPr/>
          </p:nvSpPr>
          <p:spPr>
            <a:xfrm>
              <a:off x="3047081" y="3458038"/>
              <a:ext cx="3060000" cy="108000"/>
            </a:xfrm>
            <a:prstGeom prst="rect">
              <a:avLst/>
            </a:prstGeom>
            <a:solidFill>
              <a:srgbClr val="416EB6"/>
            </a:solidFill>
            <a:ln>
              <a:solidFill>
                <a:srgbClr val="416E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923CDA78-6771-7745-9C23-C9CDC2647DEA}"/>
                </a:ext>
              </a:extLst>
            </p:cNvPr>
            <p:cNvSpPr/>
            <p:nvPr/>
          </p:nvSpPr>
          <p:spPr>
            <a:xfrm>
              <a:off x="6094162" y="3458038"/>
              <a:ext cx="3060000" cy="108000"/>
            </a:xfrm>
            <a:prstGeom prst="rect">
              <a:avLst/>
            </a:prstGeom>
            <a:solidFill>
              <a:srgbClr val="569542"/>
            </a:solidFill>
            <a:ln>
              <a:solidFill>
                <a:srgbClr val="56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DD6C53AC-CEDA-7145-B6F4-87555EE81C55}"/>
                </a:ext>
              </a:extLst>
            </p:cNvPr>
            <p:cNvSpPr/>
            <p:nvPr/>
          </p:nvSpPr>
          <p:spPr>
            <a:xfrm>
              <a:off x="9141244" y="3458038"/>
              <a:ext cx="3060000" cy="108000"/>
            </a:xfrm>
            <a:prstGeom prst="rect">
              <a:avLst/>
            </a:prstGeom>
            <a:solidFill>
              <a:srgbClr val="EEDB2E"/>
            </a:solidFill>
            <a:ln>
              <a:solidFill>
                <a:srgbClr val="EED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6EE135AF-F3B8-0C41-A539-9F1ADE382A69}"/>
              </a:ext>
            </a:extLst>
          </p:cNvPr>
          <p:cNvSpPr/>
          <p:nvPr/>
        </p:nvSpPr>
        <p:spPr>
          <a:xfrm>
            <a:off x="3990109" y="3823855"/>
            <a:ext cx="1626920" cy="78377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911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91EF78-3C6F-3D44-A78B-19159BA7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Digital plattform / Geospatial teknologi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604D4BE-3BC4-CE4B-A6B0-8E1E5DB3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0753" y="0"/>
            <a:ext cx="2411247" cy="10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uppe 26">
            <a:extLst>
              <a:ext uri="{FF2B5EF4-FFF2-40B4-BE49-F238E27FC236}">
                <a16:creationId xmlns:a16="http://schemas.microsoft.com/office/drawing/2014/main" id="{D1C35E7E-8F42-7448-8F29-E9063B5776BB}"/>
              </a:ext>
            </a:extLst>
          </p:cNvPr>
          <p:cNvGrpSpPr/>
          <p:nvPr/>
        </p:nvGrpSpPr>
        <p:grpSpPr>
          <a:xfrm>
            <a:off x="-9244" y="1440688"/>
            <a:ext cx="12201244" cy="108000"/>
            <a:chOff x="0" y="3458038"/>
            <a:chExt cx="12201244" cy="108000"/>
          </a:xfrm>
        </p:grpSpPr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72EA9A80-9F0D-D745-A872-8FEF30163BCA}"/>
                </a:ext>
              </a:extLst>
            </p:cNvPr>
            <p:cNvSpPr/>
            <p:nvPr/>
          </p:nvSpPr>
          <p:spPr>
            <a:xfrm>
              <a:off x="0" y="3458038"/>
              <a:ext cx="3060000" cy="108000"/>
            </a:xfrm>
            <a:prstGeom prst="rect">
              <a:avLst/>
            </a:prstGeom>
            <a:solidFill>
              <a:srgbClr val="EA3F33"/>
            </a:solidFill>
            <a:ln>
              <a:solidFill>
                <a:srgbClr val="EA3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5D1D2390-620C-F148-9CDA-54D5F766216C}"/>
                </a:ext>
              </a:extLst>
            </p:cNvPr>
            <p:cNvSpPr/>
            <p:nvPr/>
          </p:nvSpPr>
          <p:spPr>
            <a:xfrm>
              <a:off x="3047081" y="3458038"/>
              <a:ext cx="3060000" cy="108000"/>
            </a:xfrm>
            <a:prstGeom prst="rect">
              <a:avLst/>
            </a:prstGeom>
            <a:solidFill>
              <a:srgbClr val="416EB6"/>
            </a:solidFill>
            <a:ln>
              <a:solidFill>
                <a:srgbClr val="416E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923CDA78-6771-7745-9C23-C9CDC2647DEA}"/>
                </a:ext>
              </a:extLst>
            </p:cNvPr>
            <p:cNvSpPr/>
            <p:nvPr/>
          </p:nvSpPr>
          <p:spPr>
            <a:xfrm>
              <a:off x="6094162" y="3458038"/>
              <a:ext cx="3060000" cy="108000"/>
            </a:xfrm>
            <a:prstGeom prst="rect">
              <a:avLst/>
            </a:prstGeom>
            <a:solidFill>
              <a:srgbClr val="569542"/>
            </a:solidFill>
            <a:ln>
              <a:solidFill>
                <a:srgbClr val="56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DD6C53AC-CEDA-7145-B6F4-87555EE81C55}"/>
                </a:ext>
              </a:extLst>
            </p:cNvPr>
            <p:cNvSpPr/>
            <p:nvPr/>
          </p:nvSpPr>
          <p:spPr>
            <a:xfrm>
              <a:off x="9141244" y="3458038"/>
              <a:ext cx="3060000" cy="108000"/>
            </a:xfrm>
            <a:prstGeom prst="rect">
              <a:avLst/>
            </a:prstGeom>
            <a:solidFill>
              <a:srgbClr val="EEDB2E"/>
            </a:solidFill>
            <a:ln>
              <a:solidFill>
                <a:srgbClr val="EED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4" name="Bilde 3">
            <a:extLst>
              <a:ext uri="{FF2B5EF4-FFF2-40B4-BE49-F238E27FC236}">
                <a16:creationId xmlns:a16="http://schemas.microsoft.com/office/drawing/2014/main" id="{DAC352F5-54AF-4735-AE74-C4AADCAE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66" y="1558925"/>
            <a:ext cx="5010150" cy="493395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1FE9F45C-CC4D-4CD8-A380-1D449674A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833" y="1942682"/>
            <a:ext cx="2019300" cy="504825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D0C616CA-7D85-4AE1-95B3-DB8D36133ECB}"/>
              </a:ext>
            </a:extLst>
          </p:cNvPr>
          <p:cNvSpPr txBox="1"/>
          <p:nvPr/>
        </p:nvSpPr>
        <p:spPr>
          <a:xfrm>
            <a:off x="5632850" y="2699501"/>
            <a:ext cx="61823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Skaffe seg data og informasjon/ datafangst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Hva og hvordan ? </a:t>
            </a:r>
            <a:r>
              <a:rPr lang="nb-NO" sz="1400" dirty="0">
                <a:solidFill>
                  <a:srgbClr val="FF0000"/>
                </a:solidFill>
              </a:rPr>
              <a:t>( Hvordan hjelpe andre selskaper )</a:t>
            </a:r>
            <a:endParaRPr lang="nb-NO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Hvem skal skaffe de ? </a:t>
            </a:r>
            <a:r>
              <a:rPr lang="nb-NO" sz="1400" dirty="0">
                <a:solidFill>
                  <a:srgbClr val="FF0000"/>
                </a:solidFill>
              </a:rPr>
              <a:t>( alle landmålerselskaper, andre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Administrere / lagre data og informasjon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Hva og hvordan 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Hos hvem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Analysere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Hva og hvordan 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b-NO" dirty="0"/>
              <a:t>Maskinlæring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Visualisere og formidle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Hva og hvordan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7552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7604D4BE-3BC4-CE4B-A6B0-8E1E5DB3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0753" y="0"/>
            <a:ext cx="2411247" cy="10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uppe 26">
            <a:extLst>
              <a:ext uri="{FF2B5EF4-FFF2-40B4-BE49-F238E27FC236}">
                <a16:creationId xmlns:a16="http://schemas.microsoft.com/office/drawing/2014/main" id="{D1C35E7E-8F42-7448-8F29-E9063B5776BB}"/>
              </a:ext>
            </a:extLst>
          </p:cNvPr>
          <p:cNvGrpSpPr/>
          <p:nvPr/>
        </p:nvGrpSpPr>
        <p:grpSpPr>
          <a:xfrm>
            <a:off x="-9244" y="1440688"/>
            <a:ext cx="12201244" cy="108000"/>
            <a:chOff x="0" y="3458038"/>
            <a:chExt cx="12201244" cy="108000"/>
          </a:xfrm>
        </p:grpSpPr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72EA9A80-9F0D-D745-A872-8FEF30163BCA}"/>
                </a:ext>
              </a:extLst>
            </p:cNvPr>
            <p:cNvSpPr/>
            <p:nvPr/>
          </p:nvSpPr>
          <p:spPr>
            <a:xfrm>
              <a:off x="0" y="3458038"/>
              <a:ext cx="3060000" cy="108000"/>
            </a:xfrm>
            <a:prstGeom prst="rect">
              <a:avLst/>
            </a:prstGeom>
            <a:solidFill>
              <a:srgbClr val="EA3F33"/>
            </a:solidFill>
            <a:ln>
              <a:solidFill>
                <a:srgbClr val="EA3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5D1D2390-620C-F148-9CDA-54D5F766216C}"/>
                </a:ext>
              </a:extLst>
            </p:cNvPr>
            <p:cNvSpPr/>
            <p:nvPr/>
          </p:nvSpPr>
          <p:spPr>
            <a:xfrm>
              <a:off x="3047081" y="3458038"/>
              <a:ext cx="3060000" cy="108000"/>
            </a:xfrm>
            <a:prstGeom prst="rect">
              <a:avLst/>
            </a:prstGeom>
            <a:solidFill>
              <a:srgbClr val="416EB6"/>
            </a:solidFill>
            <a:ln>
              <a:solidFill>
                <a:srgbClr val="416E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923CDA78-6771-7745-9C23-C9CDC2647DEA}"/>
                </a:ext>
              </a:extLst>
            </p:cNvPr>
            <p:cNvSpPr/>
            <p:nvPr/>
          </p:nvSpPr>
          <p:spPr>
            <a:xfrm>
              <a:off x="6094162" y="3458038"/>
              <a:ext cx="3060000" cy="108000"/>
            </a:xfrm>
            <a:prstGeom prst="rect">
              <a:avLst/>
            </a:prstGeom>
            <a:solidFill>
              <a:srgbClr val="569542"/>
            </a:solidFill>
            <a:ln>
              <a:solidFill>
                <a:srgbClr val="56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DD6C53AC-CEDA-7145-B6F4-87555EE81C55}"/>
                </a:ext>
              </a:extLst>
            </p:cNvPr>
            <p:cNvSpPr/>
            <p:nvPr/>
          </p:nvSpPr>
          <p:spPr>
            <a:xfrm>
              <a:off x="9141244" y="3458038"/>
              <a:ext cx="3060000" cy="108000"/>
            </a:xfrm>
            <a:prstGeom prst="rect">
              <a:avLst/>
            </a:prstGeom>
            <a:solidFill>
              <a:srgbClr val="EEDB2E"/>
            </a:solidFill>
            <a:ln>
              <a:solidFill>
                <a:srgbClr val="EED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8" name="Rektangel 7">
            <a:extLst>
              <a:ext uri="{FF2B5EF4-FFF2-40B4-BE49-F238E27FC236}">
                <a16:creationId xmlns:a16="http://schemas.microsoft.com/office/drawing/2014/main" id="{EF482536-D64F-4DAF-B575-C9C7A305AAF9}"/>
              </a:ext>
            </a:extLst>
          </p:cNvPr>
          <p:cNvSpPr/>
          <p:nvPr/>
        </p:nvSpPr>
        <p:spPr>
          <a:xfrm>
            <a:off x="373693" y="1720840"/>
            <a:ext cx="80204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Nye datafangstteknikker øker  volumet av geodata til nye høyder hver dag - og vil fortsette å gjøre det i overskuelig fremtid. </a:t>
            </a:r>
          </a:p>
          <a:p>
            <a:pPr fontAlgn="t"/>
            <a:endParaRPr lang="nb-NO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fontAlgn="t"/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Vi har tilgang på enorm regnekraften ved CAIR / UIA  som kan sette oss i en unik situasjon : Eksempel bruk :</a:t>
            </a:r>
          </a:p>
          <a:p>
            <a:pPr fontAlgn="t"/>
            <a:endParaRPr lang="nb-NO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Bildegjenkjenning og analyse til støtte for byplanleggingsoppgaver.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Automatisk læring av satellittdataformater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Øke satellitters autonomi for 3D-sanntidsanalyse og overvåking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Bruke AI til å utlede geolokasjonsdata fra forskjellige datakilder.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Klassifiseringen av Lidar punktskyer ved hjelp av dyp læring.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AI vil ta over bildeanalyser.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nb-NO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lvl="0" fontAlgn="t"/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endParaRPr lang="nb-NO" b="1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lvl="0" fontAlgn="t"/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Vil vi kunne evne å endre fremtidens oppmåling ? For eksempel behandle store mengder Lidar-data som er generert av avanserte laserskannere i felt, og som blir lastet opp til skytjenester for behandling i sanntid ?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nb-NO" dirty="0">
              <a:solidFill>
                <a:srgbClr val="666666"/>
              </a:solidFill>
              <a:latin typeface="Arial" panose="020B0604020202020204" pitchFamily="34" charset="0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8B1179A-A5E1-482A-80CF-1C59604723CD}"/>
              </a:ext>
            </a:extLst>
          </p:cNvPr>
          <p:cNvSpPr/>
          <p:nvPr/>
        </p:nvSpPr>
        <p:spPr>
          <a:xfrm>
            <a:off x="551235" y="530183"/>
            <a:ext cx="445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t"/>
            <a:r>
              <a:rPr lang="nb-NO" b="1" dirty="0">
                <a:solidFill>
                  <a:srgbClr val="666666"/>
                </a:solidFill>
                <a:latin typeface="Arial" panose="020B0604020202020204" pitchFamily="34" charset="0"/>
              </a:rPr>
              <a:t>Volum av geodata til  AI / maskinlæring</a:t>
            </a:r>
          </a:p>
        </p:txBody>
      </p:sp>
    </p:spTree>
    <p:extLst>
      <p:ext uri="{BB962C8B-B14F-4D97-AF65-F5344CB8AC3E}">
        <p14:creationId xmlns:p14="http://schemas.microsoft.com/office/powerpoint/2010/main" val="119931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7604D4BE-3BC4-CE4B-A6B0-8E1E5DB3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0753" y="0"/>
            <a:ext cx="2411247" cy="10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uppe 26">
            <a:extLst>
              <a:ext uri="{FF2B5EF4-FFF2-40B4-BE49-F238E27FC236}">
                <a16:creationId xmlns:a16="http://schemas.microsoft.com/office/drawing/2014/main" id="{D1C35E7E-8F42-7448-8F29-E9063B5776BB}"/>
              </a:ext>
            </a:extLst>
          </p:cNvPr>
          <p:cNvGrpSpPr/>
          <p:nvPr/>
        </p:nvGrpSpPr>
        <p:grpSpPr>
          <a:xfrm>
            <a:off x="-9244" y="1440688"/>
            <a:ext cx="12201244" cy="108000"/>
            <a:chOff x="0" y="3458038"/>
            <a:chExt cx="12201244" cy="108000"/>
          </a:xfrm>
        </p:grpSpPr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72EA9A80-9F0D-D745-A872-8FEF30163BCA}"/>
                </a:ext>
              </a:extLst>
            </p:cNvPr>
            <p:cNvSpPr/>
            <p:nvPr/>
          </p:nvSpPr>
          <p:spPr>
            <a:xfrm>
              <a:off x="0" y="3458038"/>
              <a:ext cx="3060000" cy="108000"/>
            </a:xfrm>
            <a:prstGeom prst="rect">
              <a:avLst/>
            </a:prstGeom>
            <a:solidFill>
              <a:srgbClr val="EA3F33"/>
            </a:solidFill>
            <a:ln>
              <a:solidFill>
                <a:srgbClr val="EA3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5D1D2390-620C-F148-9CDA-54D5F766216C}"/>
                </a:ext>
              </a:extLst>
            </p:cNvPr>
            <p:cNvSpPr/>
            <p:nvPr/>
          </p:nvSpPr>
          <p:spPr>
            <a:xfrm>
              <a:off x="3047081" y="3458038"/>
              <a:ext cx="3060000" cy="108000"/>
            </a:xfrm>
            <a:prstGeom prst="rect">
              <a:avLst/>
            </a:prstGeom>
            <a:solidFill>
              <a:srgbClr val="416EB6"/>
            </a:solidFill>
            <a:ln>
              <a:solidFill>
                <a:srgbClr val="416E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923CDA78-6771-7745-9C23-C9CDC2647DEA}"/>
                </a:ext>
              </a:extLst>
            </p:cNvPr>
            <p:cNvSpPr/>
            <p:nvPr/>
          </p:nvSpPr>
          <p:spPr>
            <a:xfrm>
              <a:off x="6094162" y="3458038"/>
              <a:ext cx="3060000" cy="108000"/>
            </a:xfrm>
            <a:prstGeom prst="rect">
              <a:avLst/>
            </a:prstGeom>
            <a:solidFill>
              <a:srgbClr val="569542"/>
            </a:solidFill>
            <a:ln>
              <a:solidFill>
                <a:srgbClr val="56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DD6C53AC-CEDA-7145-B6F4-87555EE81C55}"/>
                </a:ext>
              </a:extLst>
            </p:cNvPr>
            <p:cNvSpPr/>
            <p:nvPr/>
          </p:nvSpPr>
          <p:spPr>
            <a:xfrm>
              <a:off x="9141244" y="3458038"/>
              <a:ext cx="3060000" cy="108000"/>
            </a:xfrm>
            <a:prstGeom prst="rect">
              <a:avLst/>
            </a:prstGeom>
            <a:solidFill>
              <a:srgbClr val="EEDB2E"/>
            </a:solidFill>
            <a:ln>
              <a:solidFill>
                <a:srgbClr val="EED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9" name="Rektangel 8">
            <a:extLst>
              <a:ext uri="{FF2B5EF4-FFF2-40B4-BE49-F238E27FC236}">
                <a16:creationId xmlns:a16="http://schemas.microsoft.com/office/drawing/2014/main" id="{28B1179A-A5E1-482A-80CF-1C59604723CD}"/>
              </a:ext>
            </a:extLst>
          </p:cNvPr>
          <p:cNvSpPr/>
          <p:nvPr/>
        </p:nvSpPr>
        <p:spPr>
          <a:xfrm>
            <a:off x="508118" y="732553"/>
            <a:ext cx="482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t"/>
            <a:r>
              <a:rPr lang="nb-NO" b="1" dirty="0">
                <a:solidFill>
                  <a:srgbClr val="666666"/>
                </a:solidFill>
                <a:latin typeface="Arial" panose="020B0604020202020204" pitchFamily="34" charset="0"/>
              </a:rPr>
              <a:t>BIM ( Bygningsinformasjonsmodellering ) 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CC64E1D8-C5AC-4457-98FD-E86884D2641B}"/>
              </a:ext>
            </a:extLst>
          </p:cNvPr>
          <p:cNvSpPr/>
          <p:nvPr/>
        </p:nvSpPr>
        <p:spPr>
          <a:xfrm>
            <a:off x="402272" y="1972169"/>
            <a:ext cx="102597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BIM er med på å øke populariteten til laserskanning for å gi dataene som prosjektgruppene trenger.</a:t>
            </a:r>
          </a:p>
          <a:p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Vi vil framover se nye, og bedre Lidar- / fotogrammetri - løsninger som samler data. Også nye smarte programmer vil komme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666666"/>
                </a:solidFill>
                <a:latin typeface="Arial" panose="020B0604020202020204" pitchFamily="34" charset="0"/>
              </a:rPr>
              <a:t>Vi vil se en knallhard konkurranse hvor de tradisjonelle laserskanningsbedriftene blir pustet i nakken av  nye entusiastiske forsøk på å forstyrre markedet med nye og billigere løsninger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170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285AF6E2-53AB-4CCB-A0C5-BC50F9FEBBED}"/>
              </a:ext>
            </a:extLst>
          </p:cNvPr>
          <p:cNvSpPr/>
          <p:nvPr/>
        </p:nvSpPr>
        <p:spPr>
          <a:xfrm>
            <a:off x="7118628" y="1591026"/>
            <a:ext cx="3704094" cy="2030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604D4BE-3BC4-CE4B-A6B0-8E1E5DB3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6376" y="148069"/>
            <a:ext cx="2411247" cy="10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uppe 9">
            <a:extLst>
              <a:ext uri="{FF2B5EF4-FFF2-40B4-BE49-F238E27FC236}">
                <a16:creationId xmlns:a16="http://schemas.microsoft.com/office/drawing/2014/main" id="{3D5101CE-D39C-0E47-86FB-4C87B42047F0}"/>
              </a:ext>
            </a:extLst>
          </p:cNvPr>
          <p:cNvGrpSpPr/>
          <p:nvPr/>
        </p:nvGrpSpPr>
        <p:grpSpPr>
          <a:xfrm>
            <a:off x="-9244" y="1440688"/>
            <a:ext cx="12201244" cy="108000"/>
            <a:chOff x="0" y="3458038"/>
            <a:chExt cx="12201244" cy="108000"/>
          </a:xfrm>
        </p:grpSpPr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8DAD0620-8DA0-124A-AA05-545B0C62BBB5}"/>
                </a:ext>
              </a:extLst>
            </p:cNvPr>
            <p:cNvSpPr/>
            <p:nvPr/>
          </p:nvSpPr>
          <p:spPr>
            <a:xfrm>
              <a:off x="0" y="3458038"/>
              <a:ext cx="3060000" cy="108000"/>
            </a:xfrm>
            <a:prstGeom prst="rect">
              <a:avLst/>
            </a:prstGeom>
            <a:solidFill>
              <a:srgbClr val="EA3F33"/>
            </a:solidFill>
            <a:ln>
              <a:solidFill>
                <a:srgbClr val="EA3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A2E13845-6069-A443-8A57-AA957B2A47BD}"/>
                </a:ext>
              </a:extLst>
            </p:cNvPr>
            <p:cNvSpPr/>
            <p:nvPr/>
          </p:nvSpPr>
          <p:spPr>
            <a:xfrm>
              <a:off x="3047081" y="3458038"/>
              <a:ext cx="3060000" cy="108000"/>
            </a:xfrm>
            <a:prstGeom prst="rect">
              <a:avLst/>
            </a:prstGeom>
            <a:solidFill>
              <a:srgbClr val="416EB6"/>
            </a:solidFill>
            <a:ln>
              <a:solidFill>
                <a:srgbClr val="416E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CE8B8B86-F21C-7941-AD4B-8D5AF349EC7A}"/>
                </a:ext>
              </a:extLst>
            </p:cNvPr>
            <p:cNvSpPr/>
            <p:nvPr/>
          </p:nvSpPr>
          <p:spPr>
            <a:xfrm>
              <a:off x="6094162" y="3458038"/>
              <a:ext cx="3060000" cy="108000"/>
            </a:xfrm>
            <a:prstGeom prst="rect">
              <a:avLst/>
            </a:prstGeom>
            <a:solidFill>
              <a:srgbClr val="569542"/>
            </a:solidFill>
            <a:ln>
              <a:solidFill>
                <a:srgbClr val="56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93A07259-8B67-AF4C-A63C-9CCA0F11E633}"/>
                </a:ext>
              </a:extLst>
            </p:cNvPr>
            <p:cNvSpPr/>
            <p:nvPr/>
          </p:nvSpPr>
          <p:spPr>
            <a:xfrm>
              <a:off x="9141244" y="3458038"/>
              <a:ext cx="3060000" cy="108000"/>
            </a:xfrm>
            <a:prstGeom prst="rect">
              <a:avLst/>
            </a:prstGeom>
            <a:solidFill>
              <a:srgbClr val="EEDB2E"/>
            </a:solidFill>
            <a:ln>
              <a:solidFill>
                <a:srgbClr val="EED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026" name="Picture 2" descr="Bilderesultater for state of art geomatics">
            <a:extLst>
              <a:ext uri="{FF2B5EF4-FFF2-40B4-BE49-F238E27FC236}">
                <a16:creationId xmlns:a16="http://schemas.microsoft.com/office/drawing/2014/main" id="{B0401ECA-D299-4383-8466-B638E88A4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466" y="1664336"/>
            <a:ext cx="5055066" cy="322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Sylinder 15">
            <a:extLst>
              <a:ext uri="{FF2B5EF4-FFF2-40B4-BE49-F238E27FC236}">
                <a16:creationId xmlns:a16="http://schemas.microsoft.com/office/drawing/2014/main" id="{3DB706F1-0961-4E7A-A4A4-FB45558E753E}"/>
              </a:ext>
            </a:extLst>
          </p:cNvPr>
          <p:cNvSpPr txBox="1"/>
          <p:nvPr/>
        </p:nvSpPr>
        <p:spPr>
          <a:xfrm>
            <a:off x="256977" y="148069"/>
            <a:ext cx="331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Vår verdikjede</a:t>
            </a:r>
          </a:p>
        </p:txBody>
      </p:sp>
      <p:pic>
        <p:nvPicPr>
          <p:cNvPr id="17" name="Bilde 16">
            <a:extLst>
              <a:ext uri="{FF2B5EF4-FFF2-40B4-BE49-F238E27FC236}">
                <a16:creationId xmlns:a16="http://schemas.microsoft.com/office/drawing/2014/main" id="{D09D01DE-4935-4F4B-844C-0A9E37866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7983" y="1591026"/>
            <a:ext cx="2109503" cy="1863876"/>
          </a:xfrm>
          <a:prstGeom prst="rect">
            <a:avLst/>
          </a:prstGeom>
        </p:spPr>
      </p:pic>
      <p:sp>
        <p:nvSpPr>
          <p:cNvPr id="18" name="TekstSylinder 17">
            <a:extLst>
              <a:ext uri="{FF2B5EF4-FFF2-40B4-BE49-F238E27FC236}">
                <a16:creationId xmlns:a16="http://schemas.microsoft.com/office/drawing/2014/main" id="{4DD686F0-0E7C-490C-B970-464C00DA83EE}"/>
              </a:ext>
            </a:extLst>
          </p:cNvPr>
          <p:cNvSpPr txBox="1"/>
          <p:nvPr/>
        </p:nvSpPr>
        <p:spPr>
          <a:xfrm>
            <a:off x="111365" y="584995"/>
            <a:ext cx="5490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Med SI sitt kjernesystem – </a:t>
            </a:r>
            <a:r>
              <a:rPr lang="nb-NO" dirty="0" err="1"/>
              <a:t>SmartLake</a:t>
            </a:r>
            <a:r>
              <a:rPr lang="nb-NO" dirty="0"/>
              <a:t>, bygges en digital plattform som kan berike / øke verdi til flere brukere / kunder :</a:t>
            </a:r>
          </a:p>
          <a:p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Samle inn data fra ulike kilder – egengenererte og andres ( IOT, BIM, AIM, </a:t>
            </a:r>
            <a:r>
              <a:rPr lang="nb-NO" dirty="0" err="1"/>
              <a:t>BigData</a:t>
            </a:r>
            <a:r>
              <a:rPr lang="nb-NO" dirty="0"/>
              <a:t>, Satellitt,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Automatisere innsamlingen / datafangsten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Smude</a:t>
            </a:r>
            <a:r>
              <a:rPr lang="nb-NO" dirty="0"/>
              <a:t> eksport til 3.partsprodukter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Integrasjon til egne moduler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b-NO" dirty="0"/>
              <a:t>Beslutningsstøtte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b-NO" dirty="0"/>
              <a:t>Overvåking / </a:t>
            </a:r>
            <a:r>
              <a:rPr lang="nb-NO" dirty="0" err="1"/>
              <a:t>warning</a:t>
            </a:r>
            <a:endParaRPr lang="nb-NO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b-NO" dirty="0"/>
              <a:t>Predikasjon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14FF79B9-EA13-4909-9459-D2794585F46C}"/>
              </a:ext>
            </a:extLst>
          </p:cNvPr>
          <p:cNvSpPr txBox="1"/>
          <p:nvPr/>
        </p:nvSpPr>
        <p:spPr>
          <a:xfrm>
            <a:off x="6398131" y="504968"/>
            <a:ext cx="3525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Bygge et </a:t>
            </a:r>
            <a:r>
              <a:rPr lang="nb-NO" b="1" dirty="0" err="1">
                <a:solidFill>
                  <a:srgbClr val="FF0000"/>
                </a:solidFill>
              </a:rPr>
              <a:t>Prosessingcenter</a:t>
            </a:r>
            <a:r>
              <a:rPr lang="nb-NO" dirty="0">
                <a:solidFill>
                  <a:srgbClr val="FF0000"/>
                </a:solidFill>
              </a:rPr>
              <a:t> - « datamanagement / </a:t>
            </a:r>
            <a:r>
              <a:rPr lang="nb-NO" dirty="0" err="1">
                <a:solidFill>
                  <a:srgbClr val="FF0000"/>
                </a:solidFill>
              </a:rPr>
              <a:t>SmartLake</a:t>
            </a:r>
            <a:r>
              <a:rPr lang="nb-NO" dirty="0">
                <a:solidFill>
                  <a:srgbClr val="FF0000"/>
                </a:solidFill>
              </a:rPr>
              <a:t> /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3521D463-8C53-4B28-A72E-BEBD9D364245}"/>
              </a:ext>
            </a:extLst>
          </p:cNvPr>
          <p:cNvSpPr txBox="1"/>
          <p:nvPr/>
        </p:nvSpPr>
        <p:spPr>
          <a:xfrm>
            <a:off x="117054" y="4068909"/>
            <a:ext cx="38668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Egengenererte data / data vi innhenter i felt med egne ressurser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  <p:pic>
        <p:nvPicPr>
          <p:cNvPr id="21" name="Bilde 20">
            <a:extLst>
              <a:ext uri="{FF2B5EF4-FFF2-40B4-BE49-F238E27FC236}">
                <a16:creationId xmlns:a16="http://schemas.microsoft.com/office/drawing/2014/main" id="{B43BDCD3-5312-4E42-8DEA-24E9475E9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036" y="4554292"/>
            <a:ext cx="2737341" cy="2334970"/>
          </a:xfrm>
          <a:prstGeom prst="rect">
            <a:avLst/>
          </a:prstGeom>
        </p:spPr>
      </p:pic>
      <p:sp>
        <p:nvSpPr>
          <p:cNvPr id="22" name="Rektangel 21">
            <a:extLst>
              <a:ext uri="{FF2B5EF4-FFF2-40B4-BE49-F238E27FC236}">
                <a16:creationId xmlns:a16="http://schemas.microsoft.com/office/drawing/2014/main" id="{569E38CD-B78C-406F-B850-011272B13550}"/>
              </a:ext>
            </a:extLst>
          </p:cNvPr>
          <p:cNvSpPr/>
          <p:nvPr/>
        </p:nvSpPr>
        <p:spPr>
          <a:xfrm>
            <a:off x="3602377" y="4669940"/>
            <a:ext cx="273734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nb-NO" sz="1100" b="1" kern="0" dirty="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I samarbeid med Skaar :</a:t>
            </a:r>
          </a:p>
          <a:p>
            <a:pPr lvl="0">
              <a:buClr>
                <a:srgbClr val="000000"/>
              </a:buClr>
              <a:defRPr/>
            </a:pPr>
            <a:endParaRPr lang="nb-NO" sz="1100" kern="0" dirty="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>
              <a:buClr>
                <a:srgbClr val="000000"/>
              </a:buClr>
              <a:defRPr/>
            </a:pPr>
            <a:r>
              <a:rPr lang="nb-NO" sz="1100" kern="0" dirty="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Inspeksjon og tilstandskontroller både over og under vann. Eksempel på oppdrag i samarbeid med Skaar</a:t>
            </a:r>
            <a:endParaRPr lang="nb-NO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 indent="-69850">
              <a:buClr>
                <a:srgbClr val="666666"/>
              </a:buClr>
              <a:buSzPts val="1100"/>
              <a:buFont typeface="Arial"/>
              <a:buChar char="•"/>
              <a:defRPr/>
            </a:pPr>
            <a:r>
              <a:rPr lang="nb-NO" sz="1100" kern="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Bruer</a:t>
            </a:r>
            <a:endParaRPr lang="nb-NO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 indent="-69850">
              <a:buClr>
                <a:srgbClr val="666666"/>
              </a:buClr>
              <a:buSzPts val="1100"/>
              <a:buFont typeface="Arial"/>
              <a:buChar char="•"/>
              <a:defRPr/>
            </a:pPr>
            <a:r>
              <a:rPr lang="nb-NO" sz="1100" kern="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Kaier/brygger</a:t>
            </a:r>
            <a:endParaRPr lang="nb-NO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 indent="-69850">
              <a:buClr>
                <a:srgbClr val="666666"/>
              </a:buClr>
              <a:buSzPts val="1100"/>
              <a:buFont typeface="Arial"/>
              <a:buChar char="•"/>
              <a:defRPr/>
            </a:pPr>
            <a:r>
              <a:rPr lang="nb-NO" sz="1100" kern="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Lukeanlegg</a:t>
            </a:r>
            <a:endParaRPr lang="nb-NO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 indent="-69850">
              <a:buClr>
                <a:srgbClr val="666666"/>
              </a:buClr>
              <a:buSzPts val="1100"/>
              <a:buFont typeface="Arial"/>
              <a:buChar char="•"/>
              <a:defRPr/>
            </a:pPr>
            <a:r>
              <a:rPr lang="nb-NO" sz="1100" kern="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Undervannstunneler</a:t>
            </a:r>
            <a:endParaRPr lang="nb-NO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 indent="-69850">
              <a:buClr>
                <a:srgbClr val="666666"/>
              </a:buClr>
              <a:buSzPts val="1100"/>
              <a:buFont typeface="Arial"/>
              <a:buChar char="•"/>
              <a:defRPr/>
            </a:pPr>
            <a:r>
              <a:rPr lang="nb-NO" sz="1100" kern="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Utslippsledninger</a:t>
            </a:r>
            <a:endParaRPr lang="nb-NO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 indent="-69850">
              <a:buClr>
                <a:srgbClr val="666666"/>
              </a:buClr>
              <a:buSzPts val="1100"/>
              <a:buFont typeface="Arial"/>
              <a:buChar char="•"/>
              <a:defRPr/>
            </a:pPr>
            <a:r>
              <a:rPr lang="nb-NO" sz="1100" kern="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Miljøundersøkelser</a:t>
            </a:r>
            <a:endParaRPr lang="nb-NO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 indent="-69850">
              <a:buClr>
                <a:srgbClr val="666666"/>
              </a:buClr>
              <a:buSzPts val="1100"/>
              <a:buFont typeface="Arial"/>
              <a:buChar char="•"/>
              <a:defRPr/>
            </a:pPr>
            <a:r>
              <a:rPr lang="nb-NO" sz="1100" kern="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Bunnprøver/undersøkelser</a:t>
            </a:r>
            <a:endParaRPr lang="nb-NO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4CBDDB06-543F-4923-90C0-F92F91738169}"/>
              </a:ext>
            </a:extLst>
          </p:cNvPr>
          <p:cNvSpPr txBox="1"/>
          <p:nvPr/>
        </p:nvSpPr>
        <p:spPr>
          <a:xfrm>
            <a:off x="6222570" y="5509145"/>
            <a:ext cx="2634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Andre partnere innenfor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200" dirty="0" err="1"/>
              <a:t>Geomapping</a:t>
            </a:r>
            <a:endParaRPr lang="nb-NO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200" dirty="0"/>
              <a:t>Georadar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200" dirty="0" err="1"/>
              <a:t>Osv</a:t>
            </a:r>
            <a:r>
              <a:rPr lang="nb-NO" sz="1200" dirty="0"/>
              <a:t> 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DF241F2-5E63-4B4D-A946-533638CFE1E9}"/>
              </a:ext>
            </a:extLst>
          </p:cNvPr>
          <p:cNvSpPr txBox="1"/>
          <p:nvPr/>
        </p:nvSpPr>
        <p:spPr>
          <a:xfrm>
            <a:off x="8917997" y="5509145"/>
            <a:ext cx="29496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Selge tilgang til plattformen: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200" dirty="0"/>
              <a:t>Kommuner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200" dirty="0"/>
              <a:t>Konkurrenter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200" dirty="0"/>
              <a:t>Konsulentselskaper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200" dirty="0"/>
              <a:t>Arkitekter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200" dirty="0"/>
              <a:t>Andre</a:t>
            </a:r>
          </a:p>
        </p:txBody>
      </p:sp>
    </p:spTree>
    <p:extLst>
      <p:ext uri="{BB962C8B-B14F-4D97-AF65-F5344CB8AC3E}">
        <p14:creationId xmlns:p14="http://schemas.microsoft.com/office/powerpoint/2010/main" val="149456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25234</TotalTime>
  <Words>1171</Words>
  <Application>Microsoft Office PowerPoint</Application>
  <PresentationFormat>Widescreen</PresentationFormat>
  <Paragraphs>265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Open Sans</vt:lpstr>
      <vt:lpstr>Raleway</vt:lpstr>
      <vt:lpstr>Ubuntu</vt:lpstr>
      <vt:lpstr>Office-tema</vt:lpstr>
      <vt:lpstr>Smart Inspection Geo Dreamteam</vt:lpstr>
      <vt:lpstr>PowerPoint-presentasjon</vt:lpstr>
      <vt:lpstr>PowerPoint-presentasjon</vt:lpstr>
      <vt:lpstr>PowerPoint-presentasjon</vt:lpstr>
      <vt:lpstr>Digital plattform / egne applikasjoner </vt:lpstr>
      <vt:lpstr>Digital plattform / Geospatial teknologi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eirikfischer@gmail.com</dc:creator>
  <cp:lastModifiedBy>Tor Åge Fjukstad</cp:lastModifiedBy>
  <cp:revision>110</cp:revision>
  <cp:lastPrinted>2018-05-04T13:37:32Z</cp:lastPrinted>
  <dcterms:created xsi:type="dcterms:W3CDTF">2017-12-08T10:18:18Z</dcterms:created>
  <dcterms:modified xsi:type="dcterms:W3CDTF">2022-04-26T10:41:47Z</dcterms:modified>
</cp:coreProperties>
</file>