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300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1" r:id="rId23"/>
    <p:sldId id="298" r:id="rId24"/>
    <p:sldId id="299" r:id="rId25"/>
  </p:sldIdLst>
  <p:sldSz cx="9144000" cy="6858000" type="screen4x3"/>
  <p:notesSz cx="6858000" cy="9144000"/>
  <p:custDataLst>
    <p:tags r:id="rId28"/>
  </p:custDataLst>
  <p:defaultTextStyle>
    <a:lvl1pPr defTabSz="457200">
      <a:defRPr sz="2400">
        <a:latin typeface="+mn-lt"/>
        <a:ea typeface="+mn-ea"/>
        <a:cs typeface="+mn-cs"/>
        <a:sym typeface="Helvetica"/>
      </a:defRPr>
    </a:lvl1pPr>
    <a:lvl2pPr defTabSz="457200">
      <a:defRPr sz="2400">
        <a:latin typeface="+mn-lt"/>
        <a:ea typeface="+mn-ea"/>
        <a:cs typeface="+mn-cs"/>
        <a:sym typeface="Helvetica"/>
      </a:defRPr>
    </a:lvl2pPr>
    <a:lvl3pPr defTabSz="457200">
      <a:defRPr sz="2400">
        <a:latin typeface="+mn-lt"/>
        <a:ea typeface="+mn-ea"/>
        <a:cs typeface="+mn-cs"/>
        <a:sym typeface="Helvetica"/>
      </a:defRPr>
    </a:lvl3pPr>
    <a:lvl4pPr defTabSz="457200">
      <a:defRPr sz="2400">
        <a:latin typeface="+mn-lt"/>
        <a:ea typeface="+mn-ea"/>
        <a:cs typeface="+mn-cs"/>
        <a:sym typeface="Helvetica"/>
      </a:defRPr>
    </a:lvl4pPr>
    <a:lvl5pPr defTabSz="457200">
      <a:defRPr sz="2400">
        <a:latin typeface="+mn-lt"/>
        <a:ea typeface="+mn-ea"/>
        <a:cs typeface="+mn-cs"/>
        <a:sym typeface="Helvetica"/>
      </a:defRPr>
    </a:lvl5pPr>
    <a:lvl6pPr defTabSz="457200">
      <a:defRPr sz="2400">
        <a:latin typeface="+mn-lt"/>
        <a:ea typeface="+mn-ea"/>
        <a:cs typeface="+mn-cs"/>
        <a:sym typeface="Helvetica"/>
      </a:defRPr>
    </a:lvl6pPr>
    <a:lvl7pPr defTabSz="457200">
      <a:defRPr sz="2400">
        <a:latin typeface="+mn-lt"/>
        <a:ea typeface="+mn-ea"/>
        <a:cs typeface="+mn-cs"/>
        <a:sym typeface="Helvetica"/>
      </a:defRPr>
    </a:lvl7pPr>
    <a:lvl8pPr defTabSz="457200">
      <a:defRPr sz="2400">
        <a:latin typeface="+mn-lt"/>
        <a:ea typeface="+mn-ea"/>
        <a:cs typeface="+mn-cs"/>
        <a:sym typeface="Helvetica"/>
      </a:defRPr>
    </a:lvl8pPr>
    <a:lvl9pPr defTabSz="457200">
      <a:defRPr sz="24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401B2-14F9-472C-B7CC-BBA45646E753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E96-152D-44E3-BDEE-34D63D0BD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8640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204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</a:t>
            </a:r>
            <a:r>
              <a:rPr lang="en-US" baseline="0" dirty="0" smtClean="0"/>
              <a:t> that users don’t confuse it with </a:t>
            </a:r>
            <a:r>
              <a:rPr lang="en-US" baseline="0" dirty="0" err="1" smtClean="0"/>
              <a:t>simPop</a:t>
            </a:r>
            <a:r>
              <a:rPr lang="en-US" baseline="0" dirty="0" smtClean="0"/>
              <a:t> package!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please also add: NSF Award BCS-0941553 since Joshua’s </a:t>
            </a:r>
            <a:r>
              <a:rPr lang="en-US" baseline="0" smtClean="0"/>
              <a:t>stipend for </a:t>
            </a:r>
            <a:r>
              <a:rPr lang="en-US" baseline="0" dirty="0" smtClean="0"/>
              <a:t>this summer is from this grant.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5E9D"/>
                </a:solidFill>
              </a:rPr>
              <a:t>Title Text</a:t>
            </a:r>
          </a:p>
        </p:txBody>
      </p:sp>
      <p:sp>
        <p:nvSpPr>
          <p:cNvPr id="1048579" name="Shape 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393700" algn="l"/>
                <a:tab pos="736600" algn="l"/>
              </a:tabLst>
            </a:lvl1pPr>
            <a:lvl2pPr>
              <a:tabLst>
                <a:tab pos="393700" algn="l"/>
                <a:tab pos="736600" algn="l"/>
              </a:tabLst>
            </a:lvl2pPr>
            <a:lvl3pPr>
              <a:tabLst>
                <a:tab pos="393700" algn="l"/>
                <a:tab pos="736600" algn="l"/>
              </a:tabLst>
            </a:lvl3pPr>
            <a:lvl4pPr>
              <a:tabLst>
                <a:tab pos="393700" algn="l"/>
                <a:tab pos="736600" algn="l"/>
              </a:tabLst>
            </a:lvl4pPr>
            <a:lvl5pPr>
              <a:tabLst>
                <a:tab pos="393700" algn="l"/>
                <a:tab pos="736600" algn="l"/>
              </a:tabLst>
            </a:lvl5pPr>
          </a:lstStyle>
          <a:p>
            <a:pPr lvl="0">
              <a:defRPr sz="1800"/>
            </a:pPr>
            <a:r>
              <a:rPr sz="2800" dirty="0"/>
              <a:t>Body Level One</a:t>
            </a:r>
          </a:p>
          <a:p>
            <a:pPr lvl="1">
              <a:defRPr sz="1800"/>
            </a:pPr>
            <a:r>
              <a:rPr sz="2800" dirty="0"/>
              <a:t>Body Level Two</a:t>
            </a:r>
          </a:p>
          <a:p>
            <a:pPr lvl="2">
              <a:defRPr sz="1800"/>
            </a:pPr>
            <a:r>
              <a:rPr sz="2800" dirty="0"/>
              <a:t>Body Level Three</a:t>
            </a:r>
          </a:p>
          <a:p>
            <a:pPr lvl="3">
              <a:defRPr sz="1800"/>
            </a:pPr>
            <a:r>
              <a:rPr sz="2800" dirty="0"/>
              <a:t>Body Level Four</a:t>
            </a:r>
          </a:p>
          <a:p>
            <a:pPr lvl="4">
              <a:defRPr sz="1800"/>
            </a:pPr>
            <a:r>
              <a:rPr sz="2800" dirty="0"/>
              <a:t>Body </a:t>
            </a:r>
            <a:r>
              <a:rPr lang="en-GB" sz="2800" dirty="0" smtClean="0"/>
              <a:t>,October </a:t>
            </a:r>
            <a:r>
              <a:rPr sz="2800" dirty="0" smtClean="0"/>
              <a:t>Level </a:t>
            </a:r>
            <a:r>
              <a:rPr sz="2800" dirty="0"/>
              <a:t>Five</a:t>
            </a:r>
          </a:p>
        </p:txBody>
      </p:sp>
      <p:sp>
        <p:nvSpPr>
          <p:cNvPr id="1048580" name="Shape 20"/>
          <p:cNvSpPr/>
          <p:nvPr userDrawn="1"/>
        </p:nvSpPr>
        <p:spPr>
          <a:xfrm>
            <a:off x="1180730" y="6321021"/>
            <a:ext cx="6851027" cy="39877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/>
            </a:pPr>
            <a:r>
              <a:rPr lang="en-US" sz="850" dirty="0" smtClean="0">
                <a:solidFill>
                  <a:schemeClr val="tx1"/>
                </a:solidFill>
              </a:rPr>
              <a:t>UNECE-</a:t>
            </a:r>
            <a:r>
              <a:rPr lang="en-US" sz="850" dirty="0" err="1" smtClean="0">
                <a:solidFill>
                  <a:schemeClr val="tx1"/>
                </a:solidFill>
              </a:rPr>
              <a:t>Eurostat</a:t>
            </a:r>
            <a:r>
              <a:rPr lang="en-US" sz="850" dirty="0" smtClean="0">
                <a:solidFill>
                  <a:schemeClr val="tx1"/>
                </a:solidFill>
              </a:rPr>
              <a:t> Work Session on Statistical Data Confidentiality, Helsinki, October 2015</a:t>
            </a:r>
            <a:r>
              <a:rPr lang="en-US" sz="850" baseline="0" dirty="0" smtClean="0">
                <a:solidFill>
                  <a:schemeClr val="tx1"/>
                </a:solidFill>
              </a:rPr>
              <a:t> Raab, </a:t>
            </a:r>
            <a:r>
              <a:rPr lang="en-US" sz="850" baseline="0" dirty="0" err="1" smtClean="0">
                <a:solidFill>
                  <a:schemeClr val="tx1"/>
                </a:solidFill>
              </a:rPr>
              <a:t>Dibben</a:t>
            </a:r>
            <a:r>
              <a:rPr lang="en-US" sz="850" baseline="0" dirty="0" smtClean="0">
                <a:solidFill>
                  <a:schemeClr val="tx1"/>
                </a:solidFill>
              </a:rPr>
              <a:t>, Burton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/>
            </a:pPr>
            <a:r>
              <a:rPr lang="en-US" sz="850" baseline="0" dirty="0" smtClean="0">
                <a:solidFill>
                  <a:schemeClr val="tx1"/>
                </a:solidFill>
              </a:rPr>
              <a:t>Running an analysis of combined data when the individual records cannot be combined: practical issues in secure computation </a:t>
            </a:r>
            <a:endParaRPr lang="en-US" sz="850" dirty="0" smtClean="0">
              <a:solidFill>
                <a:schemeClr val="tx1"/>
              </a:solidFill>
              <a:latin typeface="Museo 500"/>
              <a:ea typeface="Museo 500"/>
              <a:cs typeface="Museo 500"/>
              <a:sym typeface="Museo 500"/>
            </a:endParaRPr>
          </a:p>
          <a:p>
            <a:pPr lvl="0">
              <a:defRPr sz="1800"/>
            </a:pPr>
            <a:endParaRPr sz="7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5E9D"/>
                </a:solidFill>
              </a:rPr>
              <a:t>Title Text</a:t>
            </a:r>
          </a:p>
        </p:txBody>
      </p:sp>
      <p:sp>
        <p:nvSpPr>
          <p:cNvPr id="1048617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393700" algn="l"/>
                <a:tab pos="736600" algn="l"/>
              </a:tabLst>
            </a:lvl1pPr>
            <a:lvl2pPr>
              <a:tabLst>
                <a:tab pos="393700" algn="l"/>
                <a:tab pos="736600" algn="l"/>
              </a:tabLst>
            </a:lvl2pPr>
            <a:lvl3pPr>
              <a:tabLst>
                <a:tab pos="393700" algn="l"/>
                <a:tab pos="736600" algn="l"/>
              </a:tabLst>
            </a:lvl3pPr>
            <a:lvl4pPr>
              <a:tabLst>
                <a:tab pos="393700" algn="l"/>
                <a:tab pos="736600" algn="l"/>
              </a:tabLst>
            </a:lvl4pPr>
            <a:lvl5pPr>
              <a:tabLst>
                <a:tab pos="393700" algn="l"/>
                <a:tab pos="736600" algn="l"/>
              </a:tabLst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5E9D"/>
                </a:solidFill>
              </a:rPr>
              <a:t>Title Text</a:t>
            </a:r>
          </a:p>
        </p:txBody>
      </p:sp>
      <p:sp>
        <p:nvSpPr>
          <p:cNvPr id="1048638" name="Shape 13"/>
          <p:cNvSpPr>
            <a:spLocks noGrp="1"/>
          </p:cNvSpPr>
          <p:nvPr>
            <p:ph type="body" idx="1"/>
          </p:nvPr>
        </p:nvSpPr>
        <p:spPr>
          <a:xfrm>
            <a:off x="450000" y="1331999"/>
            <a:ext cx="8229601" cy="5526002"/>
          </a:xfrm>
          <a:prstGeom prst="rect">
            <a:avLst/>
          </a:prstGeom>
        </p:spPr>
        <p:txBody>
          <a:bodyPr/>
          <a:lstStyle>
            <a:lvl1pPr>
              <a:buChar char=""/>
              <a:tabLst>
                <a:tab pos="393700" algn="l"/>
                <a:tab pos="736600" algn="l"/>
              </a:tabLst>
            </a:lvl1pPr>
            <a:lvl2pPr>
              <a:tabLst>
                <a:tab pos="393700" algn="l"/>
                <a:tab pos="736600" algn="l"/>
              </a:tabLst>
            </a:lvl2pPr>
            <a:lvl3pPr>
              <a:tabLst>
                <a:tab pos="393700" algn="l"/>
                <a:tab pos="736600" algn="l"/>
              </a:tabLst>
            </a:lvl3pPr>
            <a:lvl4pPr>
              <a:tabLst>
                <a:tab pos="393700" algn="l"/>
                <a:tab pos="736600" algn="l"/>
              </a:tabLst>
            </a:lvl4pPr>
            <a:lvl5pPr>
              <a:tabLst>
                <a:tab pos="393700" algn="l"/>
                <a:tab pos="736600" algn="l"/>
              </a:tabLst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2"/>
          <p:cNvSpPr>
            <a:spLocks noGrp="1"/>
          </p:cNvSpPr>
          <p:nvPr>
            <p:ph type="title"/>
          </p:nvPr>
        </p:nvSpPr>
        <p:spPr>
          <a:xfrm>
            <a:off x="450305" y="197807"/>
            <a:ext cx="8229601" cy="113419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5E9D"/>
                </a:solidFill>
              </a:rPr>
              <a:t>Title Text</a:t>
            </a:r>
          </a:p>
        </p:txBody>
      </p:sp>
      <p:sp>
        <p:nvSpPr>
          <p:cNvPr id="1048577" name="Shape 3"/>
          <p:cNvSpPr>
            <a:spLocks noGrp="1"/>
          </p:cNvSpPr>
          <p:nvPr>
            <p:ph type="body" idx="1"/>
          </p:nvPr>
        </p:nvSpPr>
        <p:spPr>
          <a:xfrm>
            <a:off x="450305" y="1331999"/>
            <a:ext cx="8229601" cy="5526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>
              <a:tabLst>
                <a:tab pos="393700" algn="l"/>
                <a:tab pos="736600" algn="l"/>
              </a:tabLst>
            </a:lvl1pPr>
            <a:lvl2pPr>
              <a:tabLst>
                <a:tab pos="393700" algn="l"/>
                <a:tab pos="736600" algn="l"/>
              </a:tabLst>
            </a:lvl2pPr>
            <a:lvl3pPr>
              <a:tabLst>
                <a:tab pos="393700" algn="l"/>
                <a:tab pos="736600" algn="l"/>
              </a:tabLst>
            </a:lvl3pPr>
            <a:lvl4pPr>
              <a:tabLst>
                <a:tab pos="393700" algn="l"/>
                <a:tab pos="736600" algn="l"/>
              </a:tabLst>
            </a:lvl4pPr>
            <a:lvl5pPr>
              <a:tabLst>
                <a:tab pos="393700" algn="l"/>
                <a:tab pos="736600" algn="l"/>
              </a:tabLst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1pPr>
      <a:lvl2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2pPr>
      <a:lvl3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3pPr>
      <a:lvl4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4pPr>
      <a:lvl5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5pPr>
      <a:lvl6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6pPr>
      <a:lvl7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7pPr>
      <a:lvl8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8pPr>
      <a:lvl9pPr defTabSz="457200">
        <a:defRPr sz="3600">
          <a:solidFill>
            <a:srgbClr val="385E9D"/>
          </a:solidFill>
          <a:latin typeface="Verdana"/>
          <a:ea typeface="Verdana"/>
          <a:cs typeface="Verdana"/>
          <a:sym typeface="Verdana"/>
        </a:defRPr>
      </a:lvl9pPr>
    </p:titleStyle>
    <p:bodyStyle>
      <a:lvl1pPr marL="396000" indent="-396000" defTabSz="457200">
        <a:spcBef>
          <a:spcPts val="1200"/>
        </a:spcBef>
        <a:buClr>
          <a:srgbClr val="0085CA"/>
        </a:buClr>
        <a:buSzPct val="100000"/>
        <a:buFont typeface="Wingdings 3"/>
        <a:buChar char="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1pPr>
      <a:lvl2pPr marL="747692" indent="-387692" defTabSz="457200">
        <a:spcBef>
          <a:spcPts val="1200"/>
        </a:spcBef>
        <a:buClr>
          <a:srgbClr val="0085CA"/>
        </a:buClr>
        <a:buSzPct val="100000"/>
        <a:buFont typeface="Wingdings 3"/>
        <a:buChar char="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2pPr>
      <a:lvl3pPr marL="1181100" indent="-266700" defTabSz="457200">
        <a:spcBef>
          <a:spcPts val="1200"/>
        </a:spcBef>
        <a:buClr>
          <a:srgbClr val="0085CA"/>
        </a:buClr>
        <a:buSzPct val="100000"/>
        <a:buFont typeface="Wingdings 3"/>
        <a:buChar char="•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3pPr>
      <a:lvl4pPr marL="1691638" indent="-320038" defTabSz="457200">
        <a:spcBef>
          <a:spcPts val="1200"/>
        </a:spcBef>
        <a:buClr>
          <a:srgbClr val="0085CA"/>
        </a:buClr>
        <a:buSzPct val="100000"/>
        <a:buFont typeface="Wingdings 3"/>
        <a:buChar char="–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4pPr>
      <a:lvl5pPr marL="2148838" indent="-320038" defTabSz="457200">
        <a:spcBef>
          <a:spcPts val="1200"/>
        </a:spcBef>
        <a:buClr>
          <a:srgbClr val="0085CA"/>
        </a:buClr>
        <a:buSzPct val="100000"/>
        <a:buFont typeface="Wingdings 3"/>
        <a:buChar char="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5pPr>
      <a:lvl6pPr marL="2606038" indent="-320038" defTabSz="457200">
        <a:spcBef>
          <a:spcPts val="1200"/>
        </a:spcBef>
        <a:buClr>
          <a:srgbClr val="0085CA"/>
        </a:buClr>
        <a:buSzPct val="100000"/>
        <a:buFont typeface="Wingdings 3"/>
        <a:buChar char="•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6pPr>
      <a:lvl7pPr marL="3063238" indent="-320038" defTabSz="457200">
        <a:spcBef>
          <a:spcPts val="1200"/>
        </a:spcBef>
        <a:buClr>
          <a:srgbClr val="0085CA"/>
        </a:buClr>
        <a:buSzPct val="100000"/>
        <a:buFont typeface="Wingdings 3"/>
        <a:buChar char="•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7pPr>
      <a:lvl8pPr marL="3520440" indent="-320039" defTabSz="457200">
        <a:spcBef>
          <a:spcPts val="1200"/>
        </a:spcBef>
        <a:buClr>
          <a:srgbClr val="0085CA"/>
        </a:buClr>
        <a:buSzPct val="100000"/>
        <a:buFont typeface="Wingdings 3"/>
        <a:buChar char="•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8pPr>
      <a:lvl9pPr marL="3977640" indent="-320040" defTabSz="457200">
        <a:spcBef>
          <a:spcPts val="1200"/>
        </a:spcBef>
        <a:buClr>
          <a:srgbClr val="0085CA"/>
        </a:buClr>
        <a:buSzPct val="100000"/>
        <a:buFont typeface="Wingdings 3"/>
        <a:buChar char="•"/>
        <a:tabLst>
          <a:tab pos="393700" algn="l"/>
          <a:tab pos="736600" algn="l"/>
        </a:tabLst>
        <a:defRPr sz="2800">
          <a:latin typeface="Verdana"/>
          <a:ea typeface="Verdana"/>
          <a:cs typeface="Verdana"/>
          <a:sym typeface="Verdan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heild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 17"/>
          <p:cNvSpPr/>
          <p:nvPr/>
        </p:nvSpPr>
        <p:spPr>
          <a:xfrm>
            <a:off x="5833872" y="3737140"/>
            <a:ext cx="3296877" cy="14106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ts val="2200"/>
              </a:lnSpc>
              <a:defRPr sz="1800"/>
            </a:pPr>
            <a:r>
              <a:rPr dirty="0" smtClean="0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rPr>
              <a:t>Gillian </a:t>
            </a:r>
            <a:r>
              <a:rPr dirty="0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rPr>
              <a:t>Raab, Chris </a:t>
            </a:r>
            <a:r>
              <a:rPr dirty="0" err="1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rPr>
              <a:t>Dibben</a:t>
            </a:r>
            <a:r>
              <a:rPr dirty="0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rPr>
              <a:t>, &amp; </a:t>
            </a:r>
            <a:r>
              <a:rPr lang="en-GB" dirty="0" smtClean="0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rPr>
              <a:t>Paul Burton</a:t>
            </a:r>
          </a:p>
          <a:p>
            <a:pPr lvl="0">
              <a:lnSpc>
                <a:spcPts val="2200"/>
              </a:lnSpc>
              <a:defRPr sz="1800"/>
            </a:pPr>
            <a:r>
              <a:rPr lang="en-US" sz="1800" dirty="0" smtClean="0">
                <a:solidFill>
                  <a:schemeClr val="bg1"/>
                </a:solidFill>
              </a:rPr>
              <a:t>UNECE-</a:t>
            </a:r>
            <a:r>
              <a:rPr lang="en-US" sz="1800" dirty="0" err="1" smtClean="0">
                <a:solidFill>
                  <a:schemeClr val="bg1"/>
                </a:solidFill>
              </a:rPr>
              <a:t>Eurostat</a:t>
            </a:r>
            <a:r>
              <a:rPr lang="en-US" sz="1800" dirty="0" smtClean="0">
                <a:solidFill>
                  <a:schemeClr val="bg1"/>
                </a:solidFill>
              </a:rPr>
              <a:t> Work Session on Statistical Data Confidentiality, Helsinki , 2015</a:t>
            </a:r>
            <a:endParaRPr dirty="0">
              <a:solidFill>
                <a:schemeClr val="bg1"/>
              </a:solidFill>
              <a:latin typeface="Museo 500"/>
              <a:ea typeface="Museo 500"/>
              <a:cs typeface="Museo 500"/>
              <a:sym typeface="Museo 500"/>
            </a:endParaRPr>
          </a:p>
        </p:txBody>
      </p:sp>
      <p:sp>
        <p:nvSpPr>
          <p:cNvPr id="1048595" name="Shape 18"/>
          <p:cNvSpPr/>
          <p:nvPr/>
        </p:nvSpPr>
        <p:spPr>
          <a:xfrm>
            <a:off x="3419856" y="1481328"/>
            <a:ext cx="5571744" cy="14300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r">
              <a:defRPr sz="3800">
                <a:solidFill>
                  <a:srgbClr val="C7C7C7"/>
                </a:solidFill>
                <a:latin typeface="Museo 500"/>
                <a:ea typeface="Museo 500"/>
                <a:cs typeface="Museo 500"/>
                <a:sym typeface="Museo 50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bg1"/>
                </a:solidFill>
              </a:rPr>
              <a:t>Running an analysis of combined data when the individual records cannot be combined: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bg1"/>
                </a:solidFill>
              </a:rPr>
              <a:t>practical issues in secure computation</a:t>
            </a:r>
            <a:r>
              <a:rPr lang="en-US" dirty="0" smtClean="0"/>
              <a:t>} </a:t>
            </a:r>
            <a:endParaRPr sz="3800" dirty="0">
              <a:solidFill>
                <a:srgbClr val="C7C7C7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project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85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 fontScale="87250"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>
                <a:hlinkClick r:id="rId2"/>
              </a:rPr>
              <a:t>www.datasheild.org</a:t>
            </a:r>
            <a:endParaRPr lang="en-GB" sz="2400" dirty="0" smtClean="0"/>
          </a:p>
          <a:p>
            <a:pPr lvl="0">
              <a:defRPr sz="1800"/>
            </a:pPr>
            <a:r>
              <a:rPr lang="en-GB" sz="2400" dirty="0" smtClean="0"/>
              <a:t>Provides open source code to carry out these computations in the R package</a:t>
            </a:r>
          </a:p>
          <a:p>
            <a:pPr lvl="0">
              <a:defRPr sz="1800"/>
            </a:pPr>
            <a:r>
              <a:rPr lang="en-GB" sz="2400" dirty="0" smtClean="0"/>
              <a:t>They also provide a means of setting up an interface (opal server)  between the AC and the DCs that restricts what objects can be transferred</a:t>
            </a:r>
          </a:p>
          <a:p>
            <a:pPr lvl="0">
              <a:defRPr sz="1800"/>
            </a:pPr>
            <a:r>
              <a:rPr lang="en-GB" sz="2400" dirty="0" smtClean="0"/>
              <a:t>In this protocol the AC controls all the analyses</a:t>
            </a:r>
          </a:p>
          <a:p>
            <a:pPr lvl="0">
              <a:defRPr sz="1800"/>
            </a:pPr>
            <a:r>
              <a:rPr lang="en-GB" sz="2000" dirty="0" smtClean="0"/>
              <a:t>After </a:t>
            </a:r>
            <a:r>
              <a:rPr lang="en-GB" sz="2000" b="1" dirty="0" smtClean="0"/>
              <a:t>data harmonisation </a:t>
            </a:r>
            <a:r>
              <a:rPr lang="en-GB" sz="2000" dirty="0" smtClean="0"/>
              <a:t>between the sites the AC establishes communication with each one and can then run a limited number of commands to extract data summaries from the DCs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protocol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14" name="Shape 22"/>
          <p:cNvSpPr>
            <a:spLocks noGrp="1"/>
          </p:cNvSpPr>
          <p:nvPr>
            <p:ph type="body" idx="1"/>
          </p:nvPr>
        </p:nvSpPr>
        <p:spPr>
          <a:xfrm>
            <a:off x="380963" y="4754880"/>
            <a:ext cx="8600926" cy="886968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1">
              <a:defRPr sz="1800"/>
            </a:pPr>
            <a:r>
              <a:rPr lang="en-GB" sz="2000" dirty="0" smtClean="0"/>
              <a:t>AC (yellow) controls the whole analysis</a:t>
            </a:r>
          </a:p>
          <a:p>
            <a:pPr lvl="1">
              <a:defRPr sz="1800"/>
            </a:pPr>
            <a:r>
              <a:rPr lang="en-GB" sz="2000" dirty="0" smtClean="0"/>
              <a:t>The interface restricts what can be extracted from the DCs</a:t>
            </a:r>
            <a:endParaRPr sz="2400" dirty="0"/>
          </a:p>
        </p:txBody>
      </p:sp>
      <p:pic>
        <p:nvPicPr>
          <p:cNvPr id="2097153" name="Picture 8" descr="fig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8413" y="1485900"/>
            <a:ext cx="3421212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78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E-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protocol</a:t>
            </a:r>
            <a:endParaRPr sz="3600" dirty="0">
              <a:solidFill>
                <a:srgbClr val="385E9D"/>
              </a:solidFill>
            </a:endParaRPr>
          </a:p>
        </p:txBody>
      </p:sp>
      <p:pic>
        <p:nvPicPr>
          <p:cNvPr id="2097152" name="Picture 3" descr="fi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60974"/>
            <a:ext cx="9144000" cy="33360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800" dirty="0" smtClean="0">
                <a:solidFill>
                  <a:srgbClr val="385E9D"/>
                </a:solidFill>
              </a:rPr>
              <a:t>At each iteration an analyst at a DC must</a:t>
            </a:r>
            <a:endParaRPr sz="2800" dirty="0">
              <a:solidFill>
                <a:srgbClr val="385E9D"/>
              </a:solidFill>
            </a:endParaRPr>
          </a:p>
        </p:txBody>
      </p:sp>
      <p:sp>
        <p:nvSpPr>
          <p:cNvPr id="1048583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 fontScale="87292" lnSpcReduction="2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US" sz="2400" dirty="0" smtClean="0"/>
              <a:t>receive a vector of coefficients from the AC by email</a:t>
            </a:r>
          </a:p>
          <a:p>
            <a:pPr lvl="0">
              <a:defRPr sz="1800"/>
            </a:pPr>
            <a:r>
              <a:rPr lang="en-US" sz="2400" dirty="0" smtClean="0"/>
              <a:t>transfer it to the secure server via a secure data stick (for some LSs this transfer can only be done by agency staff, not be the individual researcher)</a:t>
            </a:r>
          </a:p>
          <a:p>
            <a:pPr lvl="0">
              <a:defRPr sz="1800"/>
            </a:pPr>
            <a:r>
              <a:rPr lang="en-US" sz="2400" dirty="0" smtClean="0"/>
              <a:t>read it into their R workspace</a:t>
            </a:r>
          </a:p>
          <a:p>
            <a:pPr lvl="0">
              <a:defRPr sz="1800"/>
            </a:pPr>
            <a:r>
              <a:rPr lang="en-US" sz="2400" dirty="0" smtClean="0"/>
              <a:t>run a routine to update the information matrix and score vector write them to a file</a:t>
            </a:r>
          </a:p>
          <a:p>
            <a:pPr lvl="0">
              <a:defRPr sz="1800"/>
            </a:pPr>
            <a:r>
              <a:rPr lang="en-US" sz="2400" dirty="0" smtClean="0"/>
              <a:t>export the file from the secure setting via the secure data stick</a:t>
            </a:r>
          </a:p>
          <a:p>
            <a:pPr lvl="0">
              <a:defRPr sz="1800"/>
            </a:pPr>
            <a:r>
              <a:rPr lang="en-US" sz="2400" dirty="0" smtClean="0"/>
              <a:t>email it to the AC.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800" dirty="0" smtClean="0">
                <a:solidFill>
                  <a:srgbClr val="385E9D"/>
                </a:solidFill>
              </a:rPr>
              <a:t>At each iteration an analyst at a DC must</a:t>
            </a:r>
            <a:endParaRPr sz="2800" dirty="0">
              <a:solidFill>
                <a:srgbClr val="385E9D"/>
              </a:solidFill>
            </a:endParaRPr>
          </a:p>
        </p:txBody>
      </p:sp>
      <p:sp>
        <p:nvSpPr>
          <p:cNvPr id="1048587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 fontScale="87292" lnSpcReduction="2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US" sz="2400" dirty="0" smtClean="0"/>
              <a:t>receive a vector of coefficients from the AC by email</a:t>
            </a:r>
          </a:p>
          <a:p>
            <a:pPr lvl="0">
              <a:defRPr sz="1800"/>
            </a:pPr>
            <a:r>
              <a:rPr lang="en-US" sz="2400" dirty="0" smtClean="0"/>
              <a:t>transfer it to the secure server via a secure data stick (for some LSs this transfer can only be done by agency staff, not be the individual researcher)</a:t>
            </a:r>
          </a:p>
          <a:p>
            <a:pPr lvl="0">
              <a:defRPr sz="1800"/>
            </a:pPr>
            <a:r>
              <a:rPr lang="en-US" sz="2400" dirty="0" smtClean="0"/>
              <a:t>read it into their R workspace</a:t>
            </a:r>
          </a:p>
          <a:p>
            <a:pPr lvl="0">
              <a:defRPr sz="1800"/>
            </a:pPr>
            <a:r>
              <a:rPr lang="en-US" sz="2400" dirty="0" smtClean="0"/>
              <a:t>run a routine to update the information matrix and score vector write them to a file</a:t>
            </a:r>
          </a:p>
          <a:p>
            <a:pPr lvl="0">
              <a:defRPr sz="1800"/>
            </a:pPr>
            <a:r>
              <a:rPr lang="en-US" sz="2400" dirty="0" smtClean="0"/>
              <a:t>export the file from the secure setting via the secure data stick</a:t>
            </a:r>
          </a:p>
          <a:p>
            <a:pPr lvl="0">
              <a:defRPr sz="1800"/>
            </a:pPr>
            <a:r>
              <a:rPr lang="en-US" sz="2400" dirty="0" smtClean="0"/>
              <a:t>email it to the AC.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Features of the E-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method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91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 fontScale="87250"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Automatic calculation of starting values</a:t>
            </a:r>
          </a:p>
          <a:p>
            <a:pPr lvl="0">
              <a:defRPr sz="1800"/>
            </a:pPr>
            <a:r>
              <a:rPr lang="en-GB" sz="2400" dirty="0" smtClean="0"/>
              <a:t>Fits a whole set of models together and stops when they have all converged</a:t>
            </a:r>
          </a:p>
          <a:p>
            <a:pPr lvl="0">
              <a:defRPr sz="1800"/>
            </a:pPr>
            <a:r>
              <a:rPr lang="en-GB" sz="2400" dirty="0" smtClean="0"/>
              <a:t>Generates the names of the files to transfer automatically at each iteration, and then checks that everything is as it should be.</a:t>
            </a:r>
          </a:p>
          <a:p>
            <a:pPr lvl="0">
              <a:defRPr sz="1800"/>
            </a:pPr>
            <a:r>
              <a:rPr lang="en-GB" sz="2400" dirty="0" smtClean="0"/>
              <a:t>Other routines available for pre-analysis harmonisation and summaries of data and presentation of results</a:t>
            </a:r>
          </a:p>
          <a:p>
            <a:pPr lvl="0">
              <a:defRPr sz="1800"/>
            </a:pPr>
            <a:r>
              <a:rPr lang="en-GB" sz="2400" dirty="0" smtClean="0"/>
              <a:t>Two projects using the LSs have used this methodology successfully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Secure multi-part computation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12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The individual parts of the summaries are encrypted using </a:t>
            </a:r>
            <a:r>
              <a:rPr lang="en-GB" sz="2400" dirty="0" err="1" smtClean="0"/>
              <a:t>homomorphic</a:t>
            </a:r>
            <a:r>
              <a:rPr lang="en-GB" sz="2400" dirty="0" smtClean="0"/>
              <a:t> encryption</a:t>
            </a:r>
          </a:p>
          <a:p>
            <a:pPr lvl="0">
              <a:defRPr sz="1800"/>
            </a:pPr>
            <a:r>
              <a:rPr lang="en-GB" sz="2400" dirty="0" smtClean="0"/>
              <a:t>Simplest example of this (used by statisticians) is for the first DS to add a random number to their result and pass it round the others, then when it comes back to the first one the random number is subtracted</a:t>
            </a:r>
          </a:p>
          <a:p>
            <a:pPr lvl="0">
              <a:defRPr sz="1800"/>
            </a:pPr>
            <a:r>
              <a:rPr lang="en-GB" sz="2400" dirty="0" smtClean="0"/>
              <a:t>Computer scientists use more sophisticated ones</a:t>
            </a:r>
          </a:p>
          <a:p>
            <a:pPr lvl="0">
              <a:defRPr sz="1800"/>
            </a:pPr>
            <a:r>
              <a:rPr lang="en-GB" sz="2400" dirty="0" smtClean="0"/>
              <a:t>But it wouldn’t work with </a:t>
            </a:r>
            <a:r>
              <a:rPr lang="en-GB" sz="2400" dirty="0" err="1" smtClean="0"/>
              <a:t>DataShield</a:t>
            </a:r>
            <a:endParaRPr lang="en-GB" sz="2400" dirty="0" smtClean="0"/>
          </a:p>
          <a:p>
            <a:pPr lvl="1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protocol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14" name="Shape 22"/>
          <p:cNvSpPr>
            <a:spLocks noGrp="1"/>
          </p:cNvSpPr>
          <p:nvPr>
            <p:ph type="body" idx="1"/>
          </p:nvPr>
        </p:nvSpPr>
        <p:spPr>
          <a:xfrm>
            <a:off x="316955" y="4754880"/>
            <a:ext cx="8600926" cy="886968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1">
              <a:defRPr sz="1800"/>
            </a:pPr>
            <a:r>
              <a:rPr lang="en-GB" sz="2000" dirty="0" smtClean="0"/>
              <a:t>DCs don’t communicate with each other</a:t>
            </a:r>
          </a:p>
          <a:p>
            <a:pPr lvl="1">
              <a:defRPr sz="1800"/>
            </a:pPr>
            <a:r>
              <a:rPr lang="en-GB" sz="2000" dirty="0" smtClean="0"/>
              <a:t>But no reason why it should not work with E-</a:t>
            </a:r>
            <a:r>
              <a:rPr lang="en-GB" sz="2000" dirty="0" err="1" smtClean="0"/>
              <a:t>DataShield</a:t>
            </a: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  <p:pic>
        <p:nvPicPr>
          <p:cNvPr id="2097153" name="Picture 8" descr="fig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8413" y="1485900"/>
            <a:ext cx="3421212" cy="3268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E-</a:t>
            </a:r>
            <a:r>
              <a:rPr lang="en-GB" sz="3600" dirty="0" err="1" smtClean="0">
                <a:solidFill>
                  <a:srgbClr val="385E9D"/>
                </a:solidFill>
              </a:rPr>
              <a:t>DataSHIELD</a:t>
            </a:r>
            <a:r>
              <a:rPr lang="en-GB" sz="3600" dirty="0" smtClean="0">
                <a:solidFill>
                  <a:srgbClr val="385E9D"/>
                </a:solidFill>
              </a:rPr>
              <a:t> with secure summaries</a:t>
            </a:r>
            <a:endParaRPr sz="3600" dirty="0">
              <a:solidFill>
                <a:srgbClr val="385E9D"/>
              </a:solidFill>
            </a:endParaRPr>
          </a:p>
        </p:txBody>
      </p:sp>
      <p:pic>
        <p:nvPicPr>
          <p:cNvPr id="2097154" name="Picture 4" descr="fi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237" y="1476375"/>
            <a:ext cx="8391525" cy="3905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6979" y="2557340"/>
            <a:ext cx="993777" cy="755652"/>
          </a:xfrm>
          <a:prstGeom prst="rect">
            <a:avLst/>
          </a:prstGeom>
          <a:ln w="12700">
            <a:miter lim="400000"/>
          </a:ln>
        </p:spPr>
      </p:pic>
      <p:sp>
        <p:nvSpPr>
          <p:cNvPr id="1048618" name="Shape 33"/>
          <p:cNvSpPr/>
          <p:nvPr/>
        </p:nvSpPr>
        <p:spPr>
          <a:xfrm>
            <a:off x="266122" y="4736592"/>
            <a:ext cx="8603675" cy="133032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spcBef>
                <a:spcPts val="3000"/>
              </a:spcBef>
              <a:defRPr sz="2800">
                <a:solidFill>
                  <a:srgbClr val="C6C6C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chemeClr val="bg1"/>
                </a:solidFill>
              </a:rPr>
              <a:t>Will shortly to be submitted to CRAN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C6C6C6"/>
                </a:solidFill>
              </a:rPr>
              <a:t>http</a:t>
            </a:r>
            <a:r>
              <a:rPr sz="2800" dirty="0">
                <a:solidFill>
                  <a:srgbClr val="C6C6C6"/>
                </a:solidFill>
              </a:rPr>
              <a:t>://</a:t>
            </a:r>
            <a:r>
              <a:rPr sz="2800" dirty="0" smtClean="0">
                <a:solidFill>
                  <a:srgbClr val="C6C6C6"/>
                </a:solidFill>
              </a:rPr>
              <a:t>cran.r-project.org/package=</a:t>
            </a:r>
            <a:r>
              <a:rPr lang="en-GB" sz="2800" dirty="0" err="1" smtClean="0">
                <a:solidFill>
                  <a:srgbClr val="C6C6C6"/>
                </a:solidFill>
              </a:rPr>
              <a:t>eds</a:t>
            </a:r>
            <a:endParaRPr sz="2800" dirty="0">
              <a:solidFill>
                <a:srgbClr val="C6C6C6"/>
              </a:solidFill>
            </a:endParaRPr>
          </a:p>
        </p:txBody>
      </p:sp>
      <p:sp>
        <p:nvSpPr>
          <p:cNvPr id="1048619" name="Shape 34"/>
          <p:cNvSpPr/>
          <p:nvPr/>
        </p:nvSpPr>
        <p:spPr>
          <a:xfrm>
            <a:off x="266122" y="444509"/>
            <a:ext cx="8636290" cy="5060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lnSpc>
                <a:spcPct val="104999"/>
              </a:lnSpc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800" dirty="0" smtClean="0">
                <a:solidFill>
                  <a:srgbClr val="FFFFFF"/>
                </a:solidFill>
              </a:rPr>
              <a:t>E-</a:t>
            </a:r>
            <a:r>
              <a:rPr lang="en-GB" sz="2800" dirty="0" err="1" smtClean="0">
                <a:solidFill>
                  <a:srgbClr val="FFFFFF"/>
                </a:solidFill>
              </a:rPr>
              <a:t>DataSHIELD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48620" name="Shape 35"/>
          <p:cNvSpPr/>
          <p:nvPr/>
        </p:nvSpPr>
        <p:spPr>
          <a:xfrm>
            <a:off x="3820757" y="2579604"/>
            <a:ext cx="2422740" cy="8769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4400">
                <a:solidFill>
                  <a:srgbClr val="8597BE"/>
                </a:solidFill>
                <a:latin typeface="Museo 500"/>
                <a:ea typeface="Museo 500"/>
                <a:cs typeface="Museo 500"/>
                <a:sym typeface="Museo 50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97BE"/>
                </a:solidFill>
              </a:rPr>
              <a:t>package</a:t>
            </a:r>
          </a:p>
        </p:txBody>
      </p:sp>
      <p:sp>
        <p:nvSpPr>
          <p:cNvPr id="1048621" name="TextBox 7"/>
          <p:cNvSpPr txBox="1"/>
          <p:nvPr/>
        </p:nvSpPr>
        <p:spPr>
          <a:xfrm>
            <a:off x="3685032" y="3465576"/>
            <a:ext cx="1298448" cy="7346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36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  <a:sym typeface="Helvetica"/>
              </a:rPr>
              <a:t>eds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85E9D"/>
                </a:solidFill>
              </a:rPr>
              <a:t>What </a:t>
            </a:r>
            <a:r>
              <a:rPr lang="en-GB" sz="3600" dirty="0" smtClean="0">
                <a:solidFill>
                  <a:srgbClr val="385E9D"/>
                </a:solidFill>
              </a:rPr>
              <a:t>is multi-party computation</a:t>
            </a:r>
            <a:r>
              <a:rPr sz="3600" dirty="0" smtClean="0">
                <a:solidFill>
                  <a:srgbClr val="385E9D"/>
                </a:solidFill>
              </a:rPr>
              <a:t>?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97" name="Shape 22"/>
          <p:cNvSpPr>
            <a:spLocks noGrp="1"/>
          </p:cNvSpPr>
          <p:nvPr>
            <p:ph type="body" idx="1"/>
          </p:nvPr>
        </p:nvSpPr>
        <p:spPr>
          <a:xfrm>
            <a:off x="313199" y="1757500"/>
            <a:ext cx="8604682" cy="3267526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The data to contribute to an analysis are distributed across several sites</a:t>
            </a:r>
          </a:p>
          <a:p>
            <a:pPr lvl="0">
              <a:defRPr sz="1800"/>
            </a:pPr>
            <a:r>
              <a:rPr lang="en-GB" sz="2400" dirty="0" smtClean="0"/>
              <a:t>Confidentiality concerns prevent them being pooled for analysis</a:t>
            </a:r>
          </a:p>
          <a:p>
            <a:pPr lvl="0">
              <a:defRPr sz="1800"/>
            </a:pPr>
            <a:r>
              <a:rPr lang="en-GB" sz="2400" dirty="0" smtClean="0"/>
              <a:t>Methods have been developed to allow analyses to be carried out without pooling the data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Sample </a:t>
            </a:r>
            <a:r>
              <a:rPr lang="en-GB" sz="3600" dirty="0" err="1" smtClean="0">
                <a:solidFill>
                  <a:srgbClr val="385E9D"/>
                </a:solidFill>
              </a:rPr>
              <a:t>eds</a:t>
            </a:r>
            <a:r>
              <a:rPr lang="en-GB" sz="3600" dirty="0" smtClean="0">
                <a:solidFill>
                  <a:srgbClr val="385E9D"/>
                </a:solidFill>
              </a:rPr>
              <a:t> code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25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43159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1">
              <a:buNone/>
              <a:defRPr sz="1800"/>
            </a:pPr>
            <a:r>
              <a:rPr lang="en-GB" sz="2000" b="1" dirty="0" smtClean="0"/>
              <a:t>At each DC</a:t>
            </a:r>
          </a:p>
          <a:p>
            <a:pPr lvl="1">
              <a:buNone/>
              <a:defRPr sz="1800"/>
            </a:pPr>
            <a:r>
              <a:rPr lang="en-GB" sz="2000" dirty="0" smtClean="0"/>
              <a:t>&gt;</a:t>
            </a:r>
            <a:r>
              <a:rPr lang="en-GB" sz="2000" dirty="0" err="1" smtClean="0"/>
              <a:t>eds.glm.update</a:t>
            </a:r>
            <a:r>
              <a:rPr lang="en-GB" sz="2000" dirty="0" smtClean="0"/>
              <a:t>("</a:t>
            </a:r>
            <a:r>
              <a:rPr lang="en-GB" sz="2000" dirty="0" err="1" smtClean="0"/>
              <a:t>spine",itno</a:t>
            </a:r>
            <a:r>
              <a:rPr lang="en-GB" sz="2000" dirty="0" smtClean="0"/>
              <a:t>=1,data=</a:t>
            </a:r>
            <a:r>
              <a:rPr lang="en-GB" sz="2000" dirty="0" err="1" smtClean="0"/>
              <a:t>SEast,quietly</a:t>
            </a:r>
            <a:r>
              <a:rPr lang="en-GB" sz="2000" dirty="0" smtClean="0"/>
              <a:t>=T)</a:t>
            </a:r>
          </a:p>
          <a:p>
            <a:pPr lvl="1">
              <a:buNone/>
              <a:defRPr sz="1800"/>
            </a:pPr>
            <a:r>
              <a:rPr lang="en-GB" sz="2000" dirty="0" smtClean="0"/>
              <a:t>File written  Project_spine_Itno_1_Study_2.R</a:t>
            </a:r>
          </a:p>
          <a:p>
            <a:pPr lvl="1">
              <a:buNone/>
              <a:defRPr sz="1800"/>
            </a:pPr>
            <a:r>
              <a:rPr lang="en-GB" sz="2000" dirty="0" smtClean="0"/>
              <a:t>Now email file to analysis computer</a:t>
            </a:r>
          </a:p>
          <a:p>
            <a:pPr lvl="1">
              <a:buNone/>
              <a:defRPr sz="1800"/>
            </a:pPr>
            <a:endParaRPr lang="en-GB" sz="2000" dirty="0" smtClean="0"/>
          </a:p>
          <a:p>
            <a:pPr lvl="1">
              <a:buNone/>
              <a:defRPr sz="1800"/>
            </a:pPr>
            <a:r>
              <a:rPr lang="en-GB" sz="2000" b="1" dirty="0" smtClean="0"/>
              <a:t>At the AC</a:t>
            </a:r>
          </a:p>
          <a:p>
            <a:pPr lvl="1">
              <a:buNone/>
              <a:defRPr sz="1800"/>
            </a:pPr>
            <a:r>
              <a:rPr lang="en-GB" sz="2000" dirty="0" smtClean="0"/>
              <a:t>&gt; </a:t>
            </a:r>
            <a:r>
              <a:rPr lang="en-GB" sz="2000" dirty="0" err="1" smtClean="0"/>
              <a:t>eds.joint.update</a:t>
            </a:r>
            <a:r>
              <a:rPr lang="en-GB" sz="2000" dirty="0" smtClean="0"/>
              <a:t>(project="</a:t>
            </a:r>
            <a:r>
              <a:rPr lang="en-GB" sz="2000" dirty="0" err="1" smtClean="0"/>
              <a:t>spine",itno</a:t>
            </a:r>
            <a:r>
              <a:rPr lang="en-GB" sz="2000" dirty="0" smtClean="0"/>
              <a:t>=1,studies=1:3,quietly=T)</a:t>
            </a:r>
          </a:p>
          <a:p>
            <a:pPr lvl="1">
              <a:buNone/>
              <a:defRPr sz="1800"/>
            </a:pPr>
            <a:r>
              <a:rPr lang="en-GB" sz="2000" dirty="0" smtClean="0"/>
              <a:t>which gives the message</a:t>
            </a:r>
          </a:p>
          <a:p>
            <a:pPr lvl="1">
              <a:buNone/>
              <a:defRPr sz="1800"/>
            </a:pPr>
            <a:r>
              <a:rPr lang="en-GB" sz="2000" dirty="0" smtClean="0"/>
              <a:t>0  out of  3 models converged</a:t>
            </a:r>
          </a:p>
          <a:p>
            <a:pPr lvl="1">
              <a:buNone/>
              <a:defRPr sz="1800"/>
            </a:pPr>
            <a:r>
              <a:rPr lang="en-GB" sz="2000" dirty="0" smtClean="0"/>
              <a:t>File written:  Joint_fit_project_spine_Itno_2.R .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800" dirty="0" smtClean="0">
                <a:solidFill>
                  <a:srgbClr val="385E9D"/>
                </a:solidFill>
              </a:rPr>
              <a:t>Sample </a:t>
            </a:r>
            <a:r>
              <a:rPr lang="en-GB" sz="2800" dirty="0" err="1" smtClean="0">
                <a:solidFill>
                  <a:srgbClr val="385E9D"/>
                </a:solidFill>
              </a:rPr>
              <a:t>eds</a:t>
            </a:r>
            <a:r>
              <a:rPr lang="en-GB" sz="2800" dirty="0" smtClean="0">
                <a:solidFill>
                  <a:srgbClr val="385E9D"/>
                </a:solidFill>
              </a:rPr>
              <a:t> code with secure summaries</a:t>
            </a:r>
            <a:endParaRPr sz="2800" dirty="0">
              <a:solidFill>
                <a:srgbClr val="385E9D"/>
              </a:solidFill>
            </a:endParaRPr>
          </a:p>
        </p:txBody>
      </p:sp>
      <p:sp>
        <p:nvSpPr>
          <p:cNvPr id="1048627" name="Shape 22"/>
          <p:cNvSpPr>
            <a:spLocks noGrp="1"/>
          </p:cNvSpPr>
          <p:nvPr>
            <p:ph type="body" idx="1"/>
          </p:nvPr>
        </p:nvSpPr>
        <p:spPr>
          <a:xfrm>
            <a:off x="118872" y="1215045"/>
            <a:ext cx="8799009" cy="4884003"/>
          </a:xfrm>
          <a:prstGeom prst="rect">
            <a:avLst/>
          </a:prstGeom>
        </p:spPr>
        <p:txBody>
          <a:bodyPr>
            <a:normAutofit fontScale="62750" lnSpcReduction="2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1">
              <a:buNone/>
              <a:defRPr sz="1800"/>
            </a:pPr>
            <a:r>
              <a:rPr lang="en-GB" sz="2000" b="1" dirty="0" smtClean="0"/>
              <a:t>At the first DC</a:t>
            </a:r>
          </a:p>
          <a:p>
            <a:pPr lvl="1">
              <a:buNone/>
              <a:defRPr sz="1800"/>
            </a:pPr>
            <a:r>
              <a:rPr lang="en-GB" sz="2000" dirty="0" smtClean="0"/>
              <a:t>&gt;</a:t>
            </a:r>
            <a:r>
              <a:rPr lang="en-GB" sz="2000" dirty="0" err="1" smtClean="0"/>
              <a:t>eds.glm.update</a:t>
            </a:r>
            <a:r>
              <a:rPr lang="en-GB" sz="2000" dirty="0" smtClean="0"/>
              <a:t>("</a:t>
            </a:r>
            <a:r>
              <a:rPr lang="en-GB" sz="2000" dirty="0" err="1" smtClean="0"/>
              <a:t>spine",itno</a:t>
            </a:r>
            <a:r>
              <a:rPr lang="en-GB" sz="2000" dirty="0" smtClean="0"/>
              <a:t>=1,data=</a:t>
            </a:r>
            <a:r>
              <a:rPr lang="en-GB" sz="2000" dirty="0" err="1" smtClean="0"/>
              <a:t>London,quietly</a:t>
            </a:r>
            <a:r>
              <a:rPr lang="en-GB" sz="2000" dirty="0" smtClean="0"/>
              <a:t>=</a:t>
            </a:r>
            <a:r>
              <a:rPr lang="en-GB" sz="2000" dirty="0" err="1" smtClean="0"/>
              <a:t>F,secure</a:t>
            </a:r>
            <a:r>
              <a:rPr lang="en-GB" sz="2000" dirty="0" smtClean="0"/>
              <a:t>=T)</a:t>
            </a:r>
          </a:p>
          <a:p>
            <a:pPr lvl="1">
              <a:buNone/>
              <a:defRPr sz="1800"/>
            </a:pPr>
            <a:endParaRPr lang="en-GB" sz="2000" dirty="0" smtClean="0"/>
          </a:p>
          <a:p>
            <a:pPr lvl="1">
              <a:buNone/>
              <a:defRPr sz="1800"/>
            </a:pPr>
            <a:r>
              <a:rPr lang="en-GB" sz="2000" dirty="0" smtClean="0"/>
              <a:t>Result read from file  Start_project_spine_Itno_1.R </a:t>
            </a:r>
          </a:p>
          <a:p>
            <a:pPr lvl="1">
              <a:buNone/>
              <a:defRPr sz="1800"/>
            </a:pPr>
            <a:r>
              <a:rPr lang="en-GB" sz="2000" dirty="0" smtClean="0"/>
              <a:t>Fitting  3 models for project  spine  at iteration  1 </a:t>
            </a:r>
          </a:p>
          <a:p>
            <a:pPr lvl="1">
              <a:buNone/>
              <a:defRPr sz="1800"/>
            </a:pPr>
            <a:r>
              <a:rPr lang="en-GB" sz="2000" dirty="0" smtClean="0"/>
              <a:t>File with random objects is written as  Project_spine_Itno_1_Randoms.R </a:t>
            </a:r>
          </a:p>
          <a:p>
            <a:pPr lvl="1">
              <a:buNone/>
              <a:defRPr sz="1800"/>
            </a:pPr>
            <a:endParaRPr lang="en-GB" sz="2000" dirty="0" smtClean="0"/>
          </a:p>
          <a:p>
            <a:pPr lvl="1">
              <a:buNone/>
              <a:defRPr sz="1800"/>
            </a:pPr>
            <a:r>
              <a:rPr lang="en-GB" sz="2000" dirty="0" smtClean="0"/>
              <a:t>Result for project  spine  iteration  1  study  1 </a:t>
            </a:r>
          </a:p>
          <a:p>
            <a:pPr lvl="1">
              <a:buNone/>
              <a:defRPr sz="1800"/>
            </a:pPr>
            <a:r>
              <a:rPr lang="en-GB" sz="2000" dirty="0" smtClean="0"/>
              <a:t>written to file  Project_spine_Itno_1_Study_1.R</a:t>
            </a:r>
          </a:p>
          <a:p>
            <a:pPr lvl="1">
              <a:buNone/>
              <a:defRPr sz="1800"/>
            </a:pPr>
            <a:endParaRPr lang="en-GB" sz="2000" dirty="0" smtClean="0"/>
          </a:p>
          <a:p>
            <a:pPr lvl="1">
              <a:buNone/>
              <a:defRPr sz="1800"/>
            </a:pPr>
            <a:r>
              <a:rPr lang="en-GB" sz="2000" dirty="0" smtClean="0"/>
              <a:t>Now email file to next data computer, study  2</a:t>
            </a:r>
          </a:p>
          <a:p>
            <a:pPr lvl="1">
              <a:buNone/>
              <a:defRPr sz="1800"/>
            </a:pPr>
            <a:r>
              <a:rPr lang="en-GB" sz="2000" b="1" dirty="0" smtClean="0"/>
              <a:t>At the next DC</a:t>
            </a:r>
          </a:p>
          <a:p>
            <a:pPr lvl="1">
              <a:buNone/>
              <a:defRPr sz="1800"/>
            </a:pPr>
            <a:r>
              <a:rPr lang="en-GB" sz="2000" b="1" dirty="0" smtClean="0"/>
              <a:t>Same commands but the random file is only written by the first DC</a:t>
            </a:r>
          </a:p>
          <a:p>
            <a:pPr lvl="1">
              <a:buNone/>
              <a:defRPr sz="1800"/>
            </a:pPr>
            <a:r>
              <a:rPr lang="en-GB" sz="2000" b="1" dirty="0" smtClean="0"/>
              <a:t>And at the next iteration the first DC reads it before the Joint update and writes a new one for the next iteration</a:t>
            </a:r>
          </a:p>
          <a:p>
            <a:pPr lvl="1">
              <a:buNone/>
              <a:defRPr sz="1800"/>
            </a:pPr>
            <a:r>
              <a:rPr lang="en-GB" sz="2000" dirty="0" smtClean="0"/>
              <a:t>.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points in the written paper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05" y="1517903"/>
            <a:ext cx="8229601" cy="5340097"/>
          </a:xfrm>
        </p:spPr>
        <p:txBody>
          <a:bodyPr/>
          <a:lstStyle/>
          <a:p>
            <a:r>
              <a:rPr lang="en-GB" dirty="0" smtClean="0"/>
              <a:t>Examples of how the results of the analyses can be computed</a:t>
            </a:r>
          </a:p>
          <a:p>
            <a:r>
              <a:rPr lang="en-GB" dirty="0" smtClean="0"/>
              <a:t>How covariate by study interactions are fitted</a:t>
            </a:r>
          </a:p>
          <a:p>
            <a:r>
              <a:rPr lang="en-GB" dirty="0" smtClean="0"/>
              <a:t>An example using synthetic data generated from one of the LSs</a:t>
            </a:r>
          </a:p>
          <a:p>
            <a:r>
              <a:rPr lang="en-GB" dirty="0" smtClean="0"/>
              <a:t>References to other papers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0829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hape 126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5E9D"/>
                </a:solidFill>
              </a:rPr>
              <a:t>Conclusions</a:t>
            </a:r>
          </a:p>
        </p:txBody>
      </p:sp>
      <p:sp>
        <p:nvSpPr>
          <p:cNvPr id="1048629" name="Shape 127"/>
          <p:cNvSpPr>
            <a:spLocks noGrp="1"/>
          </p:cNvSpPr>
          <p:nvPr>
            <p:ph type="body" idx="1"/>
          </p:nvPr>
        </p:nvSpPr>
        <p:spPr>
          <a:xfrm>
            <a:off x="316955" y="1439998"/>
            <a:ext cx="8229602" cy="362577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04570" lvl="0" indent="-804570">
              <a:lnSpc>
                <a:spcPct val="104999"/>
              </a:lnSpc>
              <a:spcBef>
                <a:spcPts val="600"/>
              </a:spcBef>
              <a:tabLst>
                <a:tab pos="393700" algn="l"/>
                <a:tab pos="736600" algn="l"/>
              </a:tabLst>
              <a:defRPr sz="1800"/>
            </a:pPr>
            <a:r>
              <a:rPr lang="en-GB" sz="3200" dirty="0" smtClean="0"/>
              <a:t>We have a package that works for the LSs</a:t>
            </a:r>
            <a:endParaRPr sz="3200" dirty="0"/>
          </a:p>
          <a:p>
            <a:pPr marL="804570" lvl="0" indent="-804570">
              <a:lnSpc>
                <a:spcPct val="104999"/>
              </a:lnSpc>
              <a:spcBef>
                <a:spcPts val="600"/>
              </a:spcBef>
              <a:tabLst>
                <a:tab pos="393700" algn="l"/>
                <a:tab pos="736600" algn="l"/>
              </a:tabLst>
              <a:defRPr sz="1800"/>
            </a:pPr>
            <a:r>
              <a:rPr lang="en-GB" sz="3200" dirty="0" smtClean="0"/>
              <a:t>We plan to make it publicly available via CRAN</a:t>
            </a:r>
            <a:endParaRPr sz="3200" dirty="0"/>
          </a:p>
          <a:p>
            <a:pPr marL="804570" lvl="0" indent="-804570">
              <a:lnSpc>
                <a:spcPct val="104999"/>
              </a:lnSpc>
              <a:spcBef>
                <a:spcPts val="600"/>
              </a:spcBef>
              <a:tabLst>
                <a:tab pos="393700" algn="l"/>
                <a:tab pos="736600" algn="l"/>
              </a:tabLst>
              <a:defRPr sz="1800"/>
            </a:pPr>
            <a:r>
              <a:rPr lang="en-GB" sz="3200" dirty="0" smtClean="0"/>
              <a:t>And hope it will be useful to others</a:t>
            </a:r>
          </a:p>
          <a:p>
            <a:pPr marL="804570" lvl="0" indent="-804570">
              <a:lnSpc>
                <a:spcPct val="104999"/>
              </a:lnSpc>
              <a:spcBef>
                <a:spcPts val="600"/>
              </a:spcBef>
              <a:tabLst>
                <a:tab pos="393700" algn="l"/>
                <a:tab pos="736600" algn="l"/>
              </a:tabLst>
              <a:defRPr sz="1800"/>
            </a:pPr>
            <a:r>
              <a:rPr lang="en-GB" sz="3200" dirty="0" smtClean="0"/>
              <a:t>More details and future directions in the published paper</a:t>
            </a:r>
            <a:endParaRPr sz="3200" dirty="0"/>
          </a:p>
        </p:txBody>
      </p:sp>
      <p:sp>
        <p:nvSpPr>
          <p:cNvPr id="1048630" name="Shape 128"/>
          <p:cNvSpPr/>
          <p:nvPr/>
        </p:nvSpPr>
        <p:spPr>
          <a:xfrm>
            <a:off x="831753" y="6452234"/>
            <a:ext cx="7200004" cy="939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700">
                <a:latin typeface="Verdana"/>
                <a:ea typeface="Verdana"/>
                <a:cs typeface="Verdana"/>
                <a:sym typeface="Verdana"/>
              </a:rPr>
              <a:t>Farr Institute International Conference 2015 | Joshua Snoke, Beata Nowok, Gillian M. Raab, Chris Dibben, and Aleksandra B. Slavković | 27 August 2015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hape 130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Acknowledgments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32" name="Shape 131"/>
          <p:cNvSpPr>
            <a:spLocks noGrp="1"/>
          </p:cNvSpPr>
          <p:nvPr>
            <p:ph type="body" idx="1"/>
          </p:nvPr>
        </p:nvSpPr>
        <p:spPr>
          <a:xfrm>
            <a:off x="313199" y="1439998"/>
            <a:ext cx="8233358" cy="493081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lnSpc>
                <a:spcPct val="104999"/>
              </a:lnSpc>
              <a:spcBef>
                <a:spcPts val="600"/>
              </a:spcBef>
              <a:buSzTx/>
              <a:buNone/>
              <a:tabLst>
                <a:tab pos="393700" algn="l"/>
                <a:tab pos="736600" algn="l"/>
              </a:tabLst>
              <a:defRPr sz="1800"/>
            </a:pPr>
            <a:endParaRPr sz="2400" dirty="0"/>
          </a:p>
          <a:p>
            <a:pPr marL="0" lvl="0" indent="0">
              <a:lnSpc>
                <a:spcPct val="104999"/>
              </a:lnSpc>
              <a:spcBef>
                <a:spcPts val="600"/>
              </a:spcBef>
              <a:buSzTx/>
              <a:buNone/>
              <a:tabLst>
                <a:tab pos="393700" algn="l"/>
                <a:tab pos="736600" algn="l"/>
              </a:tabLst>
              <a:defRPr sz="1800"/>
            </a:pPr>
            <a:endParaRPr sz="2400" dirty="0"/>
          </a:p>
          <a:p>
            <a:pPr marL="0" lvl="0" indent="0">
              <a:lnSpc>
                <a:spcPct val="104999"/>
              </a:lnSpc>
              <a:spcBef>
                <a:spcPts val="600"/>
              </a:spcBef>
              <a:buSzTx/>
              <a:buNone/>
              <a:tabLst>
                <a:tab pos="393700" algn="l"/>
                <a:tab pos="736600" algn="l"/>
              </a:tabLst>
              <a:defRPr sz="1800"/>
            </a:pPr>
            <a:endParaRPr sz="3200" dirty="0"/>
          </a:p>
          <a:p>
            <a:pPr marL="0" lvl="0" indent="0">
              <a:lnSpc>
                <a:spcPct val="104999"/>
              </a:lnSpc>
              <a:spcBef>
                <a:spcPts val="600"/>
              </a:spcBef>
              <a:buSzTx/>
              <a:buNone/>
              <a:tabLst>
                <a:tab pos="393700" algn="l"/>
                <a:tab pos="736600" algn="l"/>
              </a:tabLst>
              <a:defRPr sz="1800"/>
            </a:pPr>
            <a:endParaRPr sz="3200" dirty="0"/>
          </a:p>
        </p:txBody>
      </p:sp>
      <p:sp>
        <p:nvSpPr>
          <p:cNvPr id="1048633" name="Shape 132"/>
          <p:cNvSpPr/>
          <p:nvPr/>
        </p:nvSpPr>
        <p:spPr>
          <a:xfrm>
            <a:off x="831753" y="6452234"/>
            <a:ext cx="7200004" cy="939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700">
                <a:latin typeface="Verdana"/>
                <a:ea typeface="Verdana"/>
                <a:cs typeface="Verdana"/>
                <a:sym typeface="Verdana"/>
              </a:rPr>
              <a:t>Farr Institute International Conference 2015 | Joshua Snoke, Beata Nowok, Gillian M. Raab, Chris Dibben, and Aleksandra B. Slavković | 27 August 2015</a:t>
            </a:r>
          </a:p>
        </p:txBody>
      </p:sp>
      <p:sp>
        <p:nvSpPr>
          <p:cNvPr id="1048634" name="Rectangle 4"/>
          <p:cNvSpPr/>
          <p:nvPr/>
        </p:nvSpPr>
        <p:spPr>
          <a:xfrm>
            <a:off x="640080" y="1215045"/>
            <a:ext cx="7626096" cy="409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are grateful to the </a:t>
            </a:r>
            <a:r>
              <a:rPr lang="en-US" sz="2000" dirty="0" err="1" smtClean="0"/>
              <a:t>DataSHIELD</a:t>
            </a:r>
            <a:r>
              <a:rPr lang="en-US" sz="2000" dirty="0" smtClean="0"/>
              <a:t> project for having introduced us to these ideas and shared their code with us. Also to the staff of the LSs for helping us to develop </a:t>
            </a:r>
            <a:r>
              <a:rPr lang="en-US" sz="2000" b="1" dirty="0" smtClean="0"/>
              <a:t>eds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DataSHIELD</a:t>
            </a:r>
            <a:r>
              <a:rPr lang="en-US" sz="2000" dirty="0" smtClean="0"/>
              <a:t> project is supported by funding from: the European Union’s Seventh Framework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 - </a:t>
            </a:r>
            <a:r>
              <a:rPr lang="en-US" sz="2000" dirty="0" err="1" smtClean="0"/>
              <a:t>BioSHaRE</a:t>
            </a:r>
            <a:r>
              <a:rPr lang="en-US" sz="2000" dirty="0" smtClean="0"/>
              <a:t>-EU (</a:t>
            </a:r>
            <a:r>
              <a:rPr lang="en-US" sz="2000" dirty="0" err="1" smtClean="0"/>
              <a:t>Biobank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Standardisation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Harmonisation</a:t>
            </a:r>
            <a:r>
              <a:rPr lang="en-US" sz="2000" dirty="0" smtClean="0"/>
              <a:t> for Research Excellence in the European Union); a strategic award from MRC and </a:t>
            </a:r>
            <a:r>
              <a:rPr lang="en-US" sz="2000" dirty="0" err="1" smtClean="0"/>
              <a:t>Wellcome</a:t>
            </a:r>
            <a:r>
              <a:rPr lang="en-US" sz="2000" dirty="0" smtClean="0"/>
              <a:t> Trust for the ALSPAC project; and the Welsh and Scottish Farr Institutes, MRC funded E-Health Informatics Research </a:t>
            </a:r>
            <a:r>
              <a:rPr lang="en-US" sz="2000" dirty="0" err="1" smtClean="0"/>
              <a:t>Centres</a:t>
            </a:r>
            <a:r>
              <a:rPr lang="en-US" sz="2000" dirty="0" smtClean="0"/>
              <a:t> (EHIRCs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Methods developed for this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99" name="Shape 22"/>
          <p:cNvSpPr>
            <a:spLocks noGrp="1"/>
          </p:cNvSpPr>
          <p:nvPr>
            <p:ph type="body" idx="1"/>
          </p:nvPr>
        </p:nvSpPr>
        <p:spPr>
          <a:xfrm>
            <a:off x="313199" y="1757500"/>
            <a:ext cx="8604682" cy="3267526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Since around 2005</a:t>
            </a:r>
          </a:p>
          <a:p>
            <a:pPr lvl="0">
              <a:defRPr sz="1800"/>
            </a:pPr>
            <a:r>
              <a:rPr lang="en-GB" sz="2400" dirty="0" smtClean="0"/>
              <a:t>By statisticians who call it the analysis of distributed data</a:t>
            </a:r>
          </a:p>
          <a:p>
            <a:pPr lvl="0">
              <a:defRPr sz="1800"/>
            </a:pPr>
            <a:r>
              <a:rPr lang="en-GB" sz="2400" dirty="0" smtClean="0"/>
              <a:t>And computer scientists who call it privacy-preserving data mining (PPDM)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 smtClean="0">
                <a:solidFill>
                  <a:srgbClr val="385E9D"/>
                </a:solidFill>
              </a:rPr>
              <a:t>Horizontally or vertically partitioned data</a:t>
            </a:r>
            <a:r>
              <a:rPr lang="en-GB" sz="3600" dirty="0" smtClean="0">
                <a:solidFill>
                  <a:srgbClr val="385E9D"/>
                </a:solidFill>
              </a:rPr>
              <a:t>?</a:t>
            </a:r>
            <a:endParaRPr sz="3600" dirty="0">
              <a:solidFill>
                <a:srgbClr val="385E9D"/>
              </a:solidFill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67512" y="1397000"/>
          <a:ext cx="14173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"/>
                <a:gridCol w="354330"/>
                <a:gridCol w="354330"/>
                <a:gridCol w="354330"/>
              </a:tblGrid>
              <a:tr h="249428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V2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V4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49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6"/>
          <p:cNvGraphicFramePr>
            <a:graphicFrameLocks noGrp="1"/>
          </p:cNvGraphicFramePr>
          <p:nvPr/>
        </p:nvGraphicFramePr>
        <p:xfrm>
          <a:off x="667512" y="3835400"/>
          <a:ext cx="14173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"/>
                <a:gridCol w="354330"/>
                <a:gridCol w="354330"/>
                <a:gridCol w="354330"/>
              </a:tblGrid>
              <a:tr h="249428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V2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V4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49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01" name="TextBox 7"/>
          <p:cNvSpPr txBox="1"/>
          <p:nvPr/>
        </p:nvSpPr>
        <p:spPr>
          <a:xfrm>
            <a:off x="777240" y="2459736"/>
            <a:ext cx="1161288" cy="519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rPr>
              <a:t>Study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48602" name="TextBox 8"/>
          <p:cNvSpPr txBox="1"/>
          <p:nvPr/>
        </p:nvSpPr>
        <p:spPr>
          <a:xfrm>
            <a:off x="856488" y="4559808"/>
            <a:ext cx="1161288" cy="519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rPr>
              <a:t>Study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4194306" name="Table 11"/>
          <p:cNvGraphicFramePr>
            <a:graphicFrameLocks noGrp="1"/>
          </p:cNvGraphicFramePr>
          <p:nvPr/>
        </p:nvGraphicFramePr>
        <p:xfrm>
          <a:off x="3319272" y="1588008"/>
          <a:ext cx="1371600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86715">
                <a:tc>
                  <a:txBody>
                    <a:bodyPr/>
                    <a:lstStyle/>
                    <a:p>
                      <a:r>
                        <a:rPr lang="en-GB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v3</a:t>
                      </a:r>
                      <a:endParaRPr lang="en-US" dirty="0"/>
                    </a:p>
                  </a:txBody>
                  <a:tcPr/>
                </a:tc>
              </a:tr>
              <a:tr h="386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7" name="Table 12"/>
          <p:cNvGraphicFramePr>
            <a:graphicFrameLocks noGrp="1"/>
          </p:cNvGraphicFramePr>
          <p:nvPr/>
        </p:nvGraphicFramePr>
        <p:xfrm>
          <a:off x="5039868" y="1588008"/>
          <a:ext cx="1368552" cy="3118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84"/>
                <a:gridCol w="456184"/>
                <a:gridCol w="456184"/>
              </a:tblGrid>
              <a:tr h="389763">
                <a:tc>
                  <a:txBody>
                    <a:bodyPr/>
                    <a:lstStyle/>
                    <a:p>
                      <a:r>
                        <a:rPr lang="en-GB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03" name="TextBox 14"/>
          <p:cNvSpPr txBox="1"/>
          <p:nvPr/>
        </p:nvSpPr>
        <p:spPr>
          <a:xfrm>
            <a:off x="5117592" y="2721864"/>
            <a:ext cx="1161288" cy="519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rPr>
              <a:t>Study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48604" name="TextBox 15"/>
          <p:cNvSpPr txBox="1"/>
          <p:nvPr/>
        </p:nvSpPr>
        <p:spPr>
          <a:xfrm>
            <a:off x="3587496" y="2764536"/>
            <a:ext cx="1161288" cy="519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rPr>
              <a:t>Study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800" dirty="0" smtClean="0">
                <a:solidFill>
                  <a:srgbClr val="000000"/>
                </a:solidFill>
              </a:rPr>
              <a:t>Horizontally partitioned data - examples</a:t>
            </a:r>
            <a:endParaRPr sz="2800" dirty="0">
              <a:solidFill>
                <a:srgbClr val="385E9D"/>
              </a:solidFill>
            </a:endParaRPr>
          </a:p>
        </p:txBody>
      </p:sp>
      <p:sp>
        <p:nvSpPr>
          <p:cNvPr id="1048606" name="Shape 22"/>
          <p:cNvSpPr>
            <a:spLocks noGrp="1"/>
          </p:cNvSpPr>
          <p:nvPr>
            <p:ph type="body" idx="1"/>
          </p:nvPr>
        </p:nvSpPr>
        <p:spPr>
          <a:xfrm>
            <a:off x="313199" y="1757500"/>
            <a:ext cx="8604682" cy="3267526"/>
          </a:xfrm>
          <a:prstGeom prst="rect">
            <a:avLst/>
          </a:prstGeom>
        </p:spPr>
        <p:txBody>
          <a:bodyPr>
            <a:normAutofit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Genomic data</a:t>
            </a:r>
          </a:p>
          <a:p>
            <a:pPr lvl="0">
              <a:defRPr sz="1800"/>
            </a:pPr>
            <a:r>
              <a:rPr lang="en-GB" sz="2400" dirty="0" smtClean="0"/>
              <a:t>Adverse drug effects</a:t>
            </a:r>
          </a:p>
          <a:p>
            <a:pPr lvl="0">
              <a:defRPr sz="1800"/>
            </a:pPr>
            <a:r>
              <a:rPr lang="en-GB" sz="2400" dirty="0" smtClean="0"/>
              <a:t>Comparable surveys or censuses collected by different agencies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UK Longitudinal Studies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08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39502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Three studies each run by a different agency</a:t>
            </a:r>
          </a:p>
          <a:p>
            <a:pPr lvl="1">
              <a:defRPr sz="1800"/>
            </a:pPr>
            <a:r>
              <a:rPr lang="en-GB" sz="2000" dirty="0" smtClean="0"/>
              <a:t>England and Wales – (ONS LS)</a:t>
            </a:r>
          </a:p>
          <a:p>
            <a:pPr lvl="1">
              <a:defRPr sz="1800"/>
            </a:pPr>
            <a:r>
              <a:rPr lang="en-GB" sz="2000" dirty="0" smtClean="0"/>
              <a:t>Scottish Longitudinal Study – (SLS)</a:t>
            </a:r>
          </a:p>
          <a:p>
            <a:pPr lvl="1">
              <a:defRPr sz="1800"/>
            </a:pPr>
            <a:r>
              <a:rPr lang="en-GB" sz="2000" dirty="0" err="1" smtClean="0"/>
              <a:t>Norther</a:t>
            </a:r>
            <a:r>
              <a:rPr lang="en-GB" sz="2000" dirty="0" smtClean="0"/>
              <a:t> Ireland Longitudinal study (NILS)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defRPr sz="1800"/>
            </a:pPr>
            <a:r>
              <a:rPr lang="en-GB" sz="2400" dirty="0" smtClean="0"/>
              <a:t>Each run by a different National Agency</a:t>
            </a:r>
          </a:p>
          <a:p>
            <a:pPr lvl="0">
              <a:defRPr sz="1800"/>
            </a:pPr>
            <a:r>
              <a:rPr lang="en-GB" sz="2400" dirty="0" smtClean="0"/>
              <a:t>Data needs to be held very securely (Census act)</a:t>
            </a:r>
          </a:p>
          <a:p>
            <a:pPr lvl="0">
              <a:defRPr sz="1800"/>
            </a:pPr>
            <a:r>
              <a:rPr lang="en-GB" sz="2400" dirty="0" smtClean="0"/>
              <a:t>The servers that hold the data have no internet access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The UK Longitudinal Studies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610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39502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Three studies each run by a different agency</a:t>
            </a:r>
          </a:p>
          <a:p>
            <a:pPr lvl="1">
              <a:defRPr sz="1800"/>
            </a:pPr>
            <a:r>
              <a:rPr lang="en-GB" sz="2000" dirty="0" smtClean="0"/>
              <a:t>England and Wales – (ONS LS)</a:t>
            </a:r>
          </a:p>
          <a:p>
            <a:pPr lvl="1">
              <a:defRPr sz="1800"/>
            </a:pPr>
            <a:r>
              <a:rPr lang="en-GB" sz="2000" dirty="0" smtClean="0"/>
              <a:t>Scottish Longitudinal Study – (SLS)</a:t>
            </a:r>
          </a:p>
          <a:p>
            <a:pPr lvl="1">
              <a:defRPr sz="1800"/>
            </a:pPr>
            <a:r>
              <a:rPr lang="en-GB" sz="2000" dirty="0" err="1" smtClean="0"/>
              <a:t>Norther</a:t>
            </a:r>
            <a:r>
              <a:rPr lang="en-GB" sz="2000" dirty="0" smtClean="0"/>
              <a:t> Ireland Longitudinal study (NILS)</a:t>
            </a:r>
          </a:p>
          <a:p>
            <a:pPr lvl="1">
              <a:defRPr sz="1800"/>
            </a:pPr>
            <a:endParaRPr lang="en-GB" sz="2000" dirty="0" smtClean="0"/>
          </a:p>
          <a:p>
            <a:pPr lvl="0">
              <a:defRPr sz="1800"/>
            </a:pPr>
            <a:r>
              <a:rPr lang="en-GB" sz="2400" dirty="0" smtClean="0"/>
              <a:t>Each run by a different National Agency</a:t>
            </a:r>
          </a:p>
          <a:p>
            <a:pPr lvl="0">
              <a:defRPr sz="1800"/>
            </a:pPr>
            <a:r>
              <a:rPr lang="en-GB" sz="2400" dirty="0" smtClean="0"/>
              <a:t>Data needs to be held very securely (Census act)</a:t>
            </a:r>
          </a:p>
          <a:p>
            <a:pPr lvl="0">
              <a:defRPr sz="1800"/>
            </a:pPr>
            <a:r>
              <a:rPr lang="en-GB" sz="2400" dirty="0" smtClean="0"/>
              <a:t>The servers that hold the data have no internet access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Methods for multi-party computation 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93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3950208"/>
          </a:xfrm>
          <a:prstGeom prst="rect">
            <a:avLst/>
          </a:prstGeom>
        </p:spPr>
        <p:txBody>
          <a:bodyPr>
            <a:normAutofit fontScale="79792" lnSpcReduction="2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Rely on exchanging and combining sufficient statistics from the different studies</a:t>
            </a:r>
          </a:p>
          <a:p>
            <a:pPr lvl="0">
              <a:defRPr sz="1800"/>
            </a:pPr>
            <a:r>
              <a:rPr lang="en-GB" sz="2400" dirty="0" smtClean="0"/>
              <a:t>For horizontally partitioned data, the sufficient statistics for the pooled data are just the sum over those from the individual studies</a:t>
            </a:r>
          </a:p>
          <a:p>
            <a:pPr lvl="0">
              <a:defRPr sz="1800"/>
            </a:pPr>
            <a:r>
              <a:rPr lang="en-GB" sz="2400" dirty="0" smtClean="0"/>
              <a:t>E.g. For regression inferences can be obtained from the sum of the information matrices (I)(X’X) and the score statistics (S) X’Y. </a:t>
            </a:r>
          </a:p>
          <a:p>
            <a:pPr lvl="0">
              <a:defRPr sz="1800"/>
            </a:pPr>
            <a:r>
              <a:rPr lang="en-GB" sz="2400" dirty="0" smtClean="0"/>
              <a:t>Coefficients are (∑I ) </a:t>
            </a:r>
            <a:r>
              <a:rPr lang="en-GB" sz="2400" baseline="30000" dirty="0" smtClean="0"/>
              <a:t>-1 </a:t>
            </a:r>
            <a:r>
              <a:rPr lang="en-GB" sz="2400" dirty="0" smtClean="0"/>
              <a:t>∑S </a:t>
            </a:r>
          </a:p>
          <a:p>
            <a:pPr lvl="0">
              <a:defRPr sz="1800"/>
            </a:pPr>
            <a:r>
              <a:rPr lang="en-GB" sz="2400" dirty="0" smtClean="0"/>
              <a:t>For iterative methods (e.g. GLMs) these quantities need to be exchanged at each iteration until the models converge.</a:t>
            </a:r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hape 21"/>
          <p:cNvSpPr>
            <a:spLocks noGrp="1"/>
          </p:cNvSpPr>
          <p:nvPr>
            <p:ph type="title"/>
          </p:nvPr>
        </p:nvSpPr>
        <p:spPr>
          <a:xfrm>
            <a:off x="316955" y="333236"/>
            <a:ext cx="8229601" cy="8818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385E9D"/>
                </a:solidFill>
              </a:rPr>
              <a:t>Iterative estimation for GLMs</a:t>
            </a:r>
            <a:endParaRPr sz="3600" dirty="0">
              <a:solidFill>
                <a:srgbClr val="385E9D"/>
              </a:solidFill>
            </a:endParaRPr>
          </a:p>
        </p:txBody>
      </p:sp>
      <p:sp>
        <p:nvSpPr>
          <p:cNvPr id="1048589" name="Shape 22"/>
          <p:cNvSpPr>
            <a:spLocks noGrp="1"/>
          </p:cNvSpPr>
          <p:nvPr>
            <p:ph type="body" idx="1"/>
          </p:nvPr>
        </p:nvSpPr>
        <p:spPr>
          <a:xfrm>
            <a:off x="316955" y="1325880"/>
            <a:ext cx="8600926" cy="39502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804570" indent="-804570">
              <a:spcBef>
                <a:spcPts val="2400"/>
              </a:spcBef>
              <a:tabLst>
                <a:tab pos="393700" algn="l"/>
                <a:tab pos="736600" algn="l"/>
              </a:tabLst>
              <a:defRPr sz="3200"/>
            </a:lvl1pPr>
          </a:lstStyle>
          <a:p>
            <a:pPr lvl="0">
              <a:defRPr sz="1800"/>
            </a:pPr>
            <a:r>
              <a:rPr lang="en-GB" sz="2400" dirty="0" smtClean="0"/>
              <a:t>An analysis computer (AC) can control the estimation</a:t>
            </a:r>
          </a:p>
          <a:p>
            <a:pPr lvl="0">
              <a:defRPr sz="1800"/>
            </a:pPr>
            <a:r>
              <a:rPr lang="en-GB" sz="2000" dirty="0" smtClean="0"/>
              <a:t>Data is held on several data computers (DCs)</a:t>
            </a:r>
          </a:p>
          <a:p>
            <a:pPr lvl="0">
              <a:defRPr sz="1800"/>
            </a:pPr>
            <a:r>
              <a:rPr lang="en-GB" sz="2000" dirty="0" smtClean="0"/>
              <a:t>The following steps are needed</a:t>
            </a:r>
          </a:p>
          <a:p>
            <a:pPr lvl="1">
              <a:defRPr sz="1800"/>
            </a:pPr>
            <a:r>
              <a:rPr lang="en-GB" sz="1600" dirty="0" smtClean="0"/>
              <a:t>Starting values for the coefficients are sent to all DCs</a:t>
            </a:r>
          </a:p>
          <a:p>
            <a:pPr lvl="1">
              <a:defRPr sz="1800"/>
            </a:pPr>
            <a:r>
              <a:rPr lang="en-GB" sz="1600" dirty="0" smtClean="0"/>
              <a:t>Each DC returns their current I and S to the AC</a:t>
            </a:r>
          </a:p>
          <a:p>
            <a:pPr lvl="1">
              <a:defRPr sz="1800"/>
            </a:pPr>
            <a:r>
              <a:rPr lang="en-GB" sz="1600" dirty="0" smtClean="0"/>
              <a:t>The AC calculates a new value of the coefficients and checks if model converged</a:t>
            </a:r>
          </a:p>
          <a:p>
            <a:pPr>
              <a:defRPr sz="1800"/>
            </a:pPr>
            <a:r>
              <a:rPr lang="en-GB" sz="2000" dirty="0" smtClean="0"/>
              <a:t>These steps are repeated until convergence </a:t>
            </a:r>
          </a:p>
          <a:p>
            <a:pPr lvl="0">
              <a:defRPr sz="1800"/>
            </a:pPr>
            <a:endParaRPr lang="en-GB" sz="2000" dirty="0" smtClean="0"/>
          </a:p>
          <a:p>
            <a:pPr lvl="0">
              <a:buNone/>
              <a:defRPr sz="1800"/>
            </a:pPr>
            <a:endParaRPr sz="24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1e4537f4-5142-499a-aa11-60ac48581f2a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1321</Words>
  <Application>Microsoft Office PowerPoint</Application>
  <PresentationFormat>Näytössä katseltava diaesitys (4:3)</PresentationFormat>
  <Paragraphs>159</Paragraphs>
  <Slides>24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24</vt:i4>
      </vt:variant>
    </vt:vector>
  </HeadingPairs>
  <TitlesOfParts>
    <vt:vector size="32" baseType="lpstr">
      <vt:lpstr>Calibri</vt:lpstr>
      <vt:lpstr>Courier New</vt:lpstr>
      <vt:lpstr>Helvetica</vt:lpstr>
      <vt:lpstr>Helvetica Neue</vt:lpstr>
      <vt:lpstr>Museo 500</vt:lpstr>
      <vt:lpstr>Verdana</vt:lpstr>
      <vt:lpstr>Wingdings 3</vt:lpstr>
      <vt:lpstr>Default</vt:lpstr>
      <vt:lpstr>PowerPoint-esitys</vt:lpstr>
      <vt:lpstr>What is multi-party computation?</vt:lpstr>
      <vt:lpstr>Methods developed for this</vt:lpstr>
      <vt:lpstr>Horizontally or vertically partitioned data?</vt:lpstr>
      <vt:lpstr>Horizontally partitioned data - examples</vt:lpstr>
      <vt:lpstr>The UK Longitudinal Studies</vt:lpstr>
      <vt:lpstr>The UK Longitudinal Studies</vt:lpstr>
      <vt:lpstr>Methods for multi-party computation </vt:lpstr>
      <vt:lpstr>Iterative estimation for GLMs</vt:lpstr>
      <vt:lpstr>The DataSHIELD project</vt:lpstr>
      <vt:lpstr>The DataSHIELD protocol</vt:lpstr>
      <vt:lpstr>The E-DataSHIELD protocol</vt:lpstr>
      <vt:lpstr>At each iteration an analyst at a DC must</vt:lpstr>
      <vt:lpstr>At each iteration an analyst at a DC must</vt:lpstr>
      <vt:lpstr>Features of the E-DataSHIELD method</vt:lpstr>
      <vt:lpstr>Secure multi-part computation</vt:lpstr>
      <vt:lpstr>The DataSHIELD protocol</vt:lpstr>
      <vt:lpstr>E-DataSHIELD with secure summaries</vt:lpstr>
      <vt:lpstr>PowerPoint-esitys</vt:lpstr>
      <vt:lpstr>Sample eds code</vt:lpstr>
      <vt:lpstr>Sample eds code with secure summaries</vt:lpstr>
      <vt:lpstr>Further points in the written paper</vt:lpstr>
      <vt:lpstr>Conclusions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DIBBEN Chris</dc:creator>
  <cp:lastModifiedBy>Koulutus Tunnus</cp:lastModifiedBy>
  <cp:revision>7</cp:revision>
  <dcterms:created xsi:type="dcterms:W3CDTF">2015-10-04T05:17:50Z</dcterms:created>
  <dcterms:modified xsi:type="dcterms:W3CDTF">2015-10-05T07:50:59Z</dcterms:modified>
</cp:coreProperties>
</file>