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0" r:id="rId12"/>
    <p:sldId id="269" r:id="rId13"/>
    <p:sldId id="271" r:id="rId14"/>
    <p:sldId id="26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770"/>
    <a:srgbClr val="08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F3FCB-EB4C-4276-8990-DAC9D37C81A0}" type="datetimeFigureOut">
              <a:rPr lang="en-GB" smtClean="0"/>
              <a:t>22/09/2015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15F1-A5D1-43D9-8564-ED73103FA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8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2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5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3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2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5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9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9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5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4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8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15F1-A5D1-43D9-8564-ED73103FAA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7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2160" y="3645024"/>
            <a:ext cx="3131840" cy="115212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12160" y="4797152"/>
            <a:ext cx="3131840" cy="50405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7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5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7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2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B677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0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6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5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0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4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8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6356351"/>
            <a:ext cx="1053480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B6770"/>
                </a:solidFill>
                <a:latin typeface="Museo Sans 500" pitchFamily="50" charset="0"/>
              </a:defRPr>
            </a:lvl1pPr>
          </a:lstStyle>
          <a:p>
            <a:fld id="{5AF26ADF-3F51-4730-927B-F55CED4D0D9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0296" y="6376243"/>
            <a:ext cx="6423992" cy="29311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5B6770"/>
                </a:solidFill>
                <a:latin typeface="Museo 500" pitchFamily="50" charset="0"/>
              </a:defRPr>
            </a:lvl1pPr>
          </a:lstStyle>
          <a:p>
            <a:r>
              <a:rPr lang="en-GB" smtClean="0"/>
              <a:t>Title, Name,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4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1F2C"/>
          </a:solidFill>
          <a:latin typeface="Museo 5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385E9D"/>
        </a:buClr>
        <a:buFont typeface="Wingdings 3" panose="05040102010807070707" pitchFamily="18" charset="2"/>
        <a:buChar char="u"/>
        <a:defRPr sz="3200" kern="1200">
          <a:solidFill>
            <a:srgbClr val="081F2C"/>
          </a:solidFill>
          <a:latin typeface="Museo Sans 500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85E9D"/>
        </a:buClr>
        <a:buFont typeface="Wingdings 3" panose="05040102010807070707" pitchFamily="18" charset="2"/>
        <a:buChar char=""/>
        <a:defRPr sz="2800" kern="1200">
          <a:solidFill>
            <a:srgbClr val="081F2C"/>
          </a:solidFill>
          <a:latin typeface="Museo Sans 5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385E9D"/>
        </a:buClr>
        <a:buFont typeface="Wingdings 3" panose="05040102010807070707" pitchFamily="18" charset="2"/>
        <a:buChar char="q"/>
        <a:defRPr sz="2400" kern="1200">
          <a:solidFill>
            <a:srgbClr val="081F2C"/>
          </a:solidFill>
          <a:latin typeface="Museo Sans 5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85E9D"/>
        </a:buClr>
        <a:buFont typeface="Wingdings 3" panose="05040102010807070707" pitchFamily="18" charset="2"/>
        <a:buChar char="s"/>
        <a:defRPr sz="2000" kern="1200">
          <a:solidFill>
            <a:srgbClr val="081F2C"/>
          </a:solidFill>
          <a:latin typeface="Museo Sans 5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385E9D"/>
        </a:buClr>
        <a:buFont typeface="Wingdings 3" panose="05040102010807070707" pitchFamily="18" charset="2"/>
        <a:buChar char="u"/>
        <a:defRPr sz="2000" kern="1200">
          <a:solidFill>
            <a:srgbClr val="081F2C"/>
          </a:solidFill>
          <a:latin typeface="Museo Sans 5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1800" b="1" dirty="0"/>
              <a:t>Micro, remote, safe settings (</a:t>
            </a:r>
            <a:r>
              <a:rPr lang="en-GB" sz="1800" b="1" dirty="0" err="1"/>
              <a:t>safePODS</a:t>
            </a:r>
            <a:r>
              <a:rPr lang="en-GB" sz="1800" b="1" dirty="0"/>
              <a:t>) – extending a safe setting network across a country</a:t>
            </a:r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Chris Dibben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403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908720"/>
            <a:ext cx="3703308" cy="47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Fingerprint authentication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836" y="1643041"/>
            <a:ext cx="2507036" cy="288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1643041"/>
            <a:ext cx="2376264" cy="288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160" y="1882924"/>
            <a:ext cx="2016224" cy="24005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8242" y="428347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Museo 500" pitchFamily="50" charset="0"/>
              </a:rPr>
              <a:t>Blue – reader ready</a:t>
            </a:r>
            <a:endParaRPr lang="en-GB" dirty="0">
              <a:latin typeface="Museo 5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42834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Museo 500" pitchFamily="50" charset="0"/>
              </a:rPr>
              <a:t>Green – fingerprint accepted</a:t>
            </a:r>
            <a:endParaRPr lang="en-GB" dirty="0">
              <a:latin typeface="Museo 5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28347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Red – fingerprint denied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5129747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>
                <a:latin typeface="Museo 500" panose="02000000000000000000" pitchFamily="50" charset="0"/>
              </a:rPr>
              <a:t>Fingerprints enrolled centrally.</a:t>
            </a:r>
          </a:p>
          <a:p>
            <a:pPr marL="342900" indent="-342900">
              <a:buAutoNum type="arabicPeriod"/>
            </a:pPr>
            <a:r>
              <a:rPr lang="en-GB" dirty="0" smtClean="0">
                <a:latin typeface="Museo 500" panose="02000000000000000000" pitchFamily="50" charset="0"/>
              </a:rPr>
              <a:t>Remote management of access for a person by date and time.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686" y="908720"/>
            <a:ext cx="4136221" cy="2304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003" y="400506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CCTV camera monitors and records activity remotely.  Alerts are sent on motion activation.</a:t>
            </a:r>
            <a:endParaRPr lang="en-GB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908720"/>
            <a:ext cx="4059487" cy="22814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322629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CCTV camera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32132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 from camera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6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0296" y="6376244"/>
            <a:ext cx="5370427" cy="266588"/>
          </a:xfrm>
        </p:spPr>
        <p:txBody>
          <a:bodyPr/>
          <a:lstStyle/>
          <a:p>
            <a:r>
              <a:rPr lang="en-GB" b="1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– Chris Dibben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220586" y="779664"/>
            <a:ext cx="6237312" cy="46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512" y="0"/>
            <a:ext cx="6747081" cy="69487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14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518" y="3785098"/>
            <a:ext cx="1435224" cy="560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9704" y="207965"/>
            <a:ext cx="556852" cy="778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7905" y="5891336"/>
            <a:ext cx="556852" cy="778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3666" y="4830639"/>
            <a:ext cx="556852" cy="778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3866" y="2894829"/>
            <a:ext cx="556852" cy="7780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436" y="5980094"/>
            <a:ext cx="556852" cy="77802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088130" y="985989"/>
            <a:ext cx="0" cy="2799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3"/>
          </p:cNvCxnSpPr>
          <p:nvPr/>
        </p:nvCxnSpPr>
        <p:spPr>
          <a:xfrm>
            <a:off x="4230718" y="3283841"/>
            <a:ext cx="578986" cy="492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66556" y="4345732"/>
            <a:ext cx="1516229" cy="1634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17905" y="4362590"/>
            <a:ext cx="148651" cy="1511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0"/>
          </p:cNvCxnSpPr>
          <p:nvPr/>
        </p:nvCxnSpPr>
        <p:spPr>
          <a:xfrm flipH="1">
            <a:off x="4092092" y="4345732"/>
            <a:ext cx="676687" cy="484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91542"/>
            <a:ext cx="2733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 smtClean="0"/>
              <a:t>SafePods</a:t>
            </a:r>
            <a:r>
              <a:rPr lang="en-GB" sz="3600" dirty="0" smtClean="0"/>
              <a:t> as Embassies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7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safePOD</a:t>
            </a:r>
            <a:r>
              <a:rPr lang="en-GB" dirty="0"/>
              <a:t> concept therefore represents a flexible tool for extending a safe setting network </a:t>
            </a:r>
            <a:endParaRPr lang="en-GB" dirty="0" smtClean="0"/>
          </a:p>
          <a:p>
            <a:r>
              <a:rPr lang="en-GB" dirty="0" smtClean="0"/>
              <a:t>Arguably </a:t>
            </a:r>
            <a:r>
              <a:rPr lang="en-GB" dirty="0"/>
              <a:t>with very little increased risk in the potential of a disclosure of personal data.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involves relatively little management by the host institution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may also have particular advantages over traditional ‘safe lab’ type safe settings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possible that the </a:t>
            </a:r>
            <a:r>
              <a:rPr lang="en-GB" dirty="0" err="1"/>
              <a:t>safePOD</a:t>
            </a:r>
            <a:r>
              <a:rPr lang="en-GB" dirty="0"/>
              <a:t> may actually have a greater degree of control and institute a greater level of self-discipline in users than other types of safe setting.</a:t>
            </a: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Title, Name, Date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Administrative Data Research Network (ADRN) is a UK-wide partnership </a:t>
            </a:r>
            <a:r>
              <a:rPr lang="en-GB" dirty="0" smtClean="0"/>
              <a:t>funded </a:t>
            </a:r>
            <a:r>
              <a:rPr lang="en-GB" dirty="0"/>
              <a:t>by the UK’s Economic and Social Science Research </a:t>
            </a:r>
            <a:r>
              <a:rPr lang="en-GB" dirty="0" smtClean="0"/>
              <a:t>Council.</a:t>
            </a:r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aids accredited researchers carry out social and economic research using linked, </a:t>
            </a:r>
            <a:r>
              <a:rPr lang="en-GB" dirty="0" smtClean="0"/>
              <a:t>de-identified, </a:t>
            </a:r>
            <a:r>
              <a:rPr lang="en-GB" dirty="0"/>
              <a:t>administrative </a:t>
            </a:r>
            <a:r>
              <a:rPr lang="en-GB" dirty="0" smtClean="0"/>
              <a:t>data.</a:t>
            </a:r>
          </a:p>
          <a:p>
            <a:r>
              <a:rPr lang="en-GB" dirty="0"/>
              <a:t>At present there are 6 research centres with safe settings across the </a:t>
            </a:r>
            <a:r>
              <a:rPr lang="en-GB" dirty="0" smtClean="0"/>
              <a:t>UK.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Geographical distance will discourage use</a:t>
            </a:r>
          </a:p>
          <a:p>
            <a:r>
              <a:rPr lang="en-GB" dirty="0"/>
              <a:t>S</a:t>
            </a:r>
            <a:r>
              <a:rPr lang="en-GB" dirty="0" smtClean="0"/>
              <a:t>afe </a:t>
            </a:r>
            <a:r>
              <a:rPr lang="en-GB" dirty="0"/>
              <a:t>setting can be costly to set up, as it involves the building or modification of a </a:t>
            </a:r>
            <a:r>
              <a:rPr lang="en-GB" dirty="0" smtClean="0"/>
              <a:t>room</a:t>
            </a:r>
          </a:p>
          <a:p>
            <a:r>
              <a:rPr lang="en-GB" dirty="0" smtClean="0"/>
              <a:t>Overcome barriers - prefabricated </a:t>
            </a:r>
            <a:r>
              <a:rPr lang="en-GB" dirty="0"/>
              <a:t>micro, safe-rooms</a:t>
            </a:r>
            <a:r>
              <a:rPr lang="en-GB" b="1" dirty="0"/>
              <a:t> </a:t>
            </a:r>
            <a:r>
              <a:rPr lang="en-GB" dirty="0" smtClean="0"/>
              <a:t>- fully </a:t>
            </a:r>
            <a:r>
              <a:rPr lang="en-GB" dirty="0"/>
              <a:t>controlled and consistent environment for data analysis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required?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Needs to be equivalent to conditions in a geographically co-located safe setting.</a:t>
            </a:r>
          </a:p>
          <a:p>
            <a:r>
              <a:rPr lang="en-GB" dirty="0"/>
              <a:t>‘five safes</a:t>
            </a:r>
            <a:r>
              <a:rPr lang="en-GB" dirty="0" smtClean="0"/>
              <a:t>’: </a:t>
            </a:r>
            <a:r>
              <a:rPr lang="en-GB" dirty="0"/>
              <a:t>safe projects, </a:t>
            </a:r>
            <a:r>
              <a:rPr lang="en-GB" dirty="0" smtClean="0"/>
              <a:t>safe </a:t>
            </a:r>
            <a:r>
              <a:rPr lang="en-GB" dirty="0"/>
              <a:t>data, safe </a:t>
            </a:r>
            <a:r>
              <a:rPr lang="en-GB" dirty="0" smtClean="0"/>
              <a:t>outputs, </a:t>
            </a:r>
            <a:r>
              <a:rPr lang="en-GB" dirty="0"/>
              <a:t>safe </a:t>
            </a:r>
            <a:r>
              <a:rPr lang="en-GB" dirty="0" smtClean="0"/>
              <a:t>people </a:t>
            </a:r>
            <a:r>
              <a:rPr lang="en-GB" dirty="0"/>
              <a:t>and safe </a:t>
            </a:r>
            <a:r>
              <a:rPr lang="en-GB" dirty="0" smtClean="0"/>
              <a:t>environments</a:t>
            </a:r>
          </a:p>
          <a:p>
            <a:r>
              <a:rPr lang="en-GB" dirty="0"/>
              <a:t>in </a:t>
            </a:r>
            <a:r>
              <a:rPr lang="en-GB" dirty="0" smtClean="0"/>
              <a:t>concert, same time, place - data </a:t>
            </a:r>
            <a:r>
              <a:rPr lang="en-GB" dirty="0"/>
              <a:t>in practise anonymous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 people and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Production </a:t>
            </a:r>
            <a:r>
              <a:rPr lang="en-GB" dirty="0"/>
              <a:t>of a ‘regulated space</a:t>
            </a:r>
            <a:r>
              <a:rPr lang="en-GB" dirty="0" smtClean="0"/>
              <a:t>’ - Space </a:t>
            </a:r>
            <a:r>
              <a:rPr lang="en-GB" dirty="0"/>
              <a:t>in which the data exists, </a:t>
            </a:r>
            <a:r>
              <a:rPr lang="en-GB" dirty="0" smtClean="0"/>
              <a:t>is:</a:t>
            </a:r>
          </a:p>
          <a:p>
            <a:r>
              <a:rPr lang="en-GB" dirty="0" smtClean="0"/>
              <a:t>(</a:t>
            </a:r>
            <a:r>
              <a:rPr lang="en-GB" dirty="0"/>
              <a:t>firstly) only accessible to individuals who are felt to be very unlikely, due to character, professional position and training, to attempt to gain this information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secondly) allows an ‘unequal gaze’ to exist, where there is the constant </a:t>
            </a:r>
            <a:r>
              <a:rPr lang="en-GB" i="1" dirty="0"/>
              <a:t>possibility </a:t>
            </a:r>
            <a:r>
              <a:rPr lang="en-GB" dirty="0"/>
              <a:t>of observation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‘unequal gaze</a:t>
            </a:r>
            <a:r>
              <a:rPr lang="en-GB" dirty="0" smtClean="0"/>
              <a:t>’ - </a:t>
            </a:r>
            <a:r>
              <a:rPr lang="en-GB" dirty="0" err="1" smtClean="0"/>
              <a:t>Panoptican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 descr="Jeremy Bentham's architectural panopt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096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Separation of functions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057095" cy="4134409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5010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3216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/>
              <a:t>Safe settings, shaping behaviour and producing regulated spaces</a:t>
            </a:r>
            <a:br>
              <a:rPr lang="en-GB" b="1" dirty="0"/>
            </a:b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Controlled access (</a:t>
            </a:r>
            <a:r>
              <a:rPr lang="en-GB" dirty="0" err="1"/>
              <a:t>ie</a:t>
            </a:r>
            <a:r>
              <a:rPr lang="en-GB" dirty="0"/>
              <a:t> it is not in a public space) to the space housing the work space.</a:t>
            </a:r>
          </a:p>
          <a:p>
            <a:pPr lvl="0"/>
            <a:r>
              <a:rPr lang="en-GB" dirty="0"/>
              <a:t>Methods for controlling who has access to or is in the work space.</a:t>
            </a:r>
          </a:p>
          <a:p>
            <a:pPr lvl="0"/>
            <a:r>
              <a:rPr lang="en-GB" dirty="0"/>
              <a:t>Methods for monitoring behaviour in the workspace – the ‘gaze’ of the research centre.</a:t>
            </a:r>
          </a:p>
          <a:p>
            <a:pPr lvl="0"/>
            <a:r>
              <a:rPr lang="en-GB" dirty="0"/>
              <a:t>That the remotely executed work is only visible to those in the work space.</a:t>
            </a:r>
          </a:p>
          <a:p>
            <a:pPr lvl="0"/>
            <a:r>
              <a:rPr lang="en-GB" dirty="0"/>
              <a:t>A pleasant working environment that discourages any forbidden behaviour.</a:t>
            </a:r>
          </a:p>
          <a:p>
            <a:pPr lvl="0"/>
            <a:r>
              <a:rPr lang="en-GB" dirty="0"/>
              <a:t>Strong environmental ‘cues’ that encourage safe behaviour.</a:t>
            </a:r>
          </a:p>
          <a:p>
            <a:pPr lvl="0"/>
            <a:r>
              <a:rPr lang="en-GB" dirty="0"/>
              <a:t>A built structure that needs to resist a deliberate but not a determined malicious intruder (</a:t>
            </a:r>
            <a:r>
              <a:rPr lang="en-GB" dirty="0" err="1"/>
              <a:t>eg</a:t>
            </a:r>
            <a:r>
              <a:rPr lang="en-GB" dirty="0"/>
              <a:t> an intruder using considerable force or tools).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ajor </a:t>
            </a:r>
            <a:r>
              <a:rPr lang="en-GB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GB" dirty="0"/>
              <a:t>The safe setting design/ environment would be identical across a network and the safe setting network, as a regulated space, would be more consistent</a:t>
            </a:r>
          </a:p>
          <a:p>
            <a:pPr lvl="0"/>
            <a:r>
              <a:rPr lang="en-GB" dirty="0"/>
              <a:t>Could be design to maximise the dual aims of a safe setting: safe and secure but convenient and comfortable research environment.  </a:t>
            </a:r>
          </a:p>
          <a:p>
            <a:pPr lvl="0"/>
            <a:r>
              <a:rPr lang="en-GB" dirty="0"/>
              <a:t>This would be a scalable and so a more affordable solution for small institutions – larger institutions could simply have multiple units</a:t>
            </a:r>
          </a:p>
          <a:p>
            <a:pPr lvl="0"/>
            <a:r>
              <a:rPr lang="en-GB" dirty="0"/>
              <a:t>Could be designed so de- and </a:t>
            </a:r>
            <a:r>
              <a:rPr lang="en-GB" dirty="0" smtClean="0"/>
              <a:t>re-construction </a:t>
            </a:r>
            <a:r>
              <a:rPr lang="en-GB" dirty="0"/>
              <a:t>was possible and therefore </a:t>
            </a:r>
            <a:r>
              <a:rPr lang="en-GB" dirty="0" smtClean="0"/>
              <a:t>units </a:t>
            </a:r>
            <a:r>
              <a:rPr lang="en-GB" dirty="0"/>
              <a:t>moved within the country if not used sufficiently or within an institution when restructuring.</a:t>
            </a:r>
          </a:p>
          <a:p>
            <a:pPr lvl="0"/>
            <a:r>
              <a:rPr lang="en-GB" dirty="0"/>
              <a:t>Could be reusable as simple workstations/ quiet work places if there use became redundant overtime</a:t>
            </a:r>
            <a:r>
              <a:rPr lang="en-GB" dirty="0" smtClean="0"/>
              <a:t>.</a:t>
            </a:r>
          </a:p>
          <a:p>
            <a:pPr lvl="0"/>
            <a:endParaRPr lang="en-GB" dirty="0"/>
          </a:p>
          <a:p>
            <a:r>
              <a:rPr lang="en-GB" dirty="0"/>
              <a:t> </a:t>
            </a:r>
            <a:r>
              <a:rPr lang="en-GB" dirty="0" smtClean="0"/>
              <a:t>It </a:t>
            </a:r>
            <a:r>
              <a:rPr lang="en-GB" dirty="0"/>
              <a:t>will not be as space efficient for multiple users </a:t>
            </a:r>
            <a:r>
              <a:rPr lang="en-GB" dirty="0" err="1"/>
              <a:t>ie</a:t>
            </a:r>
            <a:r>
              <a:rPr lang="en-GB" dirty="0"/>
              <a:t> you could fit more people in an open lab.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Micro, remote, safe settings (</a:t>
            </a:r>
            <a:r>
              <a:rPr lang="en-GB" b="1" dirty="0" err="1"/>
              <a:t>safePODS</a:t>
            </a:r>
            <a:r>
              <a:rPr lang="en-GB" b="1" dirty="0"/>
              <a:t>) </a:t>
            </a:r>
            <a:r>
              <a:rPr lang="en-GB" b="1" dirty="0" smtClean="0"/>
              <a:t>– Chris Dibben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6ADF-3F51-4730-927B-F55CED4D0D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RCS_presentation">
  <a:themeElements>
    <a:clrScheme name="ADRN">
      <a:dk1>
        <a:srgbClr val="081F2C"/>
      </a:dk1>
      <a:lt1>
        <a:sysClr val="window" lastClr="FFFFFF"/>
      </a:lt1>
      <a:dk2>
        <a:srgbClr val="385E9D"/>
      </a:dk2>
      <a:lt2>
        <a:srgbClr val="FFFFFF"/>
      </a:lt2>
      <a:accent1>
        <a:srgbClr val="702082"/>
      </a:accent1>
      <a:accent2>
        <a:srgbClr val="0085CA"/>
      </a:accent2>
      <a:accent3>
        <a:srgbClr val="FF671F"/>
      </a:accent3>
      <a:accent4>
        <a:srgbClr val="CE0058"/>
      </a:accent4>
      <a:accent5>
        <a:srgbClr val="B5BD00"/>
      </a:accent5>
      <a:accent6>
        <a:srgbClr val="00965E"/>
      </a:accent6>
      <a:hlink>
        <a:srgbClr val="0085CA"/>
      </a:hlink>
      <a:folHlink>
        <a:srgbClr val="9063C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ADRCS_presentation</Template>
  <TotalTime>241</TotalTime>
  <Words>807</Words>
  <Application>Microsoft Office PowerPoint</Application>
  <PresentationFormat>On-screen Show (4:3)</PresentationFormat>
  <Paragraphs>92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ADRCS_presentation</vt:lpstr>
      <vt:lpstr>Micro, remote, safe settings (safePODS) – extending a safe setting network across a country</vt:lpstr>
      <vt:lpstr>Background</vt:lpstr>
      <vt:lpstr>Motivation</vt:lpstr>
      <vt:lpstr>What is required?</vt:lpstr>
      <vt:lpstr>Safe people and environments</vt:lpstr>
      <vt:lpstr>‘unequal gaze’ - Panoptican</vt:lpstr>
      <vt:lpstr>Separation of functions</vt:lpstr>
      <vt:lpstr>Safe settings, shaping behaviour and producing regulated spaces </vt:lpstr>
      <vt:lpstr>Major advantages </vt:lpstr>
      <vt:lpstr>PowerPoint Presentation</vt:lpstr>
      <vt:lpstr>Fingerprint authentication</vt:lpstr>
      <vt:lpstr>PowerPoint Presentation</vt:lpstr>
      <vt:lpstr>PowerPoint Presentation</vt:lpstr>
      <vt:lpstr>PowerPoint Presentation</vt:lpstr>
      <vt:lpstr>Conclusions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DIBBEN Chris</dc:creator>
  <cp:keywords>ADRN</cp:keywords>
  <cp:lastModifiedBy>Christopher Jones</cp:lastModifiedBy>
  <cp:revision>11</cp:revision>
  <dcterms:created xsi:type="dcterms:W3CDTF">2015-09-22T10:43:35Z</dcterms:created>
  <dcterms:modified xsi:type="dcterms:W3CDTF">2015-09-22T15:10:30Z</dcterms:modified>
</cp:coreProperties>
</file>