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2" r:id="rId4"/>
    <p:sldId id="273" r:id="rId5"/>
    <p:sldId id="308" r:id="rId6"/>
    <p:sldId id="275" r:id="rId7"/>
    <p:sldId id="283" r:id="rId8"/>
    <p:sldId id="286" r:id="rId9"/>
    <p:sldId id="287" r:id="rId10"/>
    <p:sldId id="290" r:id="rId11"/>
    <p:sldId id="288" r:id="rId12"/>
    <p:sldId id="292" r:id="rId13"/>
    <p:sldId id="294" r:id="rId14"/>
    <p:sldId id="295" r:id="rId15"/>
    <p:sldId id="296" r:id="rId16"/>
    <p:sldId id="297" r:id="rId17"/>
    <p:sldId id="299" r:id="rId18"/>
    <p:sldId id="298" r:id="rId19"/>
    <p:sldId id="309" r:id="rId20"/>
    <p:sldId id="300" r:id="rId21"/>
    <p:sldId id="301" r:id="rId22"/>
    <p:sldId id="302" r:id="rId23"/>
    <p:sldId id="304" r:id="rId24"/>
    <p:sldId id="303" r:id="rId25"/>
    <p:sldId id="305"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7" autoAdjust="0"/>
    <p:restoredTop sz="76964" autoAdjust="0"/>
  </p:normalViewPr>
  <p:slideViewPr>
    <p:cSldViewPr snapToGrid="0">
      <p:cViewPr varScale="1">
        <p:scale>
          <a:sx n="102" d="100"/>
          <a:sy n="102" d="100"/>
        </p:scale>
        <p:origin x="102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6088A-3A2A-46EA-A1B4-E1955F3EFB19}" type="datetimeFigureOut">
              <a:rPr lang="fr-FR" smtClean="0"/>
              <a:t>12/01/2017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4C7CF-D7FA-4F40-85DA-EF68C4E7F1A5}" type="slidenum">
              <a:rPr lang="fr-FR" smtClean="0"/>
              <a:t>‹N°›</a:t>
            </a:fld>
            <a:endParaRPr lang="fr-FR" dirty="0"/>
          </a:p>
        </p:txBody>
      </p:sp>
    </p:spTree>
    <p:extLst>
      <p:ext uri="{BB962C8B-B14F-4D97-AF65-F5344CB8AC3E}">
        <p14:creationId xmlns:p14="http://schemas.microsoft.com/office/powerpoint/2010/main" val="52040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a:t>
            </a:fld>
            <a:endParaRPr lang="fr-FR" dirty="0"/>
          </a:p>
        </p:txBody>
      </p:sp>
    </p:spTree>
    <p:extLst>
      <p:ext uri="{BB962C8B-B14F-4D97-AF65-F5344CB8AC3E}">
        <p14:creationId xmlns:p14="http://schemas.microsoft.com/office/powerpoint/2010/main" val="20793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Généralement</a:t>
            </a:r>
            <a:r>
              <a:rPr lang="fr-FR" baseline="0" dirty="0" smtClean="0"/>
              <a:t> pour un projet type 6 à 7 sorties sont réalisées en moyenne. </a:t>
            </a:r>
          </a:p>
          <a:p>
            <a:r>
              <a:rPr lang="fr-FR" baseline="0" dirty="0" smtClean="0"/>
              <a:t>Au départ vous en utilisez beaucoup car vous ne maîtrisez pas encore bien l’utilisation du CASD puis vous vous stabilisez à quelques sorties.</a:t>
            </a:r>
            <a:endParaRPr lang="fr-FR" dirty="0" smtClean="0"/>
          </a:p>
          <a:p>
            <a:endParaRPr lang="fr-FR" dirty="0" smtClean="0"/>
          </a:p>
          <a:p>
            <a:r>
              <a:rPr lang="fr-FR" dirty="0" smtClean="0"/>
              <a:t>Pack supplémentaire =</a:t>
            </a:r>
            <a:r>
              <a:rPr lang="fr-FR" baseline="0" dirty="0" smtClean="0"/>
              <a:t> 10 exports</a:t>
            </a:r>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10</a:t>
            </a:fld>
            <a:endParaRPr lang="fr-FR" dirty="0"/>
          </a:p>
        </p:txBody>
      </p:sp>
    </p:spTree>
    <p:extLst>
      <p:ext uri="{BB962C8B-B14F-4D97-AF65-F5344CB8AC3E}">
        <p14:creationId xmlns:p14="http://schemas.microsoft.com/office/powerpoint/2010/main" val="328226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Pour les </a:t>
            </a:r>
            <a:r>
              <a:rPr lang="fr-FR" u="sng" baseline="0" dirty="0" smtClean="0"/>
              <a:t>formats de fichiers</a:t>
            </a:r>
            <a:r>
              <a:rPr lang="fr-FR" baseline="0" dirty="0" smtClean="0"/>
              <a:t>, par exemple nous n’avons pas de logiciel de cartographie a l’intérieur du CASD. Il est donc préférable de sortir le tableau sur lequel vous souhaitez faire votre carte.</a:t>
            </a:r>
          </a:p>
          <a:p>
            <a:r>
              <a:rPr lang="fr-FR" u="sng" dirty="0" smtClean="0"/>
              <a:t>Régression</a:t>
            </a:r>
            <a:r>
              <a:rPr lang="fr-FR" u="sng" baseline="0" dirty="0" smtClean="0"/>
              <a:t> </a:t>
            </a:r>
            <a:r>
              <a:rPr lang="fr-FR" u="none" baseline="0" dirty="0" smtClean="0"/>
              <a:t>: attention à ne pas faire de régression sur un tout petit nombre de personnes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u="sng" dirty="0" smtClean="0"/>
              <a:t>Table ou</a:t>
            </a:r>
            <a:r>
              <a:rPr lang="fr-FR" u="sng" baseline="0" dirty="0" smtClean="0"/>
              <a:t> tableau</a:t>
            </a:r>
            <a:r>
              <a:rPr lang="fr-FR" u="none" baseline="0" dirty="0" smtClean="0"/>
              <a:t> : il n’est pas possible de sortir une table de données avec 1 unité par </a:t>
            </a:r>
            <a:r>
              <a:rPr lang="fr-FR" sz="2000" u="none" dirty="0" smtClean="0"/>
              <a:t>ligne (+ de 3 pour les entreprises ou établissements)</a:t>
            </a:r>
            <a:endParaRPr lang="fr-FR" u="none" dirty="0" smtClean="0"/>
          </a:p>
          <a:p>
            <a:endParaRPr lang="fr-FR" sz="1200" dirty="0" smtClean="0"/>
          </a:p>
          <a:p>
            <a:pPr lvl="1" algn="l"/>
            <a:endParaRPr lang="fr-FR" sz="1200" u="non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11</a:t>
            </a:fld>
            <a:endParaRPr lang="fr-FR" dirty="0"/>
          </a:p>
        </p:txBody>
      </p:sp>
    </p:spTree>
    <p:extLst>
      <p:ext uri="{BB962C8B-B14F-4D97-AF65-F5344CB8AC3E}">
        <p14:creationId xmlns:p14="http://schemas.microsoft.com/office/powerpoint/2010/main" val="173913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2" algn="just">
              <a:spcBef>
                <a:spcPct val="0"/>
              </a:spcBef>
            </a:pPr>
            <a:r>
              <a:rPr lang="fr-FR" sz="1050" dirty="0" smtClean="0">
                <a:solidFill>
                  <a:srgbClr val="000000"/>
                </a:solidFill>
                <a:latin typeface="Arial" pitchFamily="34" charset="0"/>
              </a:rPr>
              <a:t>Pour les tableaux fournissant des données agrégées sur les </a:t>
            </a:r>
            <a:r>
              <a:rPr lang="fr-FR" sz="1050" b="1" dirty="0" smtClean="0">
                <a:solidFill>
                  <a:srgbClr val="000000"/>
                </a:solidFill>
                <a:latin typeface="Arial" pitchFamily="34" charset="0"/>
              </a:rPr>
              <a:t>entreprises</a:t>
            </a:r>
            <a:r>
              <a:rPr lang="fr-FR" sz="1050" dirty="0" smtClean="0">
                <a:solidFill>
                  <a:srgbClr val="000000"/>
                </a:solidFill>
                <a:latin typeface="Arial" pitchFamily="34" charset="0"/>
              </a:rPr>
              <a:t>, la règle est la suivante : </a:t>
            </a:r>
          </a:p>
          <a:p>
            <a:pPr lvl="3" algn="just">
              <a:spcBef>
                <a:spcPct val="0"/>
              </a:spcBef>
              <a:buFontTx/>
              <a:buChar char="•"/>
            </a:pPr>
            <a:r>
              <a:rPr lang="fr-FR" sz="1050" dirty="0" smtClean="0">
                <a:solidFill>
                  <a:srgbClr val="000000"/>
                </a:solidFill>
                <a:latin typeface="Arial" pitchFamily="34" charset="0"/>
              </a:rPr>
              <a:t>aucune case du tableau ne doit concerner moins de trois unités (décision du 13 juin 1980 du directeur général de l’Insee) ; </a:t>
            </a:r>
          </a:p>
          <a:p>
            <a:pPr lvl="3" algn="just">
              <a:spcBef>
                <a:spcPct val="0"/>
              </a:spcBef>
              <a:buFontTx/>
              <a:buChar char="-"/>
            </a:pPr>
            <a:r>
              <a:rPr lang="fr-FR" sz="1050" dirty="0" smtClean="0">
                <a:solidFill>
                  <a:srgbClr val="000000"/>
                </a:solidFill>
                <a:latin typeface="Arial" pitchFamily="34" charset="0"/>
              </a:rPr>
              <a:t>aucune case du tableau ne doit contenir des données pour lesquelles une entreprise représente plus de 85% du total (règles pratiques de diffusion élaborées le 7 juillet 1960 par le Comité de coordination des enquêtes statistiques (Cocoes), lointain ancêtre du Conseil National de l’Information Statistique (Cnis)). </a:t>
            </a:r>
          </a:p>
          <a:p>
            <a:pPr marL="1371600" marR="0" lvl="3" indent="0" algn="just" defTabSz="914400" rtl="0" eaLnBrk="1" fontAlgn="auto" latinLnBrk="0" hangingPunct="1">
              <a:lnSpc>
                <a:spcPct val="100000"/>
              </a:lnSpc>
              <a:spcBef>
                <a:spcPct val="0"/>
              </a:spcBef>
              <a:spcAft>
                <a:spcPts val="0"/>
              </a:spcAft>
              <a:buClrTx/>
              <a:buSzTx/>
              <a:buFontTx/>
              <a:buChar char="-"/>
              <a:tabLst/>
              <a:defRPr/>
            </a:pPr>
            <a:r>
              <a:rPr lang="fr-FR" sz="1050" kern="1200" dirty="0" smtClean="0">
                <a:solidFill>
                  <a:schemeClr val="tx1"/>
                </a:solidFill>
                <a:effectLst/>
                <a:latin typeface="+mn-lt"/>
                <a:ea typeface="+mn-ea"/>
                <a:cs typeface="+mn-cs"/>
              </a:rPr>
              <a:t>Le secret s’applique sur les entreprises donc demander combien il y a d’entreprises derrière chaque établissement (juridiquement les établissements n’existent</a:t>
            </a:r>
            <a:r>
              <a:rPr lang="fr-FR" sz="1050" kern="1200" baseline="0" dirty="0" smtClean="0">
                <a:solidFill>
                  <a:schemeClr val="tx1"/>
                </a:solidFill>
                <a:effectLst/>
                <a:latin typeface="+mn-lt"/>
                <a:ea typeface="+mn-ea"/>
                <a:cs typeface="+mn-cs"/>
              </a:rPr>
              <a:t> pas)</a:t>
            </a:r>
            <a:endParaRPr lang="fr-FR" sz="1050" kern="1200" dirty="0" smtClean="0">
              <a:solidFill>
                <a:schemeClr val="tx1"/>
              </a:solidFill>
              <a:effectLst/>
              <a:latin typeface="+mn-lt"/>
              <a:ea typeface="+mn-ea"/>
              <a:cs typeface="+mn-cs"/>
            </a:endParaRPr>
          </a:p>
          <a:p>
            <a:pPr lvl="3" algn="just">
              <a:spcBef>
                <a:spcPct val="0"/>
              </a:spcBef>
            </a:pPr>
            <a:endParaRPr lang="fr-FR" sz="1050" dirty="0" smtClean="0">
              <a:solidFill>
                <a:srgbClr val="000000"/>
              </a:solidFill>
              <a:latin typeface="Arial" pitchFamily="34" charset="0"/>
            </a:endParaRPr>
          </a:p>
          <a:p>
            <a:pPr lvl="2" algn="just">
              <a:spcBef>
                <a:spcPct val="0"/>
              </a:spcBef>
              <a:spcAft>
                <a:spcPts val="600"/>
              </a:spcAft>
            </a:pPr>
            <a:r>
              <a:rPr lang="fr-FR" sz="1050" dirty="0" smtClean="0">
                <a:solidFill>
                  <a:srgbClr val="000000"/>
                </a:solidFill>
                <a:latin typeface="Arial" pitchFamily="34" charset="0"/>
              </a:rPr>
              <a:t>Pour les tableaux fournissant des données agrégées sur les </a:t>
            </a:r>
            <a:r>
              <a:rPr lang="fr-FR" sz="1050" b="1" dirty="0" smtClean="0">
                <a:solidFill>
                  <a:srgbClr val="000000"/>
                </a:solidFill>
                <a:latin typeface="Arial" pitchFamily="34" charset="0"/>
              </a:rPr>
              <a:t>ménages</a:t>
            </a:r>
            <a:r>
              <a:rPr lang="fr-FR" sz="1050" dirty="0" smtClean="0">
                <a:solidFill>
                  <a:srgbClr val="000000"/>
                </a:solidFill>
                <a:latin typeface="Arial" pitchFamily="34" charset="0"/>
              </a:rPr>
              <a:t>, la seule règle imposée par le secret statistique est que l’identification directe ou indirecte des individus soit impossible. Dans la pratique, on considère que le secret statistique est respecté si la connaissance d’une caractéristique pour un individu ne peut pas entraîner la connaissance d’une autre caractéristique avec laquelle elle est croisée dans un tableau. Par exemple, si un tableau donne la répartition par âge et situation matrimoniale et que les personnes d’un certain âge (par exemple 50 à 59 ans) ont toutes le même état matrimonial (par exemple, divorcées), le secret statistique n’est plus respecté dans ce tableau, et ce dernier n’est donc pas diffusable. En effet, si l’on sait par ailleurs que quelqu’un a entre 50 et 59 ans, le tableau nous informe que cette personne est divorcée, et ceci même s’il y a plusieurs personnes dans la case qui croise les modalités « 50 à 59 ans » et « divorcé ». Il est à noter que, dans le passé, cette règle n’a pas toujours été strictement vérifiée. </a:t>
            </a:r>
          </a:p>
          <a:p>
            <a:pPr lvl="2" algn="just">
              <a:spcBef>
                <a:spcPct val="0"/>
              </a:spcBef>
              <a:spcAft>
                <a:spcPts val="600"/>
              </a:spcAft>
            </a:pPr>
            <a:endParaRPr lang="fr-FR" sz="1050" dirty="0" smtClean="0">
              <a:solidFill>
                <a:srgbClr val="000000"/>
              </a:solidFill>
              <a:latin typeface="Arial" pitchFamily="34" charset="0"/>
            </a:endParaRPr>
          </a:p>
          <a:p>
            <a:pPr lvl="2" algn="just">
              <a:spcBef>
                <a:spcPct val="0"/>
              </a:spcBef>
            </a:pPr>
            <a:r>
              <a:rPr lang="fr-FR" sz="1050" dirty="0" smtClean="0">
                <a:solidFill>
                  <a:srgbClr val="000000"/>
                </a:solidFill>
                <a:latin typeface="Arial" pitchFamily="34" charset="0"/>
              </a:rPr>
              <a:t>Des règles spécifiques de diffusion concernant le recensement de la population ont été édictées, compte tenu du caractère particulier de cette enquête, en particulier en raison de son exhaustivité dans les petites communes. Ces règles de diffusion sont regroupées dans </a:t>
            </a:r>
            <a:r>
              <a:rPr lang="fr-FR" sz="1050" u="sng" dirty="0" smtClean="0">
                <a:solidFill>
                  <a:srgbClr val="000000"/>
                </a:solidFill>
                <a:latin typeface="Arial" pitchFamily="34" charset="0"/>
              </a:rPr>
              <a:t>l’arrêté du 19 juillet 2007 </a:t>
            </a:r>
            <a:r>
              <a:rPr lang="fr-FR" sz="1050" dirty="0" smtClean="0">
                <a:solidFill>
                  <a:srgbClr val="000000"/>
                </a:solidFill>
                <a:latin typeface="Arial" pitchFamily="34" charset="0"/>
              </a:rPr>
              <a:t>relatif à la diffusion des résultats du recensement de la population. Le </a:t>
            </a:r>
            <a:r>
              <a:rPr lang="fr-FR" sz="1050" u="sng" dirty="0" smtClean="0">
                <a:solidFill>
                  <a:srgbClr val="000000"/>
                </a:solidFill>
                <a:latin typeface="Arial" pitchFamily="34" charset="0"/>
              </a:rPr>
              <a:t>plan de diffusion </a:t>
            </a:r>
            <a:r>
              <a:rPr lang="fr-FR" sz="1050" dirty="0" smtClean="0">
                <a:solidFill>
                  <a:srgbClr val="000000"/>
                </a:solidFill>
                <a:latin typeface="Arial" pitchFamily="34" charset="0"/>
              </a:rPr>
              <a:t>des résultats du recensement de la population est accessible sur le site de l’Insee. </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12</a:t>
            </a:fld>
            <a:endParaRPr lang="fr-FR" dirty="0"/>
          </a:p>
        </p:txBody>
      </p:sp>
    </p:spTree>
    <p:extLst>
      <p:ext uri="{BB962C8B-B14F-4D97-AF65-F5344CB8AC3E}">
        <p14:creationId xmlns:p14="http://schemas.microsoft.com/office/powerpoint/2010/main" val="66727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spcBef>
                <a:spcPct val="0"/>
              </a:spcBef>
              <a:spcAft>
                <a:spcPts val="600"/>
              </a:spcAft>
            </a:pPr>
            <a:r>
              <a:rPr lang="fr-FR" b="1" u="sng" dirty="0" smtClean="0">
                <a:solidFill>
                  <a:srgbClr val="000000"/>
                </a:solidFill>
                <a:latin typeface="Arial" pitchFamily="34" charset="0"/>
              </a:rPr>
              <a:t>Sources administratives</a:t>
            </a:r>
          </a:p>
          <a:p>
            <a:pPr algn="just">
              <a:spcBef>
                <a:spcPct val="0"/>
              </a:spcBef>
              <a:spcAft>
                <a:spcPts val="600"/>
              </a:spcAft>
            </a:pPr>
            <a:r>
              <a:rPr lang="fr-FR" dirty="0" smtClean="0">
                <a:solidFill>
                  <a:srgbClr val="000000"/>
                </a:solidFill>
                <a:latin typeface="Arial" pitchFamily="34" charset="0"/>
              </a:rPr>
              <a:t>Les informations transmises à l’Insee ou aux services statistiques ministériels à des fins d’établissement des statistiques (en dehors des enquêtes statistiques proprement dites) sont également couvertes par le secret statistique. Ceci est explicitement prévu dans l’article 7</a:t>
            </a:r>
            <a:r>
              <a:rPr lang="fr-FR" baseline="30000" dirty="0" smtClean="0">
                <a:solidFill>
                  <a:srgbClr val="000000"/>
                </a:solidFill>
                <a:latin typeface="Arial" pitchFamily="34" charset="0"/>
              </a:rPr>
              <a:t>bis </a:t>
            </a:r>
            <a:r>
              <a:rPr lang="fr-FR" dirty="0" smtClean="0">
                <a:solidFill>
                  <a:srgbClr val="000000"/>
                </a:solidFill>
                <a:latin typeface="Arial" pitchFamily="34" charset="0"/>
              </a:rPr>
              <a:t>de la </a:t>
            </a:r>
            <a:r>
              <a:rPr lang="fr-FR" u="sng" dirty="0" smtClean="0">
                <a:solidFill>
                  <a:srgbClr val="000000"/>
                </a:solidFill>
                <a:latin typeface="Arial" pitchFamily="34" charset="0"/>
              </a:rPr>
              <a:t>loi n° 51-711 du 7 juin 1951 </a:t>
            </a:r>
            <a:r>
              <a:rPr lang="fr-FR" dirty="0" smtClean="0">
                <a:solidFill>
                  <a:srgbClr val="000000"/>
                </a:solidFill>
                <a:latin typeface="Arial" pitchFamily="34" charset="0"/>
              </a:rPr>
              <a:t>sur l’obligation, la coordination et le secret en matière de statistiques. </a:t>
            </a:r>
          </a:p>
          <a:p>
            <a:pPr algn="just">
              <a:spcBef>
                <a:spcPct val="0"/>
              </a:spcBef>
              <a:spcAft>
                <a:spcPts val="600"/>
              </a:spcAft>
            </a:pPr>
            <a:r>
              <a:rPr lang="fr-FR" dirty="0" smtClean="0">
                <a:solidFill>
                  <a:srgbClr val="000000"/>
                </a:solidFill>
                <a:latin typeface="Arial" pitchFamily="34" charset="0"/>
              </a:rPr>
              <a:t>Cela signifie qu’il est interdit aux services dépositaires de communiquer une information nominative à qui que ce soit. </a:t>
            </a:r>
          </a:p>
          <a:p>
            <a:pPr algn="just">
              <a:spcBef>
                <a:spcPct val="0"/>
              </a:spcBef>
              <a:spcAft>
                <a:spcPts val="600"/>
              </a:spcAft>
            </a:pPr>
            <a:r>
              <a:rPr lang="fr-FR" dirty="0" smtClean="0">
                <a:solidFill>
                  <a:srgbClr val="000000"/>
                </a:solidFill>
                <a:latin typeface="Arial" pitchFamily="34" charset="0"/>
              </a:rPr>
              <a:t>Toutefois, les règles du secret qui s’attachent à ces fichiers sont différentes d’une source à l’autre et propres à chacune d’entre elles. </a:t>
            </a:r>
          </a:p>
          <a:p>
            <a:pPr algn="just">
              <a:spcBef>
                <a:spcPct val="0"/>
              </a:spcBef>
              <a:spcAft>
                <a:spcPts val="600"/>
              </a:spcAft>
            </a:pPr>
            <a:r>
              <a:rPr lang="fr-FR" dirty="0" smtClean="0">
                <a:solidFill>
                  <a:srgbClr val="000000"/>
                </a:solidFill>
                <a:latin typeface="Arial" pitchFamily="34" charset="0"/>
              </a:rPr>
              <a:t>Certains fournisseurs d’information adoptent des règles qui vont au-delà de ce que demandent les règles du secret statistique. Il convient de s’y conformer dans toute publication. </a:t>
            </a:r>
          </a:p>
          <a:p>
            <a:pPr algn="just">
              <a:spcBef>
                <a:spcPct val="0"/>
              </a:spcBef>
              <a:spcAft>
                <a:spcPts val="600"/>
              </a:spcAft>
            </a:pPr>
            <a:r>
              <a:rPr lang="fr-FR" dirty="0" smtClean="0">
                <a:solidFill>
                  <a:srgbClr val="000000"/>
                </a:solidFill>
                <a:latin typeface="Arial" pitchFamily="34" charset="0"/>
              </a:rPr>
              <a:t>Ainsi, dans la diffusion de tableaux</a:t>
            </a:r>
            <a:r>
              <a:rPr lang="fr-FR" b="1" dirty="0" smtClean="0">
                <a:solidFill>
                  <a:srgbClr val="000000"/>
                </a:solidFill>
                <a:latin typeface="Arial" pitchFamily="34" charset="0"/>
              </a:rPr>
              <a:t> </a:t>
            </a:r>
            <a:r>
              <a:rPr lang="fr-FR" dirty="0" smtClean="0">
                <a:solidFill>
                  <a:srgbClr val="000000"/>
                </a:solidFill>
                <a:latin typeface="Arial" pitchFamily="34" charset="0"/>
              </a:rPr>
              <a:t>tirés d’informations fiscales, la règle est qu’aucune case ne doit comporter moins de onze individus. </a:t>
            </a:r>
          </a:p>
          <a:p>
            <a:pPr algn="just">
              <a:spcBef>
                <a:spcPct val="0"/>
              </a:spcBef>
              <a:spcAft>
                <a:spcPts val="600"/>
              </a:spcAft>
            </a:pPr>
            <a:r>
              <a:rPr lang="fr-FR" dirty="0" smtClean="0">
                <a:solidFill>
                  <a:srgbClr val="000000"/>
                </a:solidFill>
                <a:latin typeface="Arial" pitchFamily="34" charset="0"/>
              </a:rPr>
              <a:t>Pour les tableaux tirés des déclarations annuelles de données sociales (DADS), aucune case ne doit concerner moins de cinq individus. </a:t>
            </a:r>
          </a:p>
          <a:p>
            <a:pPr algn="just">
              <a:spcBef>
                <a:spcPct val="0"/>
              </a:spcBef>
              <a:spcAft>
                <a:spcPts val="600"/>
              </a:spcAft>
            </a:pPr>
            <a:r>
              <a:rPr lang="fr-FR" dirty="0" smtClean="0">
                <a:solidFill>
                  <a:srgbClr val="000000"/>
                </a:solidFill>
                <a:latin typeface="Arial" pitchFamily="34" charset="0"/>
              </a:rPr>
              <a:t>Il convient de se renseigner pour toute autre source, sur les règles de diffusion fixées par l’organisme qui a communiqué les informations. En général, ces règles sont inscrites dans la convention qui a permis la transmission des données. </a:t>
            </a:r>
          </a:p>
          <a:p>
            <a:pPr algn="just">
              <a:spcBef>
                <a:spcPct val="0"/>
              </a:spcBef>
              <a:spcAft>
                <a:spcPts val="600"/>
              </a:spcAft>
            </a:pPr>
            <a:endParaRPr lang="fr-FR" dirty="0" smtClean="0">
              <a:solidFill>
                <a:srgbClr val="000000"/>
              </a:solidFill>
              <a:latin typeface="Arial" pitchFamily="34" charset="0"/>
            </a:endParaRPr>
          </a:p>
          <a:p>
            <a:pPr algn="just">
              <a:spcBef>
                <a:spcPct val="0"/>
              </a:spcBef>
              <a:spcAft>
                <a:spcPts val="600"/>
              </a:spcAft>
            </a:pPr>
            <a:r>
              <a:rPr lang="fr-FR" b="1" u="sng" dirty="0" smtClean="0">
                <a:solidFill>
                  <a:srgbClr val="000000"/>
                </a:solidFill>
                <a:latin typeface="Arial" pitchFamily="34" charset="0"/>
              </a:rPr>
              <a:t>Sources mixtes</a:t>
            </a:r>
          </a:p>
          <a:p>
            <a:pPr algn="just">
              <a:spcBef>
                <a:spcPct val="0"/>
              </a:spcBef>
              <a:spcAft>
                <a:spcPts val="600"/>
              </a:spcAft>
            </a:pPr>
            <a:r>
              <a:rPr lang="fr-FR" dirty="0" smtClean="0">
                <a:solidFill>
                  <a:srgbClr val="000000"/>
                </a:solidFill>
                <a:latin typeface="Arial" pitchFamily="34" charset="0"/>
              </a:rPr>
              <a:t>Par sources mixtes, on entend : </a:t>
            </a:r>
          </a:p>
          <a:p>
            <a:pPr lvl="2" algn="just">
              <a:spcBef>
                <a:spcPct val="0"/>
              </a:spcBef>
              <a:spcAft>
                <a:spcPts val="600"/>
              </a:spcAft>
            </a:pPr>
            <a:r>
              <a:rPr lang="fr-FR" dirty="0" smtClean="0">
                <a:solidFill>
                  <a:srgbClr val="000000"/>
                </a:solidFill>
              </a:rPr>
              <a:t>- </a:t>
            </a:r>
            <a:r>
              <a:rPr lang="fr-FR" dirty="0" smtClean="0">
                <a:solidFill>
                  <a:srgbClr val="000000"/>
                </a:solidFill>
                <a:latin typeface="Arial" pitchFamily="34" charset="0"/>
              </a:rPr>
              <a:t>les sources provenant de combinaisons d’enquêtes statistiques et de données administratives </a:t>
            </a:r>
          </a:p>
          <a:p>
            <a:pPr lvl="2" algn="just">
              <a:spcBef>
                <a:spcPct val="0"/>
              </a:spcBef>
              <a:spcAft>
                <a:spcPts val="600"/>
              </a:spcAft>
            </a:pPr>
            <a:r>
              <a:rPr lang="fr-FR" dirty="0" smtClean="0">
                <a:solidFill>
                  <a:srgbClr val="000000"/>
                </a:solidFill>
              </a:rPr>
              <a:t>- </a:t>
            </a:r>
            <a:r>
              <a:rPr lang="fr-FR" dirty="0" smtClean="0">
                <a:solidFill>
                  <a:srgbClr val="000000"/>
                </a:solidFill>
                <a:latin typeface="Arial" pitchFamily="34" charset="0"/>
              </a:rPr>
              <a:t>les sources comportant à la fois des informations d’ordre économique et financier (entreprises) et des informations relatives à des faits et comportements d’ordre privé (ménages) </a:t>
            </a:r>
          </a:p>
          <a:p>
            <a:pPr algn="just">
              <a:spcBef>
                <a:spcPct val="0"/>
              </a:spcBef>
              <a:spcAft>
                <a:spcPts val="600"/>
              </a:spcAft>
            </a:pPr>
            <a:r>
              <a:rPr lang="fr-FR" b="1" dirty="0" smtClean="0">
                <a:solidFill>
                  <a:srgbClr val="000000"/>
                </a:solidFill>
                <a:latin typeface="Arial" pitchFamily="34" charset="0"/>
              </a:rPr>
              <a:t>1. Fichiers combinant des données statistiques et des données administratives</a:t>
            </a:r>
          </a:p>
          <a:p>
            <a:pPr algn="just">
              <a:spcBef>
                <a:spcPct val="0"/>
              </a:spcBef>
              <a:spcAft>
                <a:spcPts val="600"/>
              </a:spcAft>
            </a:pPr>
            <a:r>
              <a:rPr lang="fr-FR" dirty="0" smtClean="0">
                <a:solidFill>
                  <a:srgbClr val="000000"/>
                </a:solidFill>
                <a:latin typeface="Arial" pitchFamily="34" charset="0"/>
              </a:rPr>
              <a:t>La démarche à adopter face à de telles sources est, dans son principe, très simple : les règles à prendre en considération s’obtiennent par le cumul des règles applicables d’une part aux enquêtes statistiques, d’autre part aux fichiers administratifs. </a:t>
            </a:r>
          </a:p>
          <a:p>
            <a:pPr algn="just">
              <a:spcBef>
                <a:spcPct val="0"/>
              </a:spcBef>
              <a:spcAft>
                <a:spcPts val="600"/>
              </a:spcAft>
            </a:pPr>
            <a:r>
              <a:rPr lang="fr-FR" dirty="0" smtClean="0">
                <a:solidFill>
                  <a:srgbClr val="000000"/>
                </a:solidFill>
                <a:latin typeface="Arial" pitchFamily="34" charset="0"/>
              </a:rPr>
              <a:t>On peut citer parmi ces sources l’enquête revenus fiscaux et sociaux qui apparie les résultats de l’enquête emploi, des données fiscales et des données fournies par les Caisses d’allocations familiales, ou bien les enquêtes Esane (Élaboration des Statistiques ANnuelles d'Entreprises) et Fusain (FUsion des Statistiques Annuelles dans l’INdustrie), qui reposent essentiellement sur la combinaison d’enquêtes statistiques et de données fiscales. </a:t>
            </a:r>
          </a:p>
          <a:p>
            <a:pPr>
              <a:spcBef>
                <a:spcPct val="0"/>
              </a:spcBef>
              <a:spcAft>
                <a:spcPts val="600"/>
              </a:spcAft>
            </a:pPr>
            <a:r>
              <a:rPr lang="fr-FR" b="1" dirty="0" smtClean="0">
                <a:solidFill>
                  <a:srgbClr val="000000"/>
                </a:solidFill>
                <a:latin typeface="Arial" pitchFamily="34" charset="0"/>
              </a:rPr>
              <a:t>2. Fichiers combinant des données sur les entreprises et des données sur les ménages </a:t>
            </a:r>
          </a:p>
          <a:p>
            <a:pPr>
              <a:spcBef>
                <a:spcPct val="0"/>
              </a:spcBef>
              <a:spcAft>
                <a:spcPts val="600"/>
              </a:spcAft>
            </a:pPr>
            <a:r>
              <a:rPr lang="fr-FR" dirty="0" smtClean="0">
                <a:solidFill>
                  <a:srgbClr val="000000"/>
                </a:solidFill>
                <a:latin typeface="Arial" pitchFamily="34" charset="0"/>
              </a:rPr>
              <a:t>Ces fichiers peuvent provenir d’enquêtes statistiques (enquête structure des salaires, enquête COI,…) ou de sources administratives (Déclarations annuelles de données sociales). </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13</a:t>
            </a:fld>
            <a:endParaRPr lang="fr-FR" dirty="0"/>
          </a:p>
        </p:txBody>
      </p:sp>
    </p:spTree>
    <p:extLst>
      <p:ext uri="{BB962C8B-B14F-4D97-AF65-F5344CB8AC3E}">
        <p14:creationId xmlns:p14="http://schemas.microsoft.com/office/powerpoint/2010/main" val="111421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Symbol" pitchFamily="18" charset="2"/>
              <a:buNone/>
            </a:pPr>
            <a:r>
              <a:rPr lang="fr-FR" dirty="0" smtClean="0">
                <a:cs typeface="Times New Roman" pitchFamily="18" charset="0"/>
                <a:sym typeface="Symbol" pitchFamily="18" charset="2"/>
              </a:rPr>
              <a:t>Distinguer le secret primaire plus simple à gérer …..</a:t>
            </a:r>
          </a:p>
          <a:p>
            <a:pPr lvl="1">
              <a:buFont typeface="Arial" pitchFamily="34" charset="0"/>
              <a:buNone/>
            </a:pPr>
            <a:r>
              <a:rPr lang="fr-FR" dirty="0" smtClean="0">
                <a:cs typeface="Times New Roman" pitchFamily="18" charset="0"/>
                <a:sym typeface="Symbol" pitchFamily="18" charset="2"/>
              </a:rPr>
              <a:t>Avec des règles claires pour les données entreprises</a:t>
            </a:r>
          </a:p>
          <a:p>
            <a:pPr lvl="1">
              <a:buFont typeface="Arial" pitchFamily="34" charset="0"/>
              <a:buNone/>
            </a:pPr>
            <a:r>
              <a:rPr lang="fr-FR" dirty="0" smtClean="0">
                <a:cs typeface="Times New Roman" pitchFamily="18" charset="0"/>
                <a:sym typeface="Symbol" pitchFamily="18" charset="2"/>
              </a:rPr>
              <a:t>Pour les ménages, parfois des conventions données par le producteur, parfois des règles au cas par cas.</a:t>
            </a:r>
          </a:p>
          <a:p>
            <a:endParaRPr lang="fr-FR" dirty="0" smtClean="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14</a:t>
            </a:fld>
            <a:endParaRPr lang="fr-FR" dirty="0"/>
          </a:p>
        </p:txBody>
      </p:sp>
    </p:spTree>
    <p:extLst>
      <p:ext uri="{BB962C8B-B14F-4D97-AF65-F5344CB8AC3E}">
        <p14:creationId xmlns:p14="http://schemas.microsoft.com/office/powerpoint/2010/main" val="372667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Symbol" pitchFamily="18" charset="2"/>
              <a:buNone/>
            </a:pPr>
            <a:r>
              <a:rPr lang="fr-FR" dirty="0" smtClean="0">
                <a:cs typeface="Times New Roman" pitchFamily="18" charset="0"/>
                <a:sym typeface="Symbol" pitchFamily="18" charset="2"/>
              </a:rPr>
              <a:t>Du secret secondaire nettement plus complexe à gérer.</a:t>
            </a:r>
          </a:p>
          <a:p>
            <a:pPr>
              <a:buFont typeface="Symbol" pitchFamily="18" charset="2"/>
              <a:buNone/>
            </a:pPr>
            <a:r>
              <a:rPr lang="fr-FR" dirty="0" smtClean="0">
                <a:cs typeface="Times New Roman" pitchFamily="18" charset="0"/>
                <a:sym typeface="Symbol" pitchFamily="18" charset="2"/>
              </a:rPr>
              <a:t>Le secret secondaire est donc lié à la présence de marges dans un tableau : pas de marge, pas de secret.</a:t>
            </a:r>
          </a:p>
          <a:p>
            <a:pPr>
              <a:buFont typeface="Symbol" pitchFamily="18" charset="2"/>
              <a:buNone/>
            </a:pPr>
            <a:r>
              <a:rPr lang="fr-FR" b="1" dirty="0" smtClean="0">
                <a:cs typeface="Times New Roman" pitchFamily="18" charset="0"/>
                <a:sym typeface="Symbol" pitchFamily="18" charset="2"/>
              </a:rPr>
              <a:t>Cases à « 0 »</a:t>
            </a:r>
            <a:r>
              <a:rPr lang="fr-FR" dirty="0" smtClean="0">
                <a:cs typeface="Times New Roman" pitchFamily="18" charset="0"/>
                <a:sym typeface="Symbol" pitchFamily="18" charset="2"/>
              </a:rPr>
              <a:t> non masquées et même absentes des tableaux suite à nue PROC SUMMARY.</a:t>
            </a:r>
          </a:p>
          <a:p>
            <a:pPr>
              <a:buFont typeface="Symbol" pitchFamily="18" charset="2"/>
              <a:buNone/>
            </a:pPr>
            <a:r>
              <a:rPr lang="fr-FR" b="1" dirty="0" smtClean="0">
                <a:cs typeface="Times New Roman" pitchFamily="18" charset="0"/>
                <a:sym typeface="Symbol" pitchFamily="18" charset="2"/>
              </a:rPr>
              <a:t>Objectif de minimisation « théorique »</a:t>
            </a:r>
            <a:r>
              <a:rPr lang="fr-FR" dirty="0" smtClean="0">
                <a:cs typeface="Times New Roman" pitchFamily="18" charset="0"/>
                <a:sym typeface="Symbol" pitchFamily="18" charset="2"/>
              </a:rPr>
              <a:t> car dans la pratique, on ne sait pas le faire vraiment (par exemple, la macro ne le fait pas).</a:t>
            </a:r>
          </a:p>
          <a:p>
            <a:endParaRPr lang="fr-FR" dirty="0" smtClean="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15</a:t>
            </a:fld>
            <a:endParaRPr lang="fr-FR" dirty="0"/>
          </a:p>
        </p:txBody>
      </p:sp>
    </p:spTree>
    <p:extLst>
      <p:ext uri="{BB962C8B-B14F-4D97-AF65-F5344CB8AC3E}">
        <p14:creationId xmlns:p14="http://schemas.microsoft.com/office/powerpoint/2010/main" val="38093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Problème des marges</a:t>
            </a:r>
            <a:r>
              <a:rPr lang="fr-FR" b="1" baseline="0" dirty="0" smtClean="0"/>
              <a:t> diffusées sur Internet</a:t>
            </a:r>
            <a:endParaRPr lang="fr-FR" b="1" dirty="0" smtClean="0"/>
          </a:p>
          <a:p>
            <a:r>
              <a:rPr lang="fr-FR" b="1" dirty="0" smtClean="0"/>
              <a:t>Variables hiérarchisées</a:t>
            </a:r>
            <a:r>
              <a:rPr lang="fr-FR" dirty="0" smtClean="0"/>
              <a:t> : souvent des variables géographiques ou des nomenclatures. Il faut les traiter comme des marges et donc les imbriquer dans les tableaux.</a:t>
            </a:r>
          </a:p>
          <a:p>
            <a:r>
              <a:rPr lang="fr-FR" b="1" dirty="0" smtClean="0"/>
              <a:t>Règle des « 1 »</a:t>
            </a:r>
            <a:r>
              <a:rPr lang="fr-FR" dirty="0" smtClean="0"/>
              <a:t> : si toutes les cases masquées valent 1 alors on peut retrouver leurs valeurs (même si elles sont + de 2). Donc, obligation de masquer une case supplémentaire.</a:t>
            </a:r>
          </a:p>
          <a:p>
            <a:r>
              <a:rPr lang="fr-FR" sz="800" b="1" dirty="0" smtClean="0"/>
              <a:t>Au moins 2 modalités non nulles</a:t>
            </a:r>
            <a:r>
              <a:rPr lang="fr-FR" sz="800" dirty="0" smtClean="0"/>
              <a:t> : </a:t>
            </a:r>
            <a:r>
              <a:rPr lang="fr-FR" dirty="0" smtClean="0">
                <a:solidFill>
                  <a:srgbClr val="333333"/>
                </a:solidFill>
                <a:latin typeface="Arial" pitchFamily="34" charset="0"/>
                <a:cs typeface="Arial" pitchFamily="34" charset="0"/>
              </a:rPr>
              <a:t>dans la pratique, </a:t>
            </a:r>
            <a:r>
              <a:rPr lang="fr-FR" u="sng" dirty="0" smtClean="0">
                <a:solidFill>
                  <a:srgbClr val="333333"/>
                </a:solidFill>
                <a:latin typeface="Arial" pitchFamily="34" charset="0"/>
                <a:cs typeface="Arial" pitchFamily="34" charset="0"/>
              </a:rPr>
              <a:t>sans que cela suffise toujours</a:t>
            </a:r>
            <a:r>
              <a:rPr lang="fr-FR" dirty="0" smtClean="0">
                <a:solidFill>
                  <a:srgbClr val="333333"/>
                </a:solidFill>
                <a:latin typeface="Arial" pitchFamily="34" charset="0"/>
                <a:cs typeface="Arial" pitchFamily="34" charset="0"/>
              </a:rPr>
              <a:t>, il faut au moins que chaque variable utilisée dans les croisements ait au moins deux modalités non nulles. Ou encore, il ne faut pas qu’il y ait une seule modalité non nulle. </a:t>
            </a:r>
            <a:endParaRPr lang="fr-FR" dirty="0" smtClean="0"/>
          </a:p>
          <a:p>
            <a:r>
              <a:rPr lang="fr-FR" b="1" dirty="0" smtClean="0">
                <a:solidFill>
                  <a:srgbClr val="FF0000"/>
                </a:solidFill>
              </a:rPr>
              <a:t>Secret inter-tableaux</a:t>
            </a:r>
            <a:r>
              <a:rPr lang="fr-FR" dirty="0" smtClean="0">
                <a:solidFill>
                  <a:srgbClr val="FF0000"/>
                </a:solidFill>
              </a:rPr>
              <a:t> = Tableaux liés avec une ou plusieurs variables: on retrouve en mettant les tableaux en parallèle.</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16</a:t>
            </a:fld>
            <a:endParaRPr lang="fr-FR" dirty="0"/>
          </a:p>
        </p:txBody>
      </p:sp>
    </p:spTree>
    <p:extLst>
      <p:ext uri="{BB962C8B-B14F-4D97-AF65-F5344CB8AC3E}">
        <p14:creationId xmlns:p14="http://schemas.microsoft.com/office/powerpoint/2010/main" val="127005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latin typeface="+mn-lt"/>
                <a:ea typeface="+mn-ea"/>
                <a:cs typeface="+mn-cs"/>
              </a:rPr>
              <a:t>Ce premier tableau nous donne le nombre d’entreprises, que l’on appellera X, ayant subi un plan de restructuration au cours de l’année 2009 en Bretagne.</a:t>
            </a:r>
          </a:p>
          <a:p>
            <a:r>
              <a:rPr lang="fr-FR"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On enverra alors au chercheur (qui n’a pas demandé de totaux) le tableau suivant :    </a:t>
            </a:r>
          </a:p>
          <a:p>
            <a:r>
              <a:rPr lang="fr-FR" sz="1200" kern="1200" dirty="0" smtClean="0">
                <a:solidFill>
                  <a:schemeClr val="tx1"/>
                </a:solidFill>
                <a:latin typeface="+mn-lt"/>
                <a:ea typeface="+mn-ea"/>
                <a:cs typeface="+mn-cs"/>
              </a:rPr>
              <a:t>Mais supposons que ce même chercheur demande également le nombre d’entreprises ayant subi un plan de restructuration au cours de l’année 2009, que l’on appellera toujours X, en Basse-Normandie, Bretagne et Pays de la Loire</a:t>
            </a:r>
          </a:p>
          <a:p>
            <a:r>
              <a:rPr lang="fr-FR" sz="1200" kern="1200" dirty="0" smtClean="0">
                <a:solidFill>
                  <a:schemeClr val="tx1"/>
                </a:solidFill>
                <a:latin typeface="+mn-lt"/>
                <a:ea typeface="+mn-ea"/>
                <a:cs typeface="+mn-cs"/>
              </a:rPr>
              <a:t>On peut alors retrouver la valeur de X pour le Finistère, qui vaut, en l’occurrence :	25-(8+9+6)=2.</a:t>
            </a:r>
          </a:p>
          <a:p>
            <a:r>
              <a:rPr lang="fr-FR" sz="1200" kern="1200" dirty="0" smtClean="0">
                <a:solidFill>
                  <a:schemeClr val="tx1"/>
                </a:solidFill>
                <a:latin typeface="+mn-lt"/>
                <a:ea typeface="+mn-ea"/>
                <a:cs typeface="+mn-cs"/>
              </a:rPr>
              <a:t>Là-encore, on voit que l’une des règles du secret statistique n’est donc pas respectée.</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17</a:t>
            </a:fld>
            <a:endParaRPr lang="fr-FR" dirty="0"/>
          </a:p>
        </p:txBody>
      </p:sp>
    </p:spTree>
    <p:extLst>
      <p:ext uri="{BB962C8B-B14F-4D97-AF65-F5344CB8AC3E}">
        <p14:creationId xmlns:p14="http://schemas.microsoft.com/office/powerpoint/2010/main" val="3601885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latin typeface="+mn-lt"/>
                <a:ea typeface="+mn-ea"/>
                <a:cs typeface="+mn-cs"/>
              </a:rPr>
              <a:t>Si on obtient que les personnes ayant entre 20 et 34 ans ont toutes la même situation professionnelle (demandeurs d’emploi), le secret statistique n’est plus respecté dans ce tableau. En effet, si l’on sait par ailleurs que quelqu’un a entre 20 et 34 ans, le tableau nous informe que cette personne est demandeuse d’emploi, et ceci même s’il y a 7 personnes dans la case qui croise les modalités « 20-34 ans » et « demandeur d’emploi ». </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18</a:t>
            </a:fld>
            <a:endParaRPr lang="fr-FR" dirty="0"/>
          </a:p>
        </p:txBody>
      </p:sp>
    </p:spTree>
    <p:extLst>
      <p:ext uri="{BB962C8B-B14F-4D97-AF65-F5344CB8AC3E}">
        <p14:creationId xmlns:p14="http://schemas.microsoft.com/office/powerpoint/2010/main" val="36997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19</a:t>
            </a:fld>
            <a:endParaRPr lang="fr-FR" dirty="0"/>
          </a:p>
        </p:txBody>
      </p:sp>
    </p:spTree>
    <p:extLst>
      <p:ext uri="{BB962C8B-B14F-4D97-AF65-F5344CB8AC3E}">
        <p14:creationId xmlns:p14="http://schemas.microsoft.com/office/powerpoint/2010/main" val="118807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guide utilisateur, CNIL, seront transmis par voie électronique à l’issue de la présentation</a:t>
            </a:r>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a:t>
            </a:fld>
            <a:endParaRPr lang="fr-FR" dirty="0"/>
          </a:p>
        </p:txBody>
      </p:sp>
    </p:spTree>
    <p:extLst>
      <p:ext uri="{BB962C8B-B14F-4D97-AF65-F5344CB8AC3E}">
        <p14:creationId xmlns:p14="http://schemas.microsoft.com/office/powerpoint/2010/main" val="2948133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lgn="just">
              <a:spcBef>
                <a:spcPct val="0"/>
              </a:spcBef>
              <a:spcAft>
                <a:spcPts val="600"/>
              </a:spcAft>
            </a:pPr>
            <a:r>
              <a:rPr lang="fr-FR" b="1" u="sng" dirty="0" smtClean="0">
                <a:solidFill>
                  <a:srgbClr val="000000"/>
                </a:solidFill>
                <a:latin typeface="Arial" pitchFamily="34" charset="0"/>
                <a:cs typeface="Arial" pitchFamily="34" charset="0"/>
              </a:rPr>
              <a:t>DADS</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La Déclaration Annuelle des Données Sociales (DADS), est une formalité déclarative que doit accomplir toute entreprise employant des salariés, en application du Code de la Sécurité Sociale et du Code Général des Impôts.</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C'est l'unique source annuelle statistique donnant un décompte exhaustif des établissements et de leurs effectifs salariés en France métropolitaine et dans les DOM. </a:t>
            </a:r>
          </a:p>
          <a:p>
            <a:pPr marL="228600" indent="-228600" algn="just">
              <a:spcBef>
                <a:spcPct val="0"/>
              </a:spcBef>
              <a:spcAft>
                <a:spcPts val="600"/>
              </a:spcAft>
            </a:pPr>
            <a:r>
              <a:rPr lang="fr-FR" b="1" dirty="0" smtClean="0">
                <a:solidFill>
                  <a:srgbClr val="000000"/>
                </a:solidFill>
                <a:latin typeface="Arial" pitchFamily="34" charset="0"/>
                <a:cs typeface="Arial" pitchFamily="34" charset="0"/>
              </a:rPr>
              <a:t>Secret statistique</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Tout tableau diffusé au public ne doit en aucun cas permettre l'identification directe ni indirecte d'un salarié ou d'un établissement.</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Pour les tableaux au </a:t>
            </a:r>
            <a:r>
              <a:rPr lang="fr-FR" u="sng" dirty="0" smtClean="0">
                <a:solidFill>
                  <a:srgbClr val="000000"/>
                </a:solidFill>
                <a:latin typeface="Arial" pitchFamily="34" charset="0"/>
                <a:cs typeface="Arial" pitchFamily="34" charset="0"/>
              </a:rPr>
              <a:t>lieu de résidence</a:t>
            </a:r>
            <a:r>
              <a:rPr lang="fr-FR" dirty="0" smtClean="0">
                <a:solidFill>
                  <a:srgbClr val="000000"/>
                </a:solidFill>
                <a:latin typeface="Arial" pitchFamily="34" charset="0"/>
                <a:cs typeface="Arial" pitchFamily="34" charset="0"/>
              </a:rPr>
              <a:t>, les critères sont les suivants :</a:t>
            </a:r>
          </a:p>
          <a:p>
            <a:pPr marL="228600" indent="-228600" algn="just">
              <a:spcBef>
                <a:spcPct val="0"/>
              </a:spcBef>
              <a:spcAft>
                <a:spcPts val="600"/>
              </a:spcAft>
              <a:buFontTx/>
              <a:buChar char="-"/>
            </a:pPr>
            <a:r>
              <a:rPr lang="fr-FR" dirty="0" smtClean="0">
                <a:solidFill>
                  <a:srgbClr val="000000"/>
                </a:solidFill>
                <a:latin typeface="Arial" pitchFamily="34" charset="0"/>
                <a:cs typeface="Arial" pitchFamily="34" charset="0"/>
              </a:rPr>
              <a:t>aucune case ne doit comporter moins de 5 salariés ;</a:t>
            </a:r>
          </a:p>
          <a:p>
            <a:pPr marL="228600" indent="-228600" algn="just">
              <a:spcBef>
                <a:spcPct val="0"/>
              </a:spcBef>
              <a:spcAft>
                <a:spcPts val="600"/>
              </a:spcAft>
              <a:buFontTx/>
              <a:buChar char="-"/>
            </a:pPr>
            <a:r>
              <a:rPr lang="fr-FR" dirty="0" smtClean="0">
                <a:solidFill>
                  <a:srgbClr val="000000"/>
                </a:solidFill>
                <a:latin typeface="Arial" pitchFamily="34" charset="0"/>
                <a:cs typeface="Arial" pitchFamily="34" charset="0"/>
              </a:rPr>
              <a:t>aucun salarié ne doit représenter plus de 80 % de la masse salariale de la case.</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
            </a:r>
            <a:br>
              <a:rPr lang="fr-FR" dirty="0" smtClean="0">
                <a:solidFill>
                  <a:srgbClr val="000000"/>
                </a:solidFill>
                <a:latin typeface="Arial" pitchFamily="34" charset="0"/>
                <a:cs typeface="Arial" pitchFamily="34" charset="0"/>
              </a:rPr>
            </a:br>
            <a:r>
              <a:rPr lang="fr-FR" dirty="0" smtClean="0">
                <a:solidFill>
                  <a:srgbClr val="000000"/>
                </a:solidFill>
                <a:latin typeface="Arial" pitchFamily="34" charset="0"/>
                <a:cs typeface="Arial" pitchFamily="34" charset="0"/>
              </a:rPr>
              <a:t>Pour les tableaux au </a:t>
            </a:r>
            <a:r>
              <a:rPr lang="fr-FR" u="sng" dirty="0" smtClean="0">
                <a:solidFill>
                  <a:srgbClr val="000000"/>
                </a:solidFill>
                <a:latin typeface="Arial" pitchFamily="34" charset="0"/>
                <a:cs typeface="Arial" pitchFamily="34" charset="0"/>
              </a:rPr>
              <a:t>lieu de travail</a:t>
            </a:r>
            <a:r>
              <a:rPr lang="fr-FR" dirty="0" smtClean="0">
                <a:solidFill>
                  <a:srgbClr val="000000"/>
                </a:solidFill>
                <a:latin typeface="Arial" pitchFamily="34" charset="0"/>
                <a:cs typeface="Arial" pitchFamily="34" charset="0"/>
              </a:rPr>
              <a:t>, en plus des deux critères précédents, les critères sont les suivants :</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 aucune case ne doit se rapporter à moins de 3 établissements ou entreprises</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 et un établissement ou une entreprise ne doit pas représenter plus de 85 % de la grandeur étudiée dans la case</a:t>
            </a:r>
          </a:p>
          <a:p>
            <a:pPr marL="228600" indent="-228600" algn="just">
              <a:spcBef>
                <a:spcPct val="0"/>
              </a:spcBef>
              <a:spcAft>
                <a:spcPts val="600"/>
              </a:spcAft>
            </a:pPr>
            <a:r>
              <a:rPr lang="fr-FR" dirty="0" smtClean="0">
                <a:solidFill>
                  <a:srgbClr val="000000"/>
                </a:solidFill>
                <a:latin typeface="Arial" pitchFamily="34" charset="0"/>
                <a:cs typeface="Arial" pitchFamily="34" charset="0"/>
              </a:rPr>
              <a:t>Ainsi, les cases d'un tableau comprenant par exemple le nombre de postes, le volume d'heures et le salaire, ne sont diffusibles que s'il y a au moins 3 entreprises et qu'aucune entreprise ne concentre ni 85 % de l'effectif, ni 85 % du volume d'heures, ni 85 % de la masse salariale. </a:t>
            </a:r>
          </a:p>
          <a:p>
            <a:pPr marL="228600" indent="-228600" algn="just">
              <a:spcBef>
                <a:spcPct val="0"/>
              </a:spcBef>
              <a:spcAft>
                <a:spcPts val="600"/>
              </a:spcAft>
            </a:pPr>
            <a:endParaRPr lang="fr-FR" dirty="0" smtClean="0">
              <a:solidFill>
                <a:srgbClr val="000000"/>
              </a:solidFill>
              <a:latin typeface="Arial" pitchFamily="34" charset="0"/>
              <a:cs typeface="Arial" pitchFamily="34" charset="0"/>
            </a:endParaRPr>
          </a:p>
          <a:p>
            <a:pPr marL="228600" indent="-228600" algn="just">
              <a:spcBef>
                <a:spcPct val="0"/>
              </a:spcBef>
              <a:spcAft>
                <a:spcPts val="600"/>
              </a:spcAft>
            </a:pPr>
            <a:r>
              <a:rPr lang="fr-FR" dirty="0" smtClean="0">
                <a:solidFill>
                  <a:srgbClr val="000000"/>
                </a:solidFill>
                <a:latin typeface="Arial" pitchFamily="34" charset="0"/>
                <a:cs typeface="Arial" pitchFamily="34" charset="0"/>
              </a:rPr>
              <a:t>Pôle DADS réfléchit à une application moins stricte du secret, notamment en ce qui concerne l’application du secret secondaire et des masquages en ligne.</a:t>
            </a:r>
          </a:p>
          <a:p>
            <a:endParaRPr lang="fr-FR" dirty="0" smtClean="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20</a:t>
            </a:fld>
            <a:endParaRPr lang="fr-FR" dirty="0"/>
          </a:p>
        </p:txBody>
      </p:sp>
    </p:spTree>
    <p:extLst>
      <p:ext uri="{BB962C8B-B14F-4D97-AF65-F5344CB8AC3E}">
        <p14:creationId xmlns:p14="http://schemas.microsoft.com/office/powerpoint/2010/main" val="3305653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lgn="just">
              <a:spcBef>
                <a:spcPct val="0"/>
              </a:spcBef>
              <a:spcAft>
                <a:spcPts val="600"/>
              </a:spcAft>
            </a:pPr>
            <a:r>
              <a:rPr lang="fr-FR" dirty="0" smtClean="0">
                <a:solidFill>
                  <a:srgbClr val="000000"/>
                </a:solidFill>
                <a:latin typeface="Arial" pitchFamily="34" charset="0"/>
              </a:rPr>
              <a:t>Unité = établissement car dans fichier entreprise</a:t>
            </a:r>
          </a:p>
          <a:p>
            <a:pPr marL="228600" indent="-228600" algn="just">
              <a:spcBef>
                <a:spcPct val="0"/>
              </a:spcBef>
              <a:spcAft>
                <a:spcPts val="600"/>
              </a:spcAft>
            </a:pPr>
            <a:r>
              <a:rPr lang="fr-FR" dirty="0" smtClean="0">
                <a:solidFill>
                  <a:srgbClr val="000000"/>
                </a:solidFill>
                <a:latin typeface="Arial" pitchFamily="34" charset="0"/>
              </a:rPr>
              <a:t>Indicateur soumis au secret = effectif (ou nb de postes) et rémunérations</a:t>
            </a:r>
          </a:p>
          <a:p>
            <a:pPr marL="228600" indent="-228600" algn="just">
              <a:spcBef>
                <a:spcPct val="0"/>
              </a:spcBef>
              <a:spcAft>
                <a:spcPts val="600"/>
              </a:spcAft>
            </a:pPr>
            <a:r>
              <a:rPr lang="fr-FR" dirty="0" smtClean="0">
                <a:solidFill>
                  <a:srgbClr val="000000"/>
                </a:solidFill>
                <a:latin typeface="Arial" pitchFamily="34" charset="0"/>
              </a:rPr>
              <a:t>Attention ! La note de Redor ne s’applique que pour les effectifs au 31/12 = var EFF3112 et EFF3112_FPE. On applique du secret sur les EFFEQTP, les EFFINTERIM et les EFFNONLOC.</a:t>
            </a:r>
          </a:p>
          <a:p>
            <a:pPr marL="228600" indent="-228600" algn="just">
              <a:spcBef>
                <a:spcPct val="0"/>
              </a:spcBef>
              <a:spcAft>
                <a:spcPts val="600"/>
              </a:spcAft>
            </a:pPr>
            <a:r>
              <a:rPr lang="fr-FR" dirty="0" smtClean="0">
                <a:solidFill>
                  <a:srgbClr val="000000"/>
                </a:solidFill>
                <a:latin typeface="Arial" pitchFamily="34" charset="0"/>
              </a:rPr>
              <a:t>Précision : la variable de localisation de l’établissement siège n’est pas considérée comme une variable géographique</a:t>
            </a:r>
          </a:p>
          <a:p>
            <a:pPr marL="228600" indent="-228600" algn="just">
              <a:spcBef>
                <a:spcPct val="0"/>
              </a:spcBef>
              <a:spcAft>
                <a:spcPts val="600"/>
              </a:spcAft>
            </a:pPr>
            <a:r>
              <a:rPr lang="fr-FR" dirty="0" smtClean="0">
                <a:solidFill>
                  <a:srgbClr val="000000"/>
                </a:solidFill>
                <a:latin typeface="Arial" pitchFamily="34" charset="0"/>
              </a:rPr>
              <a:t>Note P. Redor :</a:t>
            </a:r>
          </a:p>
          <a:p>
            <a:pPr marL="228600" indent="-228600" algn="just">
              <a:spcBef>
                <a:spcPct val="0"/>
              </a:spcBef>
              <a:spcAft>
                <a:spcPts val="600"/>
              </a:spcAft>
            </a:pPr>
            <a:r>
              <a:rPr lang="fr-FR" dirty="0" smtClean="0">
                <a:solidFill>
                  <a:srgbClr val="000000"/>
                </a:solidFill>
                <a:latin typeface="Arial" pitchFamily="34" charset="0"/>
                <a:cs typeface="Times New Roman" pitchFamily="18" charset="0"/>
              </a:rPr>
              <a:t>« En cohérence avec les décisions prises pour la diffusion de CLAP sur ESL, les dispositions suivantes s'appliquent à compter de cette note aux tableaux produits à partir de la source CLAP (dans EDL ou bien à partir des tables SAS mises à disposition par le pôle CLAP) :</a:t>
            </a:r>
          </a:p>
          <a:p>
            <a:pPr marL="228600" indent="-228600" algn="just">
              <a:spcBef>
                <a:spcPct val="0"/>
              </a:spcBef>
              <a:spcAft>
                <a:spcPts val="600"/>
              </a:spcAft>
            </a:pPr>
            <a:r>
              <a:rPr lang="fr-FR" dirty="0" smtClean="0">
                <a:solidFill>
                  <a:srgbClr val="000000"/>
                </a:solidFill>
                <a:latin typeface="Arial" pitchFamily="34" charset="0"/>
                <a:cs typeface="Times New Roman" pitchFamily="18" charset="0"/>
              </a:rPr>
              <a:t> </a:t>
            </a:r>
            <a:r>
              <a:rPr lang="fr-FR" dirty="0" smtClean="0">
                <a:solidFill>
                  <a:srgbClr val="000000"/>
                </a:solidFill>
                <a:latin typeface="Arial" pitchFamily="34" charset="0"/>
                <a:ea typeface="Calibri" pitchFamily="34" charset="0"/>
                <a:cs typeface="Calibri" pitchFamily="34" charset="0"/>
              </a:rPr>
              <a:t>-</a:t>
            </a:r>
            <a:r>
              <a:rPr lang="fr-FR" dirty="0" smtClean="0">
                <a:solidFill>
                  <a:srgbClr val="000000"/>
                </a:solidFill>
                <a:cs typeface="Times New Roman" pitchFamily="18" charset="0"/>
              </a:rPr>
              <a:t>   </a:t>
            </a:r>
            <a:r>
              <a:rPr lang="fr-FR" dirty="0" smtClean="0">
                <a:solidFill>
                  <a:srgbClr val="000000"/>
                </a:solidFill>
                <a:latin typeface="Arial" pitchFamily="34" charset="0"/>
                <a:cs typeface="Arial" pitchFamily="34" charset="0"/>
              </a:rPr>
              <a:t>La production de tableaux non soumis au secret statistique est autorisée à condition :</a:t>
            </a:r>
            <a:endParaRPr lang="fr-FR" dirty="0" smtClean="0">
              <a:solidFill>
                <a:srgbClr val="000000"/>
              </a:solidFill>
              <a:latin typeface="Arial" pitchFamily="34" charset="0"/>
              <a:ea typeface="Calibri" pitchFamily="34" charset="0"/>
              <a:cs typeface="Calibri" pitchFamily="34" charset="0"/>
            </a:endParaRPr>
          </a:p>
          <a:p>
            <a:pPr marL="228600" indent="-228600" algn="just">
              <a:spcBef>
                <a:spcPct val="0"/>
              </a:spcBef>
              <a:spcAft>
                <a:spcPts val="600"/>
              </a:spcAft>
            </a:pPr>
            <a:r>
              <a:rPr lang="fr-FR" dirty="0" smtClean="0">
                <a:solidFill>
                  <a:srgbClr val="000000"/>
                </a:solidFill>
                <a:latin typeface="Courier New" pitchFamily="49" charset="0"/>
                <a:cs typeface="Courier New" pitchFamily="49" charset="0"/>
              </a:rPr>
              <a:t>	&gt; </a:t>
            </a:r>
            <a:r>
              <a:rPr lang="fr-FR" dirty="0" smtClean="0">
                <a:solidFill>
                  <a:srgbClr val="000000"/>
                </a:solidFill>
                <a:latin typeface="Arial" pitchFamily="34" charset="0"/>
                <a:cs typeface="Arial" pitchFamily="34" charset="0"/>
              </a:rPr>
              <a:t>De se limiter aux variables d'effectifs au 31 décembre ;</a:t>
            </a:r>
            <a:endParaRPr lang="fr-FR" dirty="0" smtClean="0">
              <a:solidFill>
                <a:srgbClr val="000000"/>
              </a:solidFill>
              <a:latin typeface="Arial" pitchFamily="34" charset="0"/>
              <a:ea typeface="Calibri" pitchFamily="34" charset="0"/>
              <a:cs typeface="Calibri" pitchFamily="34" charset="0"/>
            </a:endParaRPr>
          </a:p>
          <a:p>
            <a:pPr marL="228600" indent="-228600" algn="just">
              <a:spcBef>
                <a:spcPct val="0"/>
              </a:spcBef>
              <a:spcAft>
                <a:spcPts val="600"/>
              </a:spcAft>
            </a:pPr>
            <a:r>
              <a:rPr lang="fr-FR" dirty="0" smtClean="0">
                <a:solidFill>
                  <a:srgbClr val="000000"/>
                </a:solidFill>
                <a:latin typeface="Courier New" pitchFamily="49" charset="0"/>
                <a:cs typeface="Courier New" pitchFamily="49" charset="0"/>
              </a:rPr>
              <a:t>	&gt; </a:t>
            </a:r>
            <a:r>
              <a:rPr lang="fr-FR" dirty="0" smtClean="0">
                <a:solidFill>
                  <a:srgbClr val="000000"/>
                </a:solidFill>
                <a:latin typeface="Arial" pitchFamily="34" charset="0"/>
                <a:cs typeface="Arial" pitchFamily="34" charset="0"/>
              </a:rPr>
              <a:t>De se limiter à des croisements de ces effectifs avec les niveaux géographiques, les nomenclatures d'activités, les tranches d'effectifs salariés, à l'exclusion de toute autre variable, et notamment des variables de niveau poste.</a:t>
            </a:r>
            <a:endParaRPr lang="fr-FR" dirty="0" smtClean="0">
              <a:solidFill>
                <a:srgbClr val="000000"/>
              </a:solidFill>
              <a:latin typeface="Arial" pitchFamily="34" charset="0"/>
              <a:ea typeface="Calibri" pitchFamily="34" charset="0"/>
              <a:cs typeface="Calibri" pitchFamily="34" charset="0"/>
            </a:endParaRPr>
          </a:p>
          <a:p>
            <a:pPr marL="228600" indent="-228600" algn="just">
              <a:spcBef>
                <a:spcPct val="0"/>
              </a:spcBef>
              <a:spcAft>
                <a:spcPts val="600"/>
              </a:spcAft>
            </a:pPr>
            <a:r>
              <a:rPr lang="fr-FR" dirty="0" smtClean="0">
                <a:solidFill>
                  <a:srgbClr val="000000"/>
                </a:solidFill>
                <a:latin typeface="Arial" pitchFamily="34" charset="0"/>
                <a:cs typeface="Times New Roman" pitchFamily="18" charset="0"/>
              </a:rPr>
              <a:t> </a:t>
            </a:r>
            <a:r>
              <a:rPr lang="fr-FR" dirty="0" smtClean="0">
                <a:solidFill>
                  <a:srgbClr val="000000"/>
                </a:solidFill>
                <a:latin typeface="Arial" pitchFamily="34" charset="0"/>
                <a:ea typeface="Calibri" pitchFamily="34" charset="0"/>
                <a:cs typeface="Calibri" pitchFamily="34" charset="0"/>
              </a:rPr>
              <a:t>-</a:t>
            </a:r>
            <a:r>
              <a:rPr lang="fr-FR" dirty="0" smtClean="0">
                <a:solidFill>
                  <a:srgbClr val="000000"/>
                </a:solidFill>
                <a:cs typeface="Times New Roman" pitchFamily="18" charset="0"/>
              </a:rPr>
              <a:t>   </a:t>
            </a:r>
            <a:r>
              <a:rPr lang="fr-FR" dirty="0" smtClean="0">
                <a:solidFill>
                  <a:srgbClr val="000000"/>
                </a:solidFill>
                <a:latin typeface="Arial" pitchFamily="34" charset="0"/>
                <a:cs typeface="Arial" pitchFamily="34" charset="0"/>
              </a:rPr>
              <a:t>Sur toutes autres variables (rémunérations, ETP, etc.), le secret statistique continue à s'appliquer.</a:t>
            </a:r>
            <a:endParaRPr lang="fr-FR" dirty="0" smtClean="0">
              <a:solidFill>
                <a:srgbClr val="000000"/>
              </a:solidFill>
              <a:latin typeface="Arial" pitchFamily="34" charset="0"/>
              <a:ea typeface="Calibri" pitchFamily="34" charset="0"/>
              <a:cs typeface="Calibri" pitchFamily="34" charset="0"/>
            </a:endParaRPr>
          </a:p>
          <a:p>
            <a:pPr marL="228600" indent="-228600" algn="just">
              <a:spcBef>
                <a:spcPct val="0"/>
              </a:spcBef>
              <a:spcAft>
                <a:spcPts val="600"/>
              </a:spcAft>
            </a:pPr>
            <a:r>
              <a:rPr lang="fr-FR" dirty="0" smtClean="0">
                <a:solidFill>
                  <a:srgbClr val="000000"/>
                </a:solidFill>
                <a:latin typeface="Arial" pitchFamily="34" charset="0"/>
                <a:cs typeface="Times New Roman" pitchFamily="18" charset="0"/>
              </a:rPr>
              <a:t>Ces dispositions s'appliquent aussi bien pour les tableaux produits à des fins d'études que pour les PSM.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21</a:t>
            </a:fld>
            <a:endParaRPr lang="fr-FR" dirty="0"/>
          </a:p>
        </p:txBody>
      </p:sp>
    </p:spTree>
    <p:extLst>
      <p:ext uri="{BB962C8B-B14F-4D97-AF65-F5344CB8AC3E}">
        <p14:creationId xmlns:p14="http://schemas.microsoft.com/office/powerpoint/2010/main" val="3661806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lgn="just">
              <a:spcBef>
                <a:spcPct val="0"/>
              </a:spcBef>
              <a:spcAft>
                <a:spcPts val="600"/>
              </a:spcAft>
            </a:pPr>
            <a:endParaRPr lang="fr-FR" dirty="0" smtClean="0">
              <a:solidFill>
                <a:srgbClr val="000000"/>
              </a:solidFill>
              <a:latin typeface="Arial" pitchFamily="34" charset="0"/>
            </a:endParaRPr>
          </a:p>
          <a:p>
            <a:pPr marL="228600" indent="-228600" algn="just">
              <a:spcBef>
                <a:spcPct val="0"/>
              </a:spcBef>
              <a:spcAft>
                <a:spcPts val="600"/>
              </a:spcAft>
            </a:pPr>
            <a:r>
              <a:rPr lang="fr-FR" b="1" u="sng" dirty="0" smtClean="0">
                <a:solidFill>
                  <a:srgbClr val="000000"/>
                </a:solidFill>
                <a:latin typeface="Arial" pitchFamily="34" charset="0"/>
              </a:rPr>
              <a:t>Le "Système d'Information sur les Nouvelles Entreprises" (SINE)</a:t>
            </a:r>
            <a:r>
              <a:rPr lang="fr-FR" dirty="0" smtClean="0">
                <a:solidFill>
                  <a:srgbClr val="000000"/>
                </a:solidFill>
                <a:latin typeface="Arial" pitchFamily="34" charset="0"/>
              </a:rPr>
              <a:t> est un système d'enquêtes visant à étudier de façon permanente et régulière la naissance et la vie des jeunes entreprises en France métropolitaine et dans les DOM.</a:t>
            </a:r>
          </a:p>
          <a:p>
            <a:pPr marL="228600" indent="-228600" algn="just">
              <a:spcBef>
                <a:spcPct val="0"/>
              </a:spcBef>
              <a:spcAft>
                <a:spcPts val="600"/>
              </a:spcAft>
            </a:pPr>
            <a:r>
              <a:rPr lang="fr-FR" dirty="0" smtClean="0">
                <a:solidFill>
                  <a:srgbClr val="000000"/>
                </a:solidFill>
                <a:latin typeface="Arial" pitchFamily="34" charset="0"/>
              </a:rPr>
              <a:t>Le dispositif comprend trois vagues d'enquêtes par sondage auprès d'une génération d'entreprises. Ces entreprises sont enquêtées l'année de la création, puis suivies 3 et 5 ans plus tard. La première interrogation permet de connaître le profil du créateur, les 2e et 3e interrogations d'étudier le devenir de l'entreprise, son développement et les difficultés rencontrées. </a:t>
            </a:r>
          </a:p>
          <a:p>
            <a:pPr marL="228600" indent="-228600" algn="just">
              <a:spcBef>
                <a:spcPct val="0"/>
              </a:spcBef>
              <a:spcAft>
                <a:spcPts val="600"/>
              </a:spcAft>
            </a:pPr>
            <a:r>
              <a:rPr lang="fr-FR" b="1" dirty="0" smtClean="0">
                <a:solidFill>
                  <a:srgbClr val="000000"/>
                </a:solidFill>
                <a:latin typeface="Arial" pitchFamily="34" charset="0"/>
              </a:rPr>
              <a:t>Secret statistique</a:t>
            </a:r>
          </a:p>
          <a:p>
            <a:pPr marL="228600" indent="-228600" algn="just">
              <a:spcBef>
                <a:spcPct val="0"/>
              </a:spcBef>
              <a:spcAft>
                <a:spcPts val="600"/>
              </a:spcAft>
            </a:pPr>
            <a:r>
              <a:rPr lang="fr-FR" dirty="0" smtClean="0">
                <a:solidFill>
                  <a:srgbClr val="000000"/>
                </a:solidFill>
                <a:latin typeface="Arial" pitchFamily="34" charset="0"/>
              </a:rPr>
              <a:t>La règle du secret appliquée est la suivante :</a:t>
            </a:r>
          </a:p>
          <a:p>
            <a:pPr marL="228600" indent="-228600" algn="just">
              <a:spcBef>
                <a:spcPct val="0"/>
              </a:spcBef>
              <a:spcAft>
                <a:spcPts val="600"/>
              </a:spcAft>
              <a:buFontTx/>
              <a:buChar char="-"/>
            </a:pPr>
            <a:r>
              <a:rPr lang="fr-FR" dirty="0" smtClean="0">
                <a:solidFill>
                  <a:srgbClr val="000000"/>
                </a:solidFill>
                <a:latin typeface="Arial" pitchFamily="34" charset="0"/>
              </a:rPr>
              <a:t>aucun résultat qui concerne moins de trois entreprises ;</a:t>
            </a:r>
          </a:p>
          <a:p>
            <a:pPr marL="228600" indent="-228600" algn="just">
              <a:spcBef>
                <a:spcPct val="0"/>
              </a:spcBef>
              <a:spcAft>
                <a:spcPts val="600"/>
              </a:spcAft>
              <a:buFontTx/>
              <a:buChar char="-"/>
            </a:pPr>
            <a:r>
              <a:rPr lang="fr-FR" dirty="0" smtClean="0">
                <a:solidFill>
                  <a:srgbClr val="000000"/>
                </a:solidFill>
                <a:latin typeface="Arial" pitchFamily="34" charset="0"/>
              </a:rPr>
              <a:t>ni aucune donnée pour laquelle une seule entreprise représente 85 % ou plus de la valeur obtenue.</a:t>
            </a:r>
          </a:p>
          <a:p>
            <a:pPr marL="228600" indent="-228600" algn="just">
              <a:spcBef>
                <a:spcPct val="0"/>
              </a:spcBef>
              <a:spcAft>
                <a:spcPts val="600"/>
              </a:spcAft>
            </a:pPr>
            <a:r>
              <a:rPr lang="fr-FR" dirty="0" smtClean="0">
                <a:solidFill>
                  <a:srgbClr val="000000"/>
                </a:solidFill>
                <a:latin typeface="Arial" pitchFamily="34" charset="0"/>
              </a:rPr>
              <a:t>Par ailleurs, les taux de survie ne sont pas calculés pour des populations de moins de 20 entreprises.</a:t>
            </a:r>
          </a:p>
          <a:p>
            <a:pPr marL="228600" indent="-228600" algn="just">
              <a:spcBef>
                <a:spcPct val="0"/>
              </a:spcBef>
              <a:spcAft>
                <a:spcPts val="600"/>
              </a:spcAft>
            </a:pPr>
            <a:r>
              <a:rPr lang="fr-FR" dirty="0" smtClean="0">
                <a:solidFill>
                  <a:srgbClr val="000000"/>
                </a:solidFill>
                <a:latin typeface="Arial" pitchFamily="34" charset="0"/>
              </a:rPr>
              <a:t>Ce seuil minimum de 20 entreprises est également requis pour les zonages et regroupements particuliers. </a:t>
            </a:r>
          </a:p>
          <a:p>
            <a:pPr marL="228600" indent="-228600" algn="just">
              <a:spcBef>
                <a:spcPct val="0"/>
              </a:spcBef>
              <a:spcAft>
                <a:spcPts val="600"/>
              </a:spcAft>
            </a:pPr>
            <a:r>
              <a:rPr lang="fr-FR" dirty="0" smtClean="0">
                <a:solidFill>
                  <a:srgbClr val="000000"/>
                </a:solidFill>
                <a:latin typeface="Arial" pitchFamily="34" charset="0"/>
              </a:rPr>
              <a:t>Fichier détail sur insee.fr assez complet mais avec localisation à la région.</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22</a:t>
            </a:fld>
            <a:endParaRPr lang="fr-FR" dirty="0"/>
          </a:p>
        </p:txBody>
      </p:sp>
    </p:spTree>
    <p:extLst>
      <p:ext uri="{BB962C8B-B14F-4D97-AF65-F5344CB8AC3E}">
        <p14:creationId xmlns:p14="http://schemas.microsoft.com/office/powerpoint/2010/main" val="1404848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lgn="just">
              <a:spcBef>
                <a:spcPct val="0"/>
              </a:spcBef>
              <a:spcAft>
                <a:spcPts val="600"/>
              </a:spcAft>
            </a:pPr>
            <a:r>
              <a:rPr lang="fr-FR" b="1" u="sng" dirty="0" smtClean="0">
                <a:solidFill>
                  <a:srgbClr val="000000"/>
                </a:solidFill>
                <a:latin typeface="Arial" pitchFamily="34" charset="0"/>
              </a:rPr>
              <a:t>Les principes de diffusion des données du RP à partir de 2006</a:t>
            </a:r>
            <a:r>
              <a:rPr lang="fr-FR" dirty="0" smtClean="0">
                <a:solidFill>
                  <a:srgbClr val="000000"/>
                </a:solidFill>
                <a:latin typeface="Arial" pitchFamily="34" charset="0"/>
              </a:rPr>
              <a:t>, reposent sur l‘</a:t>
            </a:r>
            <a:r>
              <a:rPr lang="fr-FR" b="1" dirty="0" smtClean="0">
                <a:solidFill>
                  <a:srgbClr val="000000"/>
                </a:solidFill>
                <a:latin typeface="Arial" pitchFamily="34" charset="0"/>
              </a:rPr>
              <a:t>arrêté du 19 juillet 2007</a:t>
            </a:r>
            <a:r>
              <a:rPr lang="fr-FR" dirty="0" smtClean="0">
                <a:solidFill>
                  <a:srgbClr val="000000"/>
                </a:solidFill>
                <a:latin typeface="Arial" pitchFamily="34" charset="0"/>
              </a:rPr>
              <a:t> relatif à la diffusion des résultats du recensement de la population. </a:t>
            </a:r>
          </a:p>
          <a:p>
            <a:pPr marL="228600" indent="-228600" algn="just">
              <a:spcBef>
                <a:spcPct val="0"/>
              </a:spcBef>
              <a:spcAft>
                <a:spcPts val="600"/>
              </a:spcAft>
            </a:pPr>
            <a:r>
              <a:rPr lang="fr-FR" dirty="0" smtClean="0">
                <a:solidFill>
                  <a:srgbClr val="000000"/>
                </a:solidFill>
                <a:latin typeface="Arial" pitchFamily="34" charset="0"/>
              </a:rPr>
              <a:t>Il porte principalement sur les variables sensibles, telle que l'article 8 les définit : </a:t>
            </a:r>
          </a:p>
          <a:p>
            <a:pPr marL="228600" indent="-228600" algn="just">
              <a:spcBef>
                <a:spcPct val="0"/>
              </a:spcBef>
              <a:spcAft>
                <a:spcPts val="600"/>
              </a:spcAft>
            </a:pPr>
            <a:r>
              <a:rPr lang="fr-FR" dirty="0" smtClean="0">
                <a:solidFill>
                  <a:srgbClr val="000000"/>
                </a:solidFill>
                <a:latin typeface="Arial" pitchFamily="34" charset="0"/>
              </a:rPr>
              <a:t>"Les informations relatives à </a:t>
            </a:r>
            <a:r>
              <a:rPr lang="fr-FR" b="1" dirty="0" smtClean="0">
                <a:solidFill>
                  <a:srgbClr val="FF0000"/>
                </a:solidFill>
                <a:latin typeface="Arial" pitchFamily="34" charset="0"/>
              </a:rPr>
              <a:t>la nationalité et aux migrations </a:t>
            </a:r>
            <a:r>
              <a:rPr lang="fr-FR" dirty="0" smtClean="0">
                <a:solidFill>
                  <a:srgbClr val="000000"/>
                </a:solidFill>
                <a:latin typeface="Arial" pitchFamily="34" charset="0"/>
              </a:rPr>
              <a:t>(pays de naissance et pays de résidence antérieure) et leurs croisements ne peuvent être diffusés que sur les zones géographiques décrites au i (communes de +5.000 habitants) et au v de l'article 3 (TRIRIS) ainsi qu'à partir d'un seuil de 5 000 habitants, pour les arrondissements, zones d'emploi, aires urbaines, pour les unités urbaines ou leurs regroupements et les zones définies pour la politique de la ville.</a:t>
            </a:r>
          </a:p>
          <a:p>
            <a:pPr marL="228600" indent="-228600" algn="just">
              <a:spcBef>
                <a:spcPct val="0"/>
              </a:spcBef>
              <a:spcAft>
                <a:spcPts val="600"/>
              </a:spcAft>
            </a:pPr>
            <a:r>
              <a:rPr lang="fr-FR" dirty="0" smtClean="0">
                <a:solidFill>
                  <a:srgbClr val="000000"/>
                </a:solidFill>
                <a:latin typeface="Arial" pitchFamily="34" charset="0"/>
              </a:rPr>
              <a:t>La date d'arrivée en France ne peut être diffusée qu'au niveau départemental.</a:t>
            </a:r>
          </a:p>
          <a:p>
            <a:pPr marL="228600" indent="-228600" algn="just">
              <a:spcBef>
                <a:spcPct val="0"/>
              </a:spcBef>
              <a:spcAft>
                <a:spcPts val="600"/>
              </a:spcAft>
            </a:pPr>
            <a:r>
              <a:rPr lang="fr-FR" dirty="0" smtClean="0">
                <a:solidFill>
                  <a:srgbClr val="000000"/>
                </a:solidFill>
                <a:latin typeface="Arial" pitchFamily="34" charset="0"/>
              </a:rPr>
              <a:t>L'indicateur distinguant les personnes nées étrangères à l'étranger des autres personnes n'est pas compris dans les variables mentionnées au premier alinéa. « </a:t>
            </a:r>
          </a:p>
          <a:p>
            <a:pPr marL="228600" indent="-228600" algn="just">
              <a:spcBef>
                <a:spcPct val="0"/>
              </a:spcBef>
              <a:spcAft>
                <a:spcPts val="600"/>
              </a:spcAft>
            </a:pPr>
            <a:r>
              <a:rPr lang="fr-FR" b="1" dirty="0" smtClean="0">
                <a:solidFill>
                  <a:srgbClr val="000000"/>
                </a:solidFill>
                <a:latin typeface="Arial" pitchFamily="34" charset="0"/>
              </a:rPr>
              <a:t>Attention :</a:t>
            </a:r>
            <a:r>
              <a:rPr lang="fr-FR" dirty="0" smtClean="0">
                <a:solidFill>
                  <a:srgbClr val="000000"/>
                </a:solidFill>
                <a:latin typeface="Arial" pitchFamily="34" charset="0"/>
              </a:rPr>
              <a:t> se tenir à la lettre aux zones géographiques mentionnées dans l’arrêté officiel &gt; pas de groupements à façon de communes de – 5.000 habitants, par exemple.</a:t>
            </a:r>
          </a:p>
          <a:p>
            <a:pPr marL="228600" indent="-228600" algn="just">
              <a:spcBef>
                <a:spcPct val="0"/>
              </a:spcBef>
              <a:spcAft>
                <a:spcPts val="600"/>
              </a:spcAft>
            </a:pPr>
            <a:endParaRPr lang="fr-FR" dirty="0" smtClean="0">
              <a:solidFill>
                <a:srgbClr val="000000"/>
              </a:solidFill>
              <a:latin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23</a:t>
            </a:fld>
            <a:endParaRPr lang="fr-FR" dirty="0"/>
          </a:p>
        </p:txBody>
      </p:sp>
    </p:spTree>
    <p:extLst>
      <p:ext uri="{BB962C8B-B14F-4D97-AF65-F5344CB8AC3E}">
        <p14:creationId xmlns:p14="http://schemas.microsoft.com/office/powerpoint/2010/main" val="2079269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lgn="just">
              <a:spcBef>
                <a:spcPct val="0"/>
              </a:spcBef>
              <a:spcAft>
                <a:spcPts val="600"/>
              </a:spcAft>
            </a:pPr>
            <a:endParaRPr lang="fr-FR" dirty="0" smtClean="0">
              <a:solidFill>
                <a:srgbClr val="000000"/>
              </a:solidFill>
              <a:latin typeface="Arial" pitchFamily="34" charset="0"/>
            </a:endParaRPr>
          </a:p>
          <a:p>
            <a:pPr marL="228600" indent="-228600" algn="just">
              <a:spcBef>
                <a:spcPct val="0"/>
              </a:spcBef>
              <a:spcAft>
                <a:spcPts val="600"/>
              </a:spcAft>
            </a:pPr>
            <a:r>
              <a:rPr lang="fr-FR" b="1" u="sng" dirty="0" smtClean="0">
                <a:solidFill>
                  <a:srgbClr val="000000"/>
                </a:solidFill>
                <a:latin typeface="Arial" pitchFamily="34" charset="0"/>
              </a:rPr>
              <a:t>Les principes de diffusion des données du RP 1999</a:t>
            </a:r>
            <a:r>
              <a:rPr lang="fr-FR" dirty="0" smtClean="0">
                <a:solidFill>
                  <a:srgbClr val="000000"/>
                </a:solidFill>
                <a:latin typeface="Arial" pitchFamily="34" charset="0"/>
              </a:rPr>
              <a:t> reposent sur l‘</a:t>
            </a:r>
            <a:r>
              <a:rPr lang="fr-FR" b="1" dirty="0" smtClean="0">
                <a:solidFill>
                  <a:srgbClr val="000000"/>
                </a:solidFill>
                <a:latin typeface="Arial" pitchFamily="34" charset="0"/>
              </a:rPr>
              <a:t>arrêté du 22 mai 1998</a:t>
            </a:r>
            <a:r>
              <a:rPr lang="fr-FR" dirty="0" smtClean="0">
                <a:solidFill>
                  <a:srgbClr val="000000"/>
                </a:solidFill>
                <a:latin typeface="Arial" pitchFamily="34" charset="0"/>
              </a:rPr>
              <a:t>, modifié le 8 avril 2002. </a:t>
            </a:r>
          </a:p>
          <a:p>
            <a:pPr marL="228600" indent="-228600" algn="just">
              <a:spcBef>
                <a:spcPct val="0"/>
              </a:spcBef>
              <a:spcAft>
                <a:spcPts val="600"/>
              </a:spcAft>
            </a:pPr>
            <a:r>
              <a:rPr lang="fr-FR" dirty="0" smtClean="0">
                <a:solidFill>
                  <a:srgbClr val="000000"/>
                </a:solidFill>
                <a:latin typeface="Arial" pitchFamily="34" charset="0"/>
              </a:rPr>
              <a:t>Ils portent principalement sur:</a:t>
            </a:r>
          </a:p>
          <a:p>
            <a:pPr marL="228600" indent="-228600" algn="just">
              <a:spcBef>
                <a:spcPct val="0"/>
              </a:spcBef>
              <a:spcAft>
                <a:spcPts val="600"/>
              </a:spcAft>
              <a:buFontTx/>
              <a:buChar char="-"/>
            </a:pPr>
            <a:r>
              <a:rPr lang="fr-FR" dirty="0" smtClean="0">
                <a:solidFill>
                  <a:srgbClr val="000000"/>
                </a:solidFill>
                <a:latin typeface="Arial" pitchFamily="34" charset="0"/>
              </a:rPr>
              <a:t>les seuils de diffusion ;</a:t>
            </a:r>
          </a:p>
          <a:p>
            <a:pPr marL="228600" indent="-228600" algn="just">
              <a:spcBef>
                <a:spcPct val="0"/>
              </a:spcBef>
              <a:spcAft>
                <a:spcPts val="600"/>
              </a:spcAft>
              <a:buFontTx/>
              <a:buChar char="-"/>
            </a:pPr>
            <a:r>
              <a:rPr lang="fr-FR" dirty="0" smtClean="0">
                <a:solidFill>
                  <a:srgbClr val="000000"/>
                </a:solidFill>
                <a:latin typeface="Arial" pitchFamily="34" charset="0"/>
              </a:rPr>
              <a:t>les conditions dérogatoires pour les ayants droit ;</a:t>
            </a:r>
          </a:p>
          <a:p>
            <a:pPr marL="228600" indent="-228600" algn="just">
              <a:spcBef>
                <a:spcPct val="0"/>
              </a:spcBef>
              <a:spcAft>
                <a:spcPts val="600"/>
              </a:spcAft>
              <a:buFontTx/>
              <a:buChar char="-"/>
            </a:pPr>
            <a:r>
              <a:rPr lang="fr-FR" dirty="0" smtClean="0">
                <a:solidFill>
                  <a:srgbClr val="000000"/>
                </a:solidFill>
                <a:latin typeface="Arial" pitchFamily="34" charset="0"/>
              </a:rPr>
              <a:t>les variables sensibles &gt; </a:t>
            </a:r>
            <a:r>
              <a:rPr lang="fr-FR" dirty="0" smtClean="0">
                <a:solidFill>
                  <a:srgbClr val="000000"/>
                </a:solidFill>
                <a:latin typeface="Arial" pitchFamily="34" charset="0"/>
                <a:sym typeface="Wingdings" pitchFamily="2" charset="2"/>
              </a:rPr>
              <a:t>Voir Art.10 :</a:t>
            </a:r>
          </a:p>
          <a:p>
            <a:pPr marL="228600" indent="-228600" algn="just">
              <a:spcBef>
                <a:spcPct val="0"/>
              </a:spcBef>
              <a:spcAft>
                <a:spcPts val="600"/>
              </a:spcAft>
              <a:buFont typeface="Wingdings" pitchFamily="2" charset="2"/>
              <a:buNone/>
            </a:pPr>
            <a:r>
              <a:rPr lang="fr-FR" dirty="0" smtClean="0">
                <a:solidFill>
                  <a:srgbClr val="000000"/>
                </a:solidFill>
                <a:latin typeface="Arial" pitchFamily="34" charset="0"/>
              </a:rPr>
              <a:t>"  iii) Sont considérées comme sensibles les informations relatives :</a:t>
            </a:r>
          </a:p>
          <a:p>
            <a:pPr marL="228600" indent="-228600" algn="just">
              <a:spcBef>
                <a:spcPct val="0"/>
              </a:spcBef>
              <a:spcAft>
                <a:spcPts val="600"/>
              </a:spcAft>
              <a:buFontTx/>
              <a:buChar char="-"/>
            </a:pPr>
            <a:r>
              <a:rPr lang="fr-FR" b="1" dirty="0" smtClean="0">
                <a:solidFill>
                  <a:srgbClr val="000000"/>
                </a:solidFill>
                <a:latin typeface="Arial" pitchFamily="34" charset="0"/>
              </a:rPr>
              <a:t>à la nationalité et aux migrations </a:t>
            </a:r>
            <a:r>
              <a:rPr lang="fr-FR" dirty="0" smtClean="0">
                <a:solidFill>
                  <a:srgbClr val="000000"/>
                </a:solidFill>
                <a:latin typeface="Arial" pitchFamily="34" charset="0"/>
              </a:rPr>
              <a:t>(pays de naissance et pays de résidence en 1990), qui ne peuvent être diffusées que pour les communes entières de plus de 5 000 habitants et pour des zones infracommunales fixes résultant du regroupement de trois quartiers au sens du (vi) de l'article 8 (=TRIRIS) ainsi que, d'une part, à partir d'un seuil de 10 000 habitants, pour les arrondissements, zones d'emploi, aires urbaines et, d'autre part, également à partir d'un seuil de 10 000 habitants, pour les unités urbaines ou leurs regroupements et les zones définies pour la politique de la ville ou leurs regroupements ; </a:t>
            </a:r>
          </a:p>
          <a:p>
            <a:pPr marL="228600" indent="-228600" algn="just">
              <a:spcBef>
                <a:spcPct val="0"/>
              </a:spcBef>
              <a:spcAft>
                <a:spcPts val="600"/>
              </a:spcAft>
              <a:buFontTx/>
              <a:buChar char="-"/>
            </a:pPr>
            <a:r>
              <a:rPr lang="fr-FR" dirty="0" smtClean="0">
                <a:solidFill>
                  <a:srgbClr val="000000"/>
                </a:solidFill>
                <a:latin typeface="Arial" pitchFamily="34" charset="0"/>
              </a:rPr>
              <a:t>à l'année d'arrivée en métropole, diffusée seulement au niveau départemental. « </a:t>
            </a:r>
          </a:p>
          <a:p>
            <a:pPr marL="228600" indent="-228600" algn="just">
              <a:spcBef>
                <a:spcPct val="0"/>
              </a:spcBef>
              <a:spcAft>
                <a:spcPts val="600"/>
              </a:spcAft>
            </a:pPr>
            <a:r>
              <a:rPr lang="fr-FR" dirty="0" smtClean="0">
                <a:solidFill>
                  <a:srgbClr val="000000"/>
                </a:solidFill>
                <a:latin typeface="Arial" pitchFamily="34" charset="0"/>
              </a:rPr>
              <a:t>Les notions d’immigrés (indicateur qualité immigré) et de Français par acquisition (variable INAT1 = indicateur de nationalité (variante1)) son considérées comme variables sensibles.</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24</a:t>
            </a:fld>
            <a:endParaRPr lang="fr-FR" dirty="0"/>
          </a:p>
        </p:txBody>
      </p:sp>
    </p:spTree>
    <p:extLst>
      <p:ext uri="{BB962C8B-B14F-4D97-AF65-F5344CB8AC3E}">
        <p14:creationId xmlns:p14="http://schemas.microsoft.com/office/powerpoint/2010/main" val="2113759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Il s’agit d’une demande de l’ANR </a:t>
            </a:r>
            <a:r>
              <a:rPr lang="fr-FR" b="1" dirty="0" smtClean="0"/>
              <a:t>pour quantifier</a:t>
            </a:r>
            <a:r>
              <a:rPr lang="fr-FR" b="1" baseline="0" dirty="0" smtClean="0"/>
              <a:t> l’activité du CASD. </a:t>
            </a:r>
            <a:endParaRPr lang="fr-FR" b="1" dirty="0" smtClean="0"/>
          </a:p>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25</a:t>
            </a:fld>
            <a:endParaRPr lang="fr-FR" dirty="0"/>
          </a:p>
        </p:txBody>
      </p:sp>
    </p:spTree>
    <p:extLst>
      <p:ext uri="{BB962C8B-B14F-4D97-AF65-F5344CB8AC3E}">
        <p14:creationId xmlns:p14="http://schemas.microsoft.com/office/powerpoint/2010/main" val="291740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3</a:t>
            </a:fld>
            <a:endParaRPr lang="fr-FR" dirty="0"/>
          </a:p>
        </p:txBody>
      </p:sp>
    </p:spTree>
    <p:extLst>
      <p:ext uri="{BB962C8B-B14F-4D97-AF65-F5344CB8AC3E}">
        <p14:creationId xmlns:p14="http://schemas.microsoft.com/office/powerpoint/2010/main" val="54943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4</a:t>
            </a:fld>
            <a:endParaRPr lang="fr-FR" dirty="0"/>
          </a:p>
        </p:txBody>
      </p:sp>
    </p:spTree>
    <p:extLst>
      <p:ext uri="{BB962C8B-B14F-4D97-AF65-F5344CB8AC3E}">
        <p14:creationId xmlns:p14="http://schemas.microsoft.com/office/powerpoint/2010/main" val="237869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5</a:t>
            </a:fld>
            <a:endParaRPr lang="fr-FR" dirty="0"/>
          </a:p>
        </p:txBody>
      </p:sp>
    </p:spTree>
    <p:extLst>
      <p:ext uri="{BB962C8B-B14F-4D97-AF65-F5344CB8AC3E}">
        <p14:creationId xmlns:p14="http://schemas.microsoft.com/office/powerpoint/2010/main" val="141259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6</a:t>
            </a:fld>
            <a:endParaRPr lang="fr-FR" dirty="0"/>
          </a:p>
        </p:txBody>
      </p:sp>
    </p:spTree>
    <p:extLst>
      <p:ext uri="{BB962C8B-B14F-4D97-AF65-F5344CB8AC3E}">
        <p14:creationId xmlns:p14="http://schemas.microsoft.com/office/powerpoint/2010/main" val="162912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7</a:t>
            </a:fld>
            <a:endParaRPr lang="fr-FR" dirty="0"/>
          </a:p>
        </p:txBody>
      </p:sp>
    </p:spTree>
    <p:extLst>
      <p:ext uri="{BB962C8B-B14F-4D97-AF65-F5344CB8AC3E}">
        <p14:creationId xmlns:p14="http://schemas.microsoft.com/office/powerpoint/2010/main" val="174797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8</a:t>
            </a:fld>
            <a:endParaRPr lang="fr-FR" dirty="0"/>
          </a:p>
        </p:txBody>
      </p:sp>
    </p:spTree>
    <p:extLst>
      <p:ext uri="{BB962C8B-B14F-4D97-AF65-F5344CB8AC3E}">
        <p14:creationId xmlns:p14="http://schemas.microsoft.com/office/powerpoint/2010/main" val="378960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 Nous acceptons </a:t>
            </a:r>
            <a:r>
              <a:rPr lang="fr-FR" dirty="0" smtClean="0"/>
              <a:t>seulement les formats des logiciels déjà présent dans le CASD</a:t>
            </a:r>
            <a:r>
              <a:rPr lang="fr-FR" baseline="0" dirty="0" smtClean="0"/>
              <a:t> (qui vous sont détaillés de manière plus précise dans la partie informatique)</a:t>
            </a:r>
          </a:p>
        </p:txBody>
      </p:sp>
      <p:sp>
        <p:nvSpPr>
          <p:cNvPr id="4" name="Espace réservé du numéro de diapositive 3"/>
          <p:cNvSpPr>
            <a:spLocks noGrp="1"/>
          </p:cNvSpPr>
          <p:nvPr>
            <p:ph type="sldNum" sz="quarter" idx="10"/>
          </p:nvPr>
        </p:nvSpPr>
        <p:spPr/>
        <p:txBody>
          <a:bodyPr/>
          <a:lstStyle/>
          <a:p>
            <a:fld id="{1A04C7CF-D7FA-4F40-85DA-EF68C4E7F1A5}" type="slidenum">
              <a:rPr lang="fr-FR" smtClean="0"/>
              <a:t>9</a:t>
            </a:fld>
            <a:endParaRPr lang="fr-FR" dirty="0"/>
          </a:p>
        </p:txBody>
      </p:sp>
    </p:spTree>
    <p:extLst>
      <p:ext uri="{BB962C8B-B14F-4D97-AF65-F5344CB8AC3E}">
        <p14:creationId xmlns:p14="http://schemas.microsoft.com/office/powerpoint/2010/main" val="180602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121775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262295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19022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176126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80565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41031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40850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842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154735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135461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0AD1BCA-1D7B-4909-8C98-1CC66CBD7D1B}" type="datetimeFigureOut">
              <a:rPr lang="fr-FR" smtClean="0"/>
              <a:t>12/01/2017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C11D481-F9AE-46D2-92FD-84C88CA9E1B9}" type="slidenum">
              <a:rPr lang="fr-FR" smtClean="0"/>
              <a:t>‹N°›</a:t>
            </a:fld>
            <a:endParaRPr lang="fr-FR" dirty="0"/>
          </a:p>
        </p:txBody>
      </p:sp>
    </p:spTree>
    <p:extLst>
      <p:ext uri="{BB962C8B-B14F-4D97-AF65-F5344CB8AC3E}">
        <p14:creationId xmlns:p14="http://schemas.microsoft.com/office/powerpoint/2010/main" val="330732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D1BCA-1D7B-4909-8C98-1CC66CBD7D1B}" type="datetimeFigureOut">
              <a:rPr lang="fr-FR" smtClean="0"/>
              <a:t>12/01/2017</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1D481-F9AE-46D2-92FD-84C88CA9E1B9}" type="slidenum">
              <a:rPr lang="fr-FR" smtClean="0"/>
              <a:t>‹N°›</a:t>
            </a:fld>
            <a:endParaRPr lang="fr-FR" dirty="0"/>
          </a:p>
        </p:txBody>
      </p:sp>
    </p:spTree>
    <p:extLst>
      <p:ext uri="{BB962C8B-B14F-4D97-AF65-F5344CB8AC3E}">
        <p14:creationId xmlns:p14="http://schemas.microsoft.com/office/powerpoint/2010/main" val="163346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4.xml"/><Relationship Id="rId7" Type="http://schemas.openxmlformats.org/officeDocument/2006/relationships/package" Target="../embeddings/Feuille_de_calcul_Microsoft_Excel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5.emf"/><Relationship Id="rId5" Type="http://schemas.openxmlformats.org/officeDocument/2006/relationships/image" Target="../media/image2.png"/><Relationship Id="rId10" Type="http://schemas.openxmlformats.org/officeDocument/2006/relationships/package" Target="../embeddings/Feuille_de_calcul_Microsoft_Excel2.xlsx"/><Relationship Id="rId4" Type="http://schemas.openxmlformats.org/officeDocument/2006/relationships/image" Target="../media/image3.png"/><Relationship Id="rId9"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package" Target="../embeddings/Feuille_de_calcul_Microsoft_Excel3.xlsx"/><Relationship Id="rId3" Type="http://schemas.openxmlformats.org/officeDocument/2006/relationships/notesSlide" Target="../notesSlides/notesSlide16.xml"/><Relationship Id="rId7" Type="http://schemas.openxmlformats.org/officeDocument/2006/relationships/oleObject" Target="../embeddings/oleObject3.bin"/><Relationship Id="rId12"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7.xml"/><Relationship Id="rId11" Type="http://schemas.openxmlformats.org/officeDocument/2006/relationships/package" Target="../embeddings/Feuille_de_calcul_Microsoft_Excel4.xlsx"/><Relationship Id="rId5" Type="http://schemas.openxmlformats.org/officeDocument/2006/relationships/image" Target="../media/image2.png"/><Relationship Id="rId10" Type="http://schemas.openxmlformats.org/officeDocument/2006/relationships/oleObject" Target="../embeddings/oleObject4.bin"/><Relationship Id="rId4" Type="http://schemas.openxmlformats.org/officeDocument/2006/relationships/image" Target="../media/image3.png"/><Relationship Id="rId9" Type="http://schemas.openxmlformats.org/officeDocument/2006/relationships/image" Target="../media/image6.emf"/></Relationships>
</file>

<file path=ppt/slides/_rels/slide17.xml.rels><?xml version="1.0" encoding="UTF-8" standalone="yes"?>
<Relationships xmlns="http://schemas.openxmlformats.org/package/2006/relationships"><Relationship Id="rId8" Type="http://schemas.openxmlformats.org/officeDocument/2006/relationships/package" Target="../embeddings/Feuille_de_calcul_Microsoft_Excel5.xlsx"/><Relationship Id="rId13" Type="http://schemas.openxmlformats.org/officeDocument/2006/relationships/oleObject" Target="../embeddings/oleObject7.bin"/><Relationship Id="rId3" Type="http://schemas.openxmlformats.org/officeDocument/2006/relationships/notesSlide" Target="../notesSlides/notesSlide17.xml"/><Relationship Id="rId7" Type="http://schemas.openxmlformats.org/officeDocument/2006/relationships/oleObject" Target="../embeddings/oleObject5.bin"/><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8.xml"/><Relationship Id="rId11" Type="http://schemas.openxmlformats.org/officeDocument/2006/relationships/package" Target="../embeddings/Feuille_de_calcul_Microsoft_Excel6.xlsx"/><Relationship Id="rId5" Type="http://schemas.openxmlformats.org/officeDocument/2006/relationships/image" Target="../media/image2.png"/><Relationship Id="rId15" Type="http://schemas.openxmlformats.org/officeDocument/2006/relationships/image" Target="../media/image10.emf"/><Relationship Id="rId10" Type="http://schemas.openxmlformats.org/officeDocument/2006/relationships/oleObject" Target="../embeddings/oleObject6.bin"/><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package" Target="../embeddings/Feuille_de_calcul_Microsoft_Excel7.xlsx"/></Relationships>
</file>

<file path=ppt/slides/_rels/slide18.xml.rels><?xml version="1.0" encoding="UTF-8" standalone="yes"?>
<Relationships xmlns="http://schemas.openxmlformats.org/package/2006/relationships"><Relationship Id="rId8" Type="http://schemas.openxmlformats.org/officeDocument/2006/relationships/package" Target="../embeddings/Feuille_de_calcul_Microsoft_Excel8.xlsx"/><Relationship Id="rId3" Type="http://schemas.openxmlformats.org/officeDocument/2006/relationships/notesSlide" Target="../notesSlides/notesSlide18.xml"/><Relationship Id="rId7" Type="http://schemas.openxmlformats.org/officeDocument/2006/relationships/oleObject" Target="../embeddings/oleObject8.bin"/><Relationship Id="rId12"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9.xml"/><Relationship Id="rId11" Type="http://schemas.openxmlformats.org/officeDocument/2006/relationships/package" Target="../embeddings/Feuille_de_calcul_Microsoft_Excel9.xlsx"/><Relationship Id="rId5" Type="http://schemas.openxmlformats.org/officeDocument/2006/relationships/image" Target="../media/image2.png"/><Relationship Id="rId10" Type="http://schemas.openxmlformats.org/officeDocument/2006/relationships/oleObject" Target="../embeddings/oleObject9.bin"/><Relationship Id="rId4" Type="http://schemas.openxmlformats.org/officeDocument/2006/relationships/image" Target="../media/image3.png"/><Relationship Id="rId9"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xchangefile.ensae.fr/"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re 1"/>
          <p:cNvSpPr txBox="1">
            <a:spLocks/>
          </p:cNvSpPr>
          <p:nvPr/>
        </p:nvSpPr>
        <p:spPr>
          <a:xfrm>
            <a:off x="1524000" y="2582944"/>
            <a:ext cx="9144000" cy="3553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b="1" dirty="0" smtClean="0">
                <a:solidFill>
                  <a:schemeClr val="bg1"/>
                </a:solidFill>
                <a:latin typeface="Arial" panose="020B0604020202020204" pitchFamily="34" charset="0"/>
                <a:cs typeface="Arial" panose="020B0604020202020204" pitchFamily="34" charset="0"/>
              </a:rPr>
              <a:t>Séance d’information et de sensibilisation</a:t>
            </a:r>
          </a:p>
          <a:p>
            <a:pPr algn="ctr"/>
            <a:endParaRPr lang="fr-FR" sz="2400" b="1" i="1" dirty="0" smtClean="0">
              <a:solidFill>
                <a:schemeClr val="bg1"/>
              </a:solidFill>
              <a:latin typeface="Arial" panose="020B0604020202020204" pitchFamily="34" charset="0"/>
              <a:cs typeface="Arial" panose="020B0604020202020204" pitchFamily="34" charset="0"/>
            </a:endParaRPr>
          </a:p>
          <a:p>
            <a:pPr algn="ctr"/>
            <a:endParaRPr lang="fr-FR" sz="2400" b="0" i="0" baseline="0" dirty="0" smtClean="0">
              <a:solidFill>
                <a:schemeClr val="bg1"/>
              </a:solidFill>
              <a:latin typeface="Arial" panose="020B0604020202020204" pitchFamily="34" charset="0"/>
              <a:cs typeface="Arial" panose="020B0604020202020204" pitchFamily="34" charset="0"/>
            </a:endParaRPr>
          </a:p>
          <a:p>
            <a:pPr algn="ctr"/>
            <a:endParaRPr lang="fr-FR" sz="2400" dirty="0">
              <a:solidFill>
                <a:schemeClr val="bg1"/>
              </a:solidFill>
              <a:latin typeface="Arial" panose="020B0604020202020204" pitchFamily="34" charset="0"/>
              <a:cs typeface="Arial" panose="020B0604020202020204" pitchFamily="34" charset="0"/>
            </a:endParaRPr>
          </a:p>
          <a:p>
            <a:pPr algn="ctr"/>
            <a:r>
              <a:rPr lang="fr-FR" sz="2400" b="0" i="1" baseline="0" dirty="0" smtClean="0">
                <a:solidFill>
                  <a:schemeClr val="bg1"/>
                </a:solidFill>
                <a:latin typeface="Arial" panose="020B0604020202020204" pitchFamily="34" charset="0"/>
                <a:cs typeface="Arial" panose="020B0604020202020204" pitchFamily="34" charset="0"/>
              </a:rPr>
              <a:t>Centre d’Accès Sécurisé aux Données</a:t>
            </a:r>
          </a:p>
          <a:p>
            <a:pPr algn="ctr"/>
            <a:endParaRPr lang="fr-FR" sz="2400" b="0" i="0" baseline="0" dirty="0" smtClean="0">
              <a:solidFill>
                <a:schemeClr val="bg1"/>
              </a:solidFill>
              <a:latin typeface="Arial" panose="020B0604020202020204" pitchFamily="34" charset="0"/>
              <a:cs typeface="Arial" panose="020B0604020202020204" pitchFamily="34" charset="0"/>
            </a:endParaRPr>
          </a:p>
        </p:txBody>
      </p:sp>
      <p:pic>
        <p:nvPicPr>
          <p:cNvPr id="8"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519" y="6136849"/>
            <a:ext cx="1462961" cy="59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72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10</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 </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r>
              <a:rPr lang="fr-FR" dirty="0" smtClean="0"/>
              <a:t>1 sortie = un ou plusieurs fichiers zippés ensemble</a:t>
            </a:r>
          </a:p>
          <a:p>
            <a:r>
              <a:rPr lang="fr-FR" dirty="0" smtClean="0"/>
              <a:t>Vous </a:t>
            </a:r>
            <a:r>
              <a:rPr lang="fr-FR" dirty="0"/>
              <a:t>disposez </a:t>
            </a:r>
            <a:r>
              <a:rPr lang="fr-FR" dirty="0" smtClean="0"/>
              <a:t>d’un pack de </a:t>
            </a:r>
            <a:r>
              <a:rPr lang="fr-FR" b="1" dirty="0">
                <a:solidFill>
                  <a:srgbClr val="FF0000"/>
                </a:solidFill>
              </a:rPr>
              <a:t>20 </a:t>
            </a:r>
            <a:r>
              <a:rPr lang="fr-FR" b="1" dirty="0" smtClean="0">
                <a:solidFill>
                  <a:srgbClr val="FF0000"/>
                </a:solidFill>
              </a:rPr>
              <a:t>exports</a:t>
            </a:r>
            <a:r>
              <a:rPr lang="fr-FR" dirty="0" smtClean="0"/>
              <a:t> </a:t>
            </a:r>
            <a:r>
              <a:rPr lang="fr-FR" dirty="0"/>
              <a:t>lors de l’ouverture de votre projet</a:t>
            </a:r>
          </a:p>
          <a:p>
            <a:r>
              <a:rPr lang="fr-FR" dirty="0" smtClean="0"/>
              <a:t>Un export est </a:t>
            </a:r>
            <a:r>
              <a:rPr lang="fr-FR" dirty="0"/>
              <a:t>égale à </a:t>
            </a:r>
            <a:r>
              <a:rPr lang="fr-FR" b="1" dirty="0">
                <a:solidFill>
                  <a:srgbClr val="FF0000"/>
                </a:solidFill>
              </a:rPr>
              <a:t>30 minutes </a:t>
            </a:r>
            <a:r>
              <a:rPr lang="fr-FR" dirty="0"/>
              <a:t>de </a:t>
            </a:r>
            <a:r>
              <a:rPr lang="fr-FR" dirty="0" smtClean="0"/>
              <a:t>traitement d’une ou plusieurs sortie(s)</a:t>
            </a:r>
            <a:endParaRPr lang="fr-FR" dirty="0"/>
          </a:p>
          <a:p>
            <a:r>
              <a:rPr lang="fr-FR" dirty="0" smtClean="0"/>
              <a:t>Vous </a:t>
            </a:r>
            <a:r>
              <a:rPr lang="fr-FR" dirty="0"/>
              <a:t>disposez donc au total de 600 minutes de </a:t>
            </a:r>
            <a:r>
              <a:rPr lang="fr-FR" dirty="0" smtClean="0"/>
              <a:t>traitement</a:t>
            </a:r>
            <a:endParaRPr lang="fr-FR" dirty="0"/>
          </a:p>
          <a:p>
            <a:pPr marL="0" indent="0">
              <a:buNone/>
            </a:pPr>
            <a:endParaRPr lang="fr-FR" sz="1000" dirty="0" smtClean="0"/>
          </a:p>
          <a:p>
            <a:pPr marL="0" indent="0">
              <a:buNone/>
            </a:pPr>
            <a:r>
              <a:rPr lang="fr-FR" dirty="0" smtClean="0">
                <a:sym typeface="Wingdings" panose="05000000000000000000" pitchFamily="2" charset="2"/>
              </a:rPr>
              <a:t> </a:t>
            </a:r>
            <a:r>
              <a:rPr lang="fr-FR" dirty="0" smtClean="0"/>
              <a:t>Si vous atteignez les 20 exports, vous pouvez commander un pack supplémentaire </a:t>
            </a:r>
            <a:endParaRPr lang="fr-FR" dirty="0"/>
          </a:p>
        </p:txBody>
      </p:sp>
      <p:sp>
        <p:nvSpPr>
          <p:cNvPr id="12" name="ZoneTexte 11"/>
          <p:cNvSpPr txBox="1"/>
          <p:nvPr/>
        </p:nvSpPr>
        <p:spPr>
          <a:xfrm>
            <a:off x="103694" y="298768"/>
            <a:ext cx="168739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(4/5)</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00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11</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 : à fournir</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457200" lvl="1" indent="0">
              <a:buNone/>
            </a:pPr>
            <a:r>
              <a:rPr lang="fr-FR" dirty="0" smtClean="0"/>
              <a:t>Pour chaque sortie, indiquer les </a:t>
            </a:r>
            <a:r>
              <a:rPr lang="fr-FR" dirty="0"/>
              <a:t>données </a:t>
            </a:r>
            <a:r>
              <a:rPr lang="fr-FR" dirty="0" smtClean="0"/>
              <a:t>utilisées et : </a:t>
            </a:r>
          </a:p>
          <a:p>
            <a:pPr marL="457200" lvl="1" indent="0">
              <a:buNone/>
            </a:pPr>
            <a:endParaRPr lang="fr-FR" sz="1100" dirty="0" smtClean="0"/>
          </a:p>
          <a:p>
            <a:pPr lvl="1"/>
            <a:r>
              <a:rPr lang="fr-FR" u="sng" dirty="0" smtClean="0"/>
              <a:t>Pour les régression</a:t>
            </a:r>
            <a:r>
              <a:rPr lang="fr-FR" u="sng" dirty="0"/>
              <a:t>, modèle </a:t>
            </a:r>
            <a:r>
              <a:rPr lang="fr-FR" u="sng" dirty="0" smtClean="0"/>
              <a:t>économétriques : </a:t>
            </a:r>
            <a:endParaRPr lang="fr-FR" u="sng" dirty="0"/>
          </a:p>
          <a:p>
            <a:pPr>
              <a:spcBef>
                <a:spcPts val="600"/>
              </a:spcBef>
              <a:spcAft>
                <a:spcPts val="600"/>
              </a:spcAft>
              <a:buNone/>
            </a:pPr>
            <a:r>
              <a:rPr lang="fr-FR" sz="2000" dirty="0" smtClean="0">
                <a:sym typeface="Wingdings" panose="05000000000000000000" pitchFamily="2" charset="2"/>
              </a:rPr>
              <a:t> </a:t>
            </a:r>
            <a:r>
              <a:rPr lang="fr-FR" sz="2000" dirty="0" smtClean="0"/>
              <a:t>Le </a:t>
            </a:r>
            <a:r>
              <a:rPr lang="fr-FR" sz="2000" dirty="0"/>
              <a:t>nombre d’individus utilisés pour le </a:t>
            </a:r>
            <a:r>
              <a:rPr lang="fr-FR" sz="2000" dirty="0" smtClean="0"/>
              <a:t>modèle</a:t>
            </a:r>
            <a:endParaRPr lang="fr-FR" sz="2000" u="sng" dirty="0"/>
          </a:p>
          <a:p>
            <a:pPr lvl="1">
              <a:spcAft>
                <a:spcPts val="600"/>
              </a:spcAft>
            </a:pPr>
            <a:r>
              <a:rPr lang="fr-FR" u="sng" dirty="0" smtClean="0"/>
              <a:t>Pour les cartes, graphiques :</a:t>
            </a:r>
            <a:endParaRPr lang="fr-FR" u="sng" dirty="0"/>
          </a:p>
          <a:p>
            <a:pPr>
              <a:spcBef>
                <a:spcPts val="600"/>
              </a:spcBef>
              <a:spcAft>
                <a:spcPts val="600"/>
              </a:spcAft>
              <a:buNone/>
            </a:pPr>
            <a:r>
              <a:rPr lang="fr-FR" sz="2000" dirty="0" smtClean="0">
                <a:sym typeface="Wingdings" panose="05000000000000000000" pitchFamily="2" charset="2"/>
              </a:rPr>
              <a:t> </a:t>
            </a:r>
            <a:r>
              <a:rPr lang="fr-FR" sz="2000" dirty="0" smtClean="0"/>
              <a:t>Les </a:t>
            </a:r>
            <a:r>
              <a:rPr lang="fr-FR" sz="2000" dirty="0"/>
              <a:t>informations qui ont permis la construction </a:t>
            </a:r>
            <a:r>
              <a:rPr lang="fr-FR" sz="2000" dirty="0" smtClean="0"/>
              <a:t>du graphique : population et signification des </a:t>
            </a:r>
            <a:r>
              <a:rPr lang="fr-FR" sz="2000" dirty="0"/>
              <a:t>variables utilisées</a:t>
            </a:r>
          </a:p>
          <a:p>
            <a:pPr>
              <a:spcBef>
                <a:spcPts val="600"/>
              </a:spcBef>
              <a:spcAft>
                <a:spcPts val="600"/>
              </a:spcAft>
              <a:buNone/>
            </a:pPr>
            <a:r>
              <a:rPr lang="fr-FR" sz="2000" dirty="0" smtClean="0">
                <a:solidFill>
                  <a:srgbClr val="FF0000"/>
                </a:solidFill>
              </a:rPr>
              <a:t>Remarque : les graphiques </a:t>
            </a:r>
            <a:r>
              <a:rPr lang="fr-FR" sz="2000" b="1" dirty="0">
                <a:solidFill>
                  <a:srgbClr val="FF0000"/>
                </a:solidFill>
              </a:rPr>
              <a:t>STATA </a:t>
            </a:r>
            <a:r>
              <a:rPr lang="fr-FR" sz="2000" dirty="0" smtClean="0">
                <a:solidFill>
                  <a:srgbClr val="FF0000"/>
                </a:solidFill>
              </a:rPr>
              <a:t>sont de préférence à convertir </a:t>
            </a:r>
            <a:r>
              <a:rPr lang="fr-FR" sz="2000" dirty="0">
                <a:solidFill>
                  <a:srgbClr val="FF0000"/>
                </a:solidFill>
              </a:rPr>
              <a:t>en jpg, bitmap, </a:t>
            </a:r>
            <a:r>
              <a:rPr lang="fr-FR" sz="2000" dirty="0" smtClean="0">
                <a:solidFill>
                  <a:srgbClr val="FF0000"/>
                </a:solidFill>
              </a:rPr>
              <a:t>pdf…</a:t>
            </a:r>
          </a:p>
          <a:p>
            <a:pPr lvl="1"/>
            <a:r>
              <a:rPr lang="fr-FR" u="sng" dirty="0"/>
              <a:t>Tableau de données agrégées :</a:t>
            </a:r>
          </a:p>
          <a:p>
            <a:pPr>
              <a:spcBef>
                <a:spcPts val="600"/>
              </a:spcBef>
              <a:spcAft>
                <a:spcPts val="600"/>
              </a:spcAft>
              <a:buNone/>
            </a:pPr>
            <a:r>
              <a:rPr lang="fr-FR" sz="2000" dirty="0">
                <a:sym typeface="Wingdings" panose="05000000000000000000" pitchFamily="2" charset="2"/>
              </a:rPr>
              <a:t> </a:t>
            </a:r>
            <a:r>
              <a:rPr lang="fr-FR" sz="2000" dirty="0"/>
              <a:t>La description des variables, les effectifs correspondant à chaque case et l’information portant sur la plus forte contribution dans la </a:t>
            </a:r>
            <a:r>
              <a:rPr lang="fr-FR" sz="2000" dirty="0" smtClean="0"/>
              <a:t>case</a:t>
            </a:r>
            <a:endParaRPr lang="fr-FR" sz="2000" u="sng" dirty="0"/>
          </a:p>
        </p:txBody>
      </p:sp>
      <p:sp>
        <p:nvSpPr>
          <p:cNvPr id="12" name="ZoneTexte 11"/>
          <p:cNvSpPr txBox="1"/>
          <p:nvPr/>
        </p:nvSpPr>
        <p:spPr>
          <a:xfrm>
            <a:off x="103694" y="298768"/>
            <a:ext cx="168739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458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12</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données issues d’enquêtes statistiques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lvl="1"/>
            <a:r>
              <a:rPr lang="fr-FR" sz="2800" dirty="0" smtClean="0"/>
              <a:t>Données </a:t>
            </a:r>
            <a:r>
              <a:rPr lang="fr-FR" sz="2800" dirty="0"/>
              <a:t>« entreprises »</a:t>
            </a:r>
          </a:p>
          <a:p>
            <a:pPr lvl="2">
              <a:buFont typeface="Wingdings" panose="05000000000000000000" pitchFamily="2" charset="2"/>
              <a:buChar char="v"/>
            </a:pPr>
            <a:r>
              <a:rPr lang="fr-FR" dirty="0" smtClean="0"/>
              <a:t> aucune </a:t>
            </a:r>
            <a:r>
              <a:rPr lang="fr-FR" dirty="0"/>
              <a:t>case pour laquelle 1 entreprise représente plus de 85 % du total (règle Cnis, 7 juillet 1960)</a:t>
            </a:r>
          </a:p>
          <a:p>
            <a:pPr lvl="2">
              <a:buFont typeface="Wingdings" panose="05000000000000000000" pitchFamily="2" charset="2"/>
              <a:buChar char="v"/>
            </a:pPr>
            <a:r>
              <a:rPr lang="fr-FR" dirty="0" smtClean="0"/>
              <a:t> aucune </a:t>
            </a:r>
            <a:r>
              <a:rPr lang="fr-FR" dirty="0"/>
              <a:t>case constituée de moins de 3 entreprises (décision du DG Insee,13 juin 1980) : le secret s’applique sur les entreprises et non sur les établissements </a:t>
            </a:r>
          </a:p>
          <a:p>
            <a:pPr lvl="2">
              <a:buFont typeface="Wingdings" panose="05000000000000000000" pitchFamily="2" charset="2"/>
              <a:buChar char="à"/>
            </a:pPr>
            <a:r>
              <a:rPr lang="fr-FR" dirty="0" smtClean="0"/>
              <a:t>Il </a:t>
            </a:r>
            <a:r>
              <a:rPr lang="fr-FR" dirty="0"/>
              <a:t>faudra fournir un fichier </a:t>
            </a:r>
            <a:r>
              <a:rPr lang="fr-FR" dirty="0" smtClean="0"/>
              <a:t>de contrôle non </a:t>
            </a:r>
            <a:r>
              <a:rPr lang="fr-FR" dirty="0"/>
              <a:t>secrétisé permettant de vérifier le respect des </a:t>
            </a:r>
            <a:r>
              <a:rPr lang="fr-FR" dirty="0" smtClean="0"/>
              <a:t>règles</a:t>
            </a:r>
          </a:p>
          <a:p>
            <a:pPr marL="914400" lvl="2" indent="0">
              <a:buNone/>
            </a:pPr>
            <a:endParaRPr lang="fr-FR" sz="1000" dirty="0" smtClean="0"/>
          </a:p>
          <a:p>
            <a:pPr lvl="1"/>
            <a:r>
              <a:rPr lang="fr-FR" sz="2800" dirty="0" smtClean="0"/>
              <a:t>Données </a:t>
            </a:r>
            <a:r>
              <a:rPr lang="fr-FR" sz="2800" dirty="0"/>
              <a:t>« ménages »</a:t>
            </a:r>
          </a:p>
          <a:p>
            <a:pPr lvl="2">
              <a:buFont typeface="Wingdings" panose="05000000000000000000" pitchFamily="2" charset="2"/>
              <a:buChar char="v"/>
            </a:pPr>
            <a:r>
              <a:rPr lang="fr-FR" dirty="0" smtClean="0"/>
              <a:t> impossibilité </a:t>
            </a:r>
            <a:r>
              <a:rPr lang="fr-FR" dirty="0"/>
              <a:t>d’identifier directement ou indirectement </a:t>
            </a:r>
          </a:p>
          <a:p>
            <a:pPr lvl="2">
              <a:buFont typeface="Wingdings" panose="05000000000000000000" pitchFamily="2" charset="2"/>
              <a:buChar char="v"/>
            </a:pPr>
            <a:r>
              <a:rPr lang="fr-FR" dirty="0" smtClean="0"/>
              <a:t> la </a:t>
            </a:r>
            <a:r>
              <a:rPr lang="fr-FR" dirty="0"/>
              <a:t>connaissance d’une caractéristique pour un individu ne doit pas entraîner la connaissance d’une autre </a:t>
            </a:r>
            <a:r>
              <a:rPr lang="fr-FR" dirty="0" smtClean="0"/>
              <a:t>caractéristique</a:t>
            </a:r>
            <a:endParaRPr lang="fr-FR" sz="1100" dirty="0"/>
          </a:p>
        </p:txBody>
      </p:sp>
      <p:sp>
        <p:nvSpPr>
          <p:cNvPr id="12" name="ZoneTexte 11"/>
          <p:cNvSpPr txBox="1"/>
          <p:nvPr/>
        </p:nvSpPr>
        <p:spPr>
          <a:xfrm>
            <a:off x="0" y="298768"/>
            <a:ext cx="1913641"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457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13</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données fiscales et mixtes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r>
              <a:rPr lang="fr-FR" dirty="0" smtClean="0"/>
              <a:t>Données </a:t>
            </a:r>
            <a:r>
              <a:rPr lang="fr-FR" dirty="0"/>
              <a:t>issues de sources </a:t>
            </a:r>
            <a:r>
              <a:rPr lang="fr-FR" dirty="0" smtClean="0"/>
              <a:t>fiscales :</a:t>
            </a:r>
            <a:endParaRPr lang="fr-FR" sz="1000" dirty="0"/>
          </a:p>
          <a:p>
            <a:pPr lvl="1">
              <a:buFont typeface="Wingdings" panose="05000000000000000000" pitchFamily="2" charset="2"/>
              <a:buChar char="v"/>
            </a:pPr>
            <a:r>
              <a:rPr lang="fr-FR" dirty="0" smtClean="0"/>
              <a:t> mêmes règles pour les entreprises</a:t>
            </a:r>
          </a:p>
          <a:p>
            <a:pPr lvl="1">
              <a:buFont typeface="Wingdings" panose="05000000000000000000" pitchFamily="2" charset="2"/>
              <a:buChar char="v"/>
            </a:pPr>
            <a:r>
              <a:rPr lang="fr-FR" dirty="0" smtClean="0"/>
              <a:t> pour les données ménages : seuil </a:t>
            </a:r>
            <a:r>
              <a:rPr lang="fr-FR" dirty="0"/>
              <a:t>de 11 individus </a:t>
            </a:r>
            <a:endParaRPr lang="fr-FR" dirty="0" smtClean="0"/>
          </a:p>
          <a:p>
            <a:pPr marL="457200" lvl="1" indent="0">
              <a:buNone/>
            </a:pPr>
            <a:endParaRPr lang="fr-FR" sz="1000" dirty="0" smtClean="0"/>
          </a:p>
          <a:p>
            <a:pPr marL="457200" lvl="1" indent="0">
              <a:buNone/>
            </a:pPr>
            <a:r>
              <a:rPr lang="fr-FR" u="sng" dirty="0"/>
              <a:t>Exemples :</a:t>
            </a:r>
            <a:r>
              <a:rPr lang="fr-FR" dirty="0"/>
              <a:t> </a:t>
            </a:r>
            <a:r>
              <a:rPr lang="fr-FR" dirty="0" smtClean="0"/>
              <a:t>MVC, POTE</a:t>
            </a:r>
          </a:p>
          <a:p>
            <a:pPr marL="457200" lvl="1" indent="0">
              <a:buNone/>
            </a:pPr>
            <a:endParaRPr lang="fr-FR" sz="1000" dirty="0" smtClean="0"/>
          </a:p>
          <a:p>
            <a:r>
              <a:rPr lang="fr-FR" dirty="0" smtClean="0"/>
              <a:t> Les sources mixtes :</a:t>
            </a:r>
          </a:p>
          <a:p>
            <a:pPr lvl="1">
              <a:buFont typeface="Wingdings" panose="05000000000000000000" pitchFamily="2" charset="2"/>
              <a:buChar char="v"/>
            </a:pPr>
            <a:r>
              <a:rPr lang="fr-FR" dirty="0" smtClean="0"/>
              <a:t> enquêtes </a:t>
            </a:r>
            <a:r>
              <a:rPr lang="fr-FR" dirty="0"/>
              <a:t>statistiques + données </a:t>
            </a:r>
            <a:r>
              <a:rPr lang="fr-FR" dirty="0" smtClean="0"/>
              <a:t>administratives</a:t>
            </a:r>
          </a:p>
          <a:p>
            <a:pPr lvl="1">
              <a:buFont typeface="Wingdings" panose="05000000000000000000" pitchFamily="2" charset="2"/>
              <a:buChar char="v"/>
            </a:pPr>
            <a:r>
              <a:rPr lang="fr-FR" dirty="0" smtClean="0"/>
              <a:t> informations </a:t>
            </a:r>
            <a:r>
              <a:rPr lang="fr-FR" dirty="0"/>
              <a:t>« entreprises » + informations « ménages »</a:t>
            </a:r>
          </a:p>
          <a:p>
            <a:pPr lvl="1">
              <a:buFont typeface="Wingdings" panose="05000000000000000000" pitchFamily="2" charset="2"/>
              <a:buChar char="à"/>
            </a:pPr>
            <a:r>
              <a:rPr lang="fr-FR" dirty="0" smtClean="0"/>
              <a:t>Principe </a:t>
            </a:r>
            <a:r>
              <a:rPr lang="fr-FR" dirty="0"/>
              <a:t>simple = cumul des règles </a:t>
            </a:r>
            <a:r>
              <a:rPr lang="fr-FR" dirty="0" smtClean="0"/>
              <a:t>applicables</a:t>
            </a:r>
          </a:p>
          <a:p>
            <a:pPr marL="457200" lvl="1" indent="0">
              <a:buNone/>
            </a:pPr>
            <a:endParaRPr lang="fr-FR" sz="1000" dirty="0"/>
          </a:p>
          <a:p>
            <a:pPr lvl="1">
              <a:buFontTx/>
              <a:buNone/>
            </a:pPr>
            <a:r>
              <a:rPr lang="fr-FR" u="sng" dirty="0"/>
              <a:t>Exemples :</a:t>
            </a:r>
            <a:r>
              <a:rPr lang="fr-FR" dirty="0"/>
              <a:t> ERFS, </a:t>
            </a:r>
            <a:r>
              <a:rPr lang="fr-FR" dirty="0" smtClean="0"/>
              <a:t>DADS</a:t>
            </a:r>
            <a:endParaRPr lang="fr-FR" dirty="0"/>
          </a:p>
        </p:txBody>
      </p:sp>
      <p:sp>
        <p:nvSpPr>
          <p:cNvPr id="12" name="ZoneTexte 11"/>
          <p:cNvSpPr txBox="1"/>
          <p:nvPr/>
        </p:nvSpPr>
        <p:spPr>
          <a:xfrm>
            <a:off x="0" y="298768"/>
            <a:ext cx="192306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5820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14</a:t>
            </a:r>
            <a:endParaRPr lang="fr-FR" dirty="0"/>
          </a:p>
        </p:txBody>
      </p:sp>
      <p:pic>
        <p:nvPicPr>
          <p:cNvPr id="9" name="Picture 2" descr="CASD - Centre d'accès sécurisé distant aux donné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secret primaire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457200" lvl="1" indent="0">
              <a:buNone/>
            </a:pPr>
            <a:r>
              <a:rPr lang="fr-FR" dirty="0" smtClean="0"/>
              <a:t>Secret </a:t>
            </a:r>
            <a:r>
              <a:rPr lang="fr-FR" dirty="0"/>
              <a:t>primaire = appliquer les règles propres à chaque source</a:t>
            </a:r>
          </a:p>
          <a:p>
            <a:pPr lvl="1">
              <a:buFontTx/>
              <a:buNone/>
            </a:pPr>
            <a:r>
              <a:rPr lang="fr-FR" dirty="0">
                <a:sym typeface="Wingdings" pitchFamily="2" charset="2"/>
              </a:rPr>
              <a:t></a:t>
            </a:r>
            <a:r>
              <a:rPr lang="fr-FR" dirty="0"/>
              <a:t> simple à </a:t>
            </a:r>
            <a:r>
              <a:rPr lang="fr-FR" dirty="0" smtClean="0"/>
              <a:t>gérer</a:t>
            </a:r>
            <a:endParaRPr lang="fr-FR" dirty="0"/>
          </a:p>
        </p:txBody>
      </p:sp>
      <p:sp>
        <p:nvSpPr>
          <p:cNvPr id="12" name="ZoneTexte 11"/>
          <p:cNvSpPr txBox="1"/>
          <p:nvPr/>
        </p:nvSpPr>
        <p:spPr>
          <a:xfrm>
            <a:off x="0" y="298768"/>
            <a:ext cx="192306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17" name="Object 2"/>
          <p:cNvGraphicFramePr>
            <a:graphicFrameLocks noChangeAspect="1"/>
          </p:cNvGraphicFramePr>
          <p:nvPr>
            <p:extLst>
              <p:ext uri="{D42A27DB-BD31-4B8C-83A1-F6EECF244321}">
                <p14:modId xmlns:p14="http://schemas.microsoft.com/office/powerpoint/2010/main" val="1984218211"/>
              </p:ext>
            </p:extLst>
          </p:nvPr>
        </p:nvGraphicFramePr>
        <p:xfrm>
          <a:off x="5826557" y="2605790"/>
          <a:ext cx="2206923" cy="1263576"/>
        </p:xfrm>
        <a:graphic>
          <a:graphicData uri="http://schemas.openxmlformats.org/presentationml/2006/ole">
            <mc:AlternateContent xmlns:mc="http://schemas.openxmlformats.org/markup-compatibility/2006">
              <mc:Choice xmlns:v="urn:schemas-microsoft-com:vml" Requires="v">
                <p:oleObj spid="_x0000_s1102" name="Feuille de calcul" r:id="rId7" imgW="1533545" imgH="943043" progId="Excel.Sheet.12">
                  <p:embed/>
                </p:oleObj>
              </mc:Choice>
              <mc:Fallback>
                <p:oleObj name="Feuille de calcul" r:id="rId7" imgW="1533545" imgH="943043" progId="Excel.Sheet.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557" y="2605790"/>
                        <a:ext cx="2206923" cy="126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Flèche vers le bas 17"/>
          <p:cNvSpPr/>
          <p:nvPr/>
        </p:nvSpPr>
        <p:spPr bwMode="auto">
          <a:xfrm>
            <a:off x="6690653" y="4008242"/>
            <a:ext cx="792088"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charset="0"/>
              <a:ea typeface="ＭＳ Ｐゴシック" pitchFamily="28" charset="-128"/>
            </a:endParaRPr>
          </a:p>
        </p:txBody>
      </p:sp>
      <p:graphicFrame>
        <p:nvGraphicFramePr>
          <p:cNvPr id="19" name="Object 3"/>
          <p:cNvGraphicFramePr>
            <a:graphicFrameLocks noChangeAspect="1"/>
          </p:cNvGraphicFramePr>
          <p:nvPr>
            <p:extLst>
              <p:ext uri="{D42A27DB-BD31-4B8C-83A1-F6EECF244321}">
                <p14:modId xmlns:p14="http://schemas.microsoft.com/office/powerpoint/2010/main" val="79673783"/>
              </p:ext>
            </p:extLst>
          </p:nvPr>
        </p:nvGraphicFramePr>
        <p:xfrm>
          <a:off x="5970573" y="5054062"/>
          <a:ext cx="2160240" cy="1152128"/>
        </p:xfrm>
        <a:graphic>
          <a:graphicData uri="http://schemas.openxmlformats.org/presentationml/2006/ole">
            <mc:AlternateContent xmlns:mc="http://schemas.openxmlformats.org/markup-compatibility/2006">
              <mc:Choice xmlns:v="urn:schemas-microsoft-com:vml" Requires="v">
                <p:oleObj spid="_x0000_s1103" name="Feuille de calcul" r:id="rId10" imgW="1533545" imgH="943043" progId="Excel.Sheet.12">
                  <p:embed/>
                </p:oleObj>
              </mc:Choice>
              <mc:Fallback>
                <p:oleObj name="Feuille de calcul" r:id="rId10" imgW="1533545" imgH="943043" progId="Excel.Sheet.1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70573" y="5054062"/>
                        <a:ext cx="216024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924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15</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7" y="298768"/>
            <a:ext cx="1036555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secret secondaire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989056"/>
            <a:ext cx="9771669" cy="4291602"/>
          </a:xfrm>
          <a:noFill/>
        </p:spPr>
        <p:txBody>
          <a:bodyPr>
            <a:noAutofit/>
          </a:bodyPr>
          <a:lstStyle/>
          <a:p>
            <a:pPr marL="457200" lvl="1" indent="0">
              <a:buNone/>
            </a:pPr>
            <a:r>
              <a:rPr lang="fr-FR" dirty="0" smtClean="0"/>
              <a:t>Secret </a:t>
            </a:r>
            <a:r>
              <a:rPr lang="fr-FR" dirty="0"/>
              <a:t>secondaire </a:t>
            </a:r>
            <a:r>
              <a:rPr lang="fr-FR" dirty="0" smtClean="0"/>
              <a:t>=</a:t>
            </a:r>
          </a:p>
          <a:p>
            <a:pPr lvl="1"/>
            <a:r>
              <a:rPr lang="fr-FR" dirty="0" smtClean="0"/>
              <a:t>empêcher </a:t>
            </a:r>
            <a:r>
              <a:rPr lang="fr-FR" dirty="0"/>
              <a:t>la reconstitution, par somme ou par différence, des cases masquées au secret </a:t>
            </a:r>
            <a:r>
              <a:rPr lang="fr-FR" dirty="0" smtClean="0"/>
              <a:t>primaire</a:t>
            </a:r>
          </a:p>
          <a:p>
            <a:pPr lvl="1"/>
            <a:r>
              <a:rPr lang="fr-FR" dirty="0" smtClean="0"/>
              <a:t>éviter </a:t>
            </a:r>
            <a:r>
              <a:rPr lang="fr-FR" dirty="0"/>
              <a:t>qu’une </a:t>
            </a:r>
            <a:r>
              <a:rPr lang="fr-FR" u="sng" dirty="0"/>
              <a:t>marge</a:t>
            </a:r>
            <a:r>
              <a:rPr lang="fr-FR" dirty="0"/>
              <a:t> (niveau supérieur) permette de déterminer les cases masquées du niveau inférieur</a:t>
            </a:r>
          </a:p>
          <a:p>
            <a:pPr marL="457200" lvl="1" indent="0">
              <a:buNone/>
            </a:pPr>
            <a:r>
              <a:rPr lang="fr-FR" dirty="0" smtClean="0">
                <a:sym typeface="Wingdings" panose="05000000000000000000" pitchFamily="2" charset="2"/>
              </a:rPr>
              <a:t> Plus </a:t>
            </a:r>
            <a:r>
              <a:rPr lang="fr-FR" dirty="0" smtClean="0"/>
              <a:t>compliqué </a:t>
            </a:r>
            <a:r>
              <a:rPr lang="fr-FR" dirty="0"/>
              <a:t>à mettre en œuvre </a:t>
            </a:r>
          </a:p>
          <a:p>
            <a:pPr lvl="1">
              <a:buFont typeface="Wingdings" pitchFamily="2" charset="2"/>
              <a:buNone/>
            </a:pPr>
            <a:endParaRPr lang="fr-FR" sz="1800" dirty="0"/>
          </a:p>
          <a:p>
            <a:pPr lvl="1">
              <a:buFontTx/>
              <a:buNone/>
            </a:pPr>
            <a:r>
              <a:rPr lang="fr-FR" sz="2000" u="sng" dirty="0">
                <a:cs typeface="Arial" pitchFamily="34" charset="0"/>
                <a:sym typeface="Symbol" pitchFamily="18" charset="2"/>
              </a:rPr>
              <a:t>Précision :</a:t>
            </a:r>
            <a:r>
              <a:rPr lang="fr-FR" sz="2000" dirty="0">
                <a:cs typeface="Arial" pitchFamily="34" charset="0"/>
                <a:sym typeface="Symbol" pitchFamily="18" charset="2"/>
              </a:rPr>
              <a:t> les cases à « 0 » </a:t>
            </a:r>
            <a:r>
              <a:rPr lang="fr-FR" sz="2000" dirty="0" smtClean="0">
                <a:cs typeface="Arial" pitchFamily="34" charset="0"/>
                <a:sym typeface="Symbol" pitchFamily="18" charset="2"/>
              </a:rPr>
              <a:t>peuvent ne pas </a:t>
            </a:r>
            <a:r>
              <a:rPr lang="fr-FR" sz="2000" dirty="0">
                <a:cs typeface="Arial" pitchFamily="34" charset="0"/>
                <a:sym typeface="Symbol" pitchFamily="18" charset="2"/>
              </a:rPr>
              <a:t>être </a:t>
            </a:r>
            <a:r>
              <a:rPr lang="fr-FR" sz="2000" dirty="0" smtClean="0">
                <a:cs typeface="Arial" pitchFamily="34" charset="0"/>
                <a:sym typeface="Symbol" pitchFamily="18" charset="2"/>
              </a:rPr>
              <a:t>masquées</a:t>
            </a:r>
            <a:endParaRPr lang="fr-FR" dirty="0"/>
          </a:p>
          <a:p>
            <a:pPr marL="457200" lvl="1" indent="0">
              <a:buNone/>
            </a:pPr>
            <a:endParaRPr lang="fr-FR" sz="1800" dirty="0"/>
          </a:p>
        </p:txBody>
      </p:sp>
      <p:sp>
        <p:nvSpPr>
          <p:cNvPr id="12" name="ZoneTexte 11"/>
          <p:cNvSpPr txBox="1"/>
          <p:nvPr/>
        </p:nvSpPr>
        <p:spPr>
          <a:xfrm>
            <a:off x="1" y="298768"/>
            <a:ext cx="1913640"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804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16</a:t>
            </a:r>
            <a:endParaRPr lang="fr-FR" dirty="0"/>
          </a:p>
        </p:txBody>
      </p:sp>
      <p:pic>
        <p:nvPicPr>
          <p:cNvPr id="9" name="Picture 2" descr="CASD - Centre d'accès sécurisé distant aux donné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problèmes liés au secret secondaire (1)</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914400" lvl="2" indent="0">
              <a:buNone/>
            </a:pPr>
            <a:r>
              <a:rPr lang="fr-FR" dirty="0" smtClean="0">
                <a:solidFill>
                  <a:srgbClr val="660066"/>
                </a:solidFill>
                <a:cs typeface="Arial" pitchFamily="34" charset="0"/>
                <a:sym typeface="Symbol" pitchFamily="18" charset="2"/>
                <a:hlinkClick r:id="rId6" action="ppaction://hlinksldjump"/>
              </a:rPr>
              <a:t>Problème </a:t>
            </a:r>
            <a:r>
              <a:rPr lang="fr-FR" dirty="0">
                <a:solidFill>
                  <a:srgbClr val="660066"/>
                </a:solidFill>
                <a:cs typeface="Arial" pitchFamily="34" charset="0"/>
                <a:sym typeface="Symbol" pitchFamily="18" charset="2"/>
                <a:hlinkClick r:id="rId6" action="ppaction://hlinksldjump"/>
              </a:rPr>
              <a:t>des </a:t>
            </a:r>
            <a:r>
              <a:rPr lang="fr-FR" dirty="0" smtClean="0">
                <a:solidFill>
                  <a:srgbClr val="660066"/>
                </a:solidFill>
                <a:cs typeface="Arial" pitchFamily="34" charset="0"/>
                <a:sym typeface="Symbol" pitchFamily="18" charset="2"/>
                <a:hlinkClick r:id="rId6" action="ppaction://hlinksldjump"/>
              </a:rPr>
              <a:t>marges </a:t>
            </a:r>
            <a:r>
              <a:rPr lang="fr-FR" dirty="0">
                <a:solidFill>
                  <a:srgbClr val="660066"/>
                </a:solidFill>
                <a:cs typeface="Arial" pitchFamily="34" charset="0"/>
                <a:sym typeface="Symbol" pitchFamily="18" charset="2"/>
                <a:hlinkClick r:id="rId6" action="ppaction://hlinksldjump"/>
              </a:rPr>
              <a:t>(diffusées sur Internet</a:t>
            </a:r>
            <a:r>
              <a:rPr lang="fr-FR" dirty="0" smtClean="0">
                <a:solidFill>
                  <a:srgbClr val="660066"/>
                </a:solidFill>
                <a:cs typeface="Arial" pitchFamily="34" charset="0"/>
                <a:sym typeface="Symbol" pitchFamily="18" charset="2"/>
              </a:rPr>
              <a:t>)</a:t>
            </a:r>
          </a:p>
          <a:p>
            <a:pPr lvl="2"/>
            <a:endParaRPr lang="fr-FR" dirty="0">
              <a:solidFill>
                <a:srgbClr val="660066"/>
              </a:solidFill>
              <a:cs typeface="Arial" pitchFamily="34" charset="0"/>
              <a:sym typeface="Symbol" pitchFamily="18" charset="2"/>
            </a:endParaRPr>
          </a:p>
          <a:p>
            <a:pPr lvl="2"/>
            <a:endParaRPr lang="fr-FR" dirty="0">
              <a:solidFill>
                <a:srgbClr val="660066"/>
              </a:solidFill>
              <a:cs typeface="Arial" pitchFamily="34" charset="0"/>
              <a:sym typeface="Symbol" pitchFamily="18" charset="2"/>
            </a:endParaRPr>
          </a:p>
        </p:txBody>
      </p:sp>
      <p:sp>
        <p:nvSpPr>
          <p:cNvPr id="12" name="ZoneTexte 11"/>
          <p:cNvSpPr txBox="1"/>
          <p:nvPr/>
        </p:nvSpPr>
        <p:spPr>
          <a:xfrm>
            <a:off x="0" y="298768"/>
            <a:ext cx="192306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1848011422"/>
              </p:ext>
            </p:extLst>
          </p:nvPr>
        </p:nvGraphicFramePr>
        <p:xfrm>
          <a:off x="5134758" y="2569895"/>
          <a:ext cx="2016224" cy="1296144"/>
        </p:xfrm>
        <a:graphic>
          <a:graphicData uri="http://schemas.openxmlformats.org/presentationml/2006/ole">
            <mc:AlternateContent xmlns:mc="http://schemas.openxmlformats.org/markup-compatibility/2006">
              <mc:Choice xmlns:v="urn:schemas-microsoft-com:vml" Requires="v">
                <p:oleObj spid="_x0000_s2126" name="Feuille de calcul" r:id="rId8" imgW="1533545" imgH="1143000" progId="Excel.Sheet.12">
                  <p:embed/>
                </p:oleObj>
              </mc:Choice>
              <mc:Fallback>
                <p:oleObj name="Feuille de calcul" r:id="rId8" imgW="1533545" imgH="1143000" progId="Excel.Sheet.1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4758" y="2569895"/>
                        <a:ext cx="2016224" cy="1296144"/>
                      </a:xfrm>
                      <a:prstGeom prst="rect">
                        <a:avLst/>
                      </a:prstGeom>
                      <a:noFill/>
                      <a:ln>
                        <a:noFill/>
                      </a:ln>
                      <a:effectLst/>
                      <a:extLst/>
                    </p:spPr>
                  </p:pic>
                </p:oleObj>
              </mc:Fallback>
            </mc:AlternateContent>
          </a:graphicData>
        </a:graphic>
      </p:graphicFrame>
      <p:sp>
        <p:nvSpPr>
          <p:cNvPr id="14" name="Flèche vers le bas 13"/>
          <p:cNvSpPr/>
          <p:nvPr/>
        </p:nvSpPr>
        <p:spPr bwMode="auto">
          <a:xfrm>
            <a:off x="5998854" y="3902698"/>
            <a:ext cx="864096" cy="84470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charset="0"/>
              <a:ea typeface="ＭＳ Ｐゴシック" pitchFamily="28" charset="-128"/>
            </a:endParaRPr>
          </a:p>
        </p:txBody>
      </p:sp>
      <p:graphicFrame>
        <p:nvGraphicFramePr>
          <p:cNvPr id="15" name="Object 3"/>
          <p:cNvGraphicFramePr>
            <a:graphicFrameLocks noChangeAspect="1"/>
          </p:cNvGraphicFramePr>
          <p:nvPr>
            <p:extLst>
              <p:ext uri="{D42A27DB-BD31-4B8C-83A1-F6EECF244321}">
                <p14:modId xmlns:p14="http://schemas.microsoft.com/office/powerpoint/2010/main" val="242994218"/>
              </p:ext>
            </p:extLst>
          </p:nvPr>
        </p:nvGraphicFramePr>
        <p:xfrm>
          <a:off x="5206766" y="4819414"/>
          <a:ext cx="2088232" cy="1296144"/>
        </p:xfrm>
        <a:graphic>
          <a:graphicData uri="http://schemas.openxmlformats.org/presentationml/2006/ole">
            <mc:AlternateContent xmlns:mc="http://schemas.openxmlformats.org/markup-compatibility/2006">
              <mc:Choice xmlns:v="urn:schemas-microsoft-com:vml" Requires="v">
                <p:oleObj spid="_x0000_s2127" name="Feuille de calcul" r:id="rId11" imgW="1533545" imgH="1143000" progId="Excel.Sheet.12">
                  <p:embed/>
                </p:oleObj>
              </mc:Choice>
              <mc:Fallback>
                <p:oleObj name="Feuille de calcul" r:id="rId11" imgW="1533545" imgH="1143000" progId="Excel.Sheet.12">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6766" y="4819414"/>
                        <a:ext cx="2088232" cy="129614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32493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17</a:t>
            </a:r>
            <a:endParaRPr lang="fr-FR" dirty="0"/>
          </a:p>
        </p:txBody>
      </p:sp>
      <p:pic>
        <p:nvPicPr>
          <p:cNvPr id="9" name="Picture 2" descr="CASD - Centre d'accès sécurisé distant aux donné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problèmes liés au secret secondaire (2)</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914400" lvl="2" indent="0">
              <a:buNone/>
            </a:pPr>
            <a:r>
              <a:rPr lang="fr-FR" dirty="0" smtClean="0">
                <a:solidFill>
                  <a:srgbClr val="660066"/>
                </a:solidFill>
                <a:cs typeface="Arial" pitchFamily="34" charset="0"/>
                <a:sym typeface="Symbol" pitchFamily="18" charset="2"/>
                <a:hlinkClick r:id="rId6" action="ppaction://hlinksldjump"/>
              </a:rPr>
              <a:t>Variables </a:t>
            </a:r>
            <a:r>
              <a:rPr lang="fr-FR" dirty="0">
                <a:solidFill>
                  <a:srgbClr val="660066"/>
                </a:solidFill>
                <a:cs typeface="Arial" pitchFamily="34" charset="0"/>
                <a:sym typeface="Symbol" pitchFamily="18" charset="2"/>
                <a:hlinkClick r:id="rId6" action="ppaction://hlinksldjump"/>
              </a:rPr>
              <a:t>hiérarchisées</a:t>
            </a:r>
            <a:endParaRPr lang="fr-FR" dirty="0">
              <a:solidFill>
                <a:srgbClr val="660066"/>
              </a:solidFill>
              <a:cs typeface="Arial" pitchFamily="34" charset="0"/>
              <a:sym typeface="Symbol" pitchFamily="18" charset="2"/>
            </a:endParaRPr>
          </a:p>
          <a:p>
            <a:pPr lvl="3">
              <a:buFontTx/>
              <a:buNone/>
            </a:pPr>
            <a:r>
              <a:rPr lang="fr-FR" dirty="0">
                <a:solidFill>
                  <a:srgbClr val="333333"/>
                </a:solidFill>
                <a:sym typeface="Wingdings" pitchFamily="2" charset="2"/>
              </a:rPr>
              <a:t> exemples : régions / départements, A10 / A129…</a:t>
            </a:r>
          </a:p>
          <a:p>
            <a:pPr lvl="3">
              <a:buFont typeface="Wingdings" pitchFamily="2" charset="2"/>
              <a:buChar char="à"/>
            </a:pPr>
            <a:r>
              <a:rPr lang="fr-FR" dirty="0">
                <a:solidFill>
                  <a:srgbClr val="333333"/>
                </a:solidFill>
                <a:sym typeface="Wingdings" pitchFamily="2" charset="2"/>
              </a:rPr>
              <a:t> ce sont des marges « cachées », il faut les imbriquer</a:t>
            </a:r>
          </a:p>
          <a:p>
            <a:pPr lvl="3">
              <a:buFont typeface="Wingdings" pitchFamily="2" charset="2"/>
              <a:buChar char="à"/>
            </a:pPr>
            <a:r>
              <a:rPr lang="fr-FR" dirty="0">
                <a:solidFill>
                  <a:srgbClr val="333333"/>
                </a:solidFill>
                <a:sym typeface="Wingdings" pitchFamily="2" charset="2"/>
              </a:rPr>
              <a:t> une ou plusieurs variables communes à différents </a:t>
            </a:r>
            <a:r>
              <a:rPr lang="fr-FR" dirty="0" smtClean="0">
                <a:solidFill>
                  <a:srgbClr val="333333"/>
                </a:solidFill>
                <a:sym typeface="Wingdings" pitchFamily="2" charset="2"/>
              </a:rPr>
              <a:t>tableaux</a:t>
            </a:r>
          </a:p>
          <a:p>
            <a:pPr lvl="3">
              <a:buFont typeface="Wingdings" pitchFamily="2" charset="2"/>
              <a:buChar char="à"/>
            </a:pPr>
            <a:endParaRPr lang="fr-FR" dirty="0">
              <a:solidFill>
                <a:srgbClr val="333333"/>
              </a:solidFill>
              <a:cs typeface="Arial" pitchFamily="34" charset="0"/>
              <a:sym typeface="Wingdings" pitchFamily="2" charset="2"/>
            </a:endParaRPr>
          </a:p>
          <a:p>
            <a:pPr marL="1371600" lvl="3" indent="0">
              <a:buNone/>
            </a:pPr>
            <a:endParaRPr lang="fr-FR" dirty="0">
              <a:solidFill>
                <a:srgbClr val="333333"/>
              </a:solidFill>
              <a:cs typeface="Arial" pitchFamily="34" charset="0"/>
              <a:sym typeface="Symbol" pitchFamily="18" charset="2"/>
            </a:endParaRPr>
          </a:p>
        </p:txBody>
      </p:sp>
      <p:sp>
        <p:nvSpPr>
          <p:cNvPr id="12" name="ZoneTexte 11"/>
          <p:cNvSpPr txBox="1"/>
          <p:nvPr/>
        </p:nvSpPr>
        <p:spPr>
          <a:xfrm>
            <a:off x="0" y="298768"/>
            <a:ext cx="192306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865498417"/>
              </p:ext>
            </p:extLst>
          </p:nvPr>
        </p:nvGraphicFramePr>
        <p:xfrm>
          <a:off x="5118282" y="3342040"/>
          <a:ext cx="1533525" cy="1409700"/>
        </p:xfrm>
        <a:graphic>
          <a:graphicData uri="http://schemas.openxmlformats.org/presentationml/2006/ole">
            <mc:AlternateContent xmlns:mc="http://schemas.openxmlformats.org/markup-compatibility/2006">
              <mc:Choice xmlns:v="urn:schemas-microsoft-com:vml" Requires="v">
                <p:oleObj spid="_x0000_s3188" name="Feuille de calcul" r:id="rId8" imgW="1533545" imgH="1409670" progId="Excel.Sheet.12">
                  <p:embed/>
                </p:oleObj>
              </mc:Choice>
              <mc:Fallback>
                <p:oleObj name="Feuille de calcul" r:id="rId8" imgW="1533545" imgH="1409670" progId="Excel.Sheet.12">
                  <p:embed/>
                  <p:pic>
                    <p:nvPicPr>
                      <p:cNvPr id="0" name=""/>
                      <p:cNvPicPr>
                        <a:picLocks noChangeAspect="1" noChangeArrowheads="1"/>
                      </p:cNvPicPr>
                      <p:nvPr/>
                    </p:nvPicPr>
                    <p:blipFill>
                      <a:blip r:embed="rId9"/>
                      <a:srcRect/>
                      <a:stretch>
                        <a:fillRect/>
                      </a:stretch>
                    </p:blipFill>
                    <p:spPr bwMode="auto">
                      <a:xfrm>
                        <a:off x="5118282" y="3342040"/>
                        <a:ext cx="15335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Flèche vers le bas 13"/>
          <p:cNvSpPr/>
          <p:nvPr/>
        </p:nvSpPr>
        <p:spPr bwMode="auto">
          <a:xfrm>
            <a:off x="5838362" y="4798242"/>
            <a:ext cx="576064" cy="37707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charset="0"/>
              <a:ea typeface="ＭＳ Ｐゴシック" pitchFamily="28" charset="-128"/>
            </a:endParaRPr>
          </a:p>
        </p:txBody>
      </p:sp>
      <p:graphicFrame>
        <p:nvGraphicFramePr>
          <p:cNvPr id="15" name="Object 3"/>
          <p:cNvGraphicFramePr>
            <a:graphicFrameLocks noChangeAspect="1"/>
          </p:cNvGraphicFramePr>
          <p:nvPr>
            <p:extLst>
              <p:ext uri="{D42A27DB-BD31-4B8C-83A1-F6EECF244321}">
                <p14:modId xmlns:p14="http://schemas.microsoft.com/office/powerpoint/2010/main" val="2117196656"/>
              </p:ext>
            </p:extLst>
          </p:nvPr>
        </p:nvGraphicFramePr>
        <p:xfrm>
          <a:off x="5190290" y="5234130"/>
          <a:ext cx="1533525" cy="1409700"/>
        </p:xfrm>
        <a:graphic>
          <a:graphicData uri="http://schemas.openxmlformats.org/presentationml/2006/ole">
            <mc:AlternateContent xmlns:mc="http://schemas.openxmlformats.org/markup-compatibility/2006">
              <mc:Choice xmlns:v="urn:schemas-microsoft-com:vml" Requires="v">
                <p:oleObj spid="_x0000_s3189" name="Feuille de calcul" r:id="rId11" imgW="1533545" imgH="1409670" progId="Excel.Sheet.12">
                  <p:embed/>
                </p:oleObj>
              </mc:Choice>
              <mc:Fallback>
                <p:oleObj name="Feuille de calcul" r:id="rId11" imgW="1533545" imgH="1409670" progId="Excel.Sheet.12">
                  <p:embed/>
                  <p:pic>
                    <p:nvPicPr>
                      <p:cNvPr id="0" name=""/>
                      <p:cNvPicPr>
                        <a:picLocks noChangeAspect="1" noChangeArrowheads="1"/>
                      </p:cNvPicPr>
                      <p:nvPr/>
                    </p:nvPicPr>
                    <p:blipFill>
                      <a:blip r:embed="rId12"/>
                      <a:srcRect/>
                      <a:stretch>
                        <a:fillRect/>
                      </a:stretch>
                    </p:blipFill>
                    <p:spPr bwMode="auto">
                      <a:xfrm>
                        <a:off x="5190290" y="5234130"/>
                        <a:ext cx="15335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Croix 15"/>
          <p:cNvSpPr/>
          <p:nvPr/>
        </p:nvSpPr>
        <p:spPr bwMode="auto">
          <a:xfrm>
            <a:off x="7278522" y="4062120"/>
            <a:ext cx="288032" cy="288032"/>
          </a:xfrm>
          <a:prstGeom prst="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charset="0"/>
              <a:ea typeface="ＭＳ Ｐゴシック" pitchFamily="28" charset="-128"/>
            </a:endParaRPr>
          </a:p>
        </p:txBody>
      </p:sp>
      <p:graphicFrame>
        <p:nvGraphicFramePr>
          <p:cNvPr id="17" name="Object 4"/>
          <p:cNvGraphicFramePr>
            <a:graphicFrameLocks noChangeAspect="1"/>
          </p:cNvGraphicFramePr>
          <p:nvPr>
            <p:extLst>
              <p:ext uri="{D42A27DB-BD31-4B8C-83A1-F6EECF244321}">
                <p14:modId xmlns:p14="http://schemas.microsoft.com/office/powerpoint/2010/main" val="3627387724"/>
              </p:ext>
            </p:extLst>
          </p:nvPr>
        </p:nvGraphicFramePr>
        <p:xfrm>
          <a:off x="8070883" y="3702130"/>
          <a:ext cx="1533525" cy="1374775"/>
        </p:xfrm>
        <a:graphic>
          <a:graphicData uri="http://schemas.openxmlformats.org/presentationml/2006/ole">
            <mc:AlternateContent xmlns:mc="http://schemas.openxmlformats.org/markup-compatibility/2006">
              <mc:Choice xmlns:v="urn:schemas-microsoft-com:vml" Requires="v">
                <p:oleObj spid="_x0000_s3190" name="Feuille de calcul" r:id="rId14" imgW="1533545" imgH="1209600" progId="Excel.Sheet.12">
                  <p:embed/>
                </p:oleObj>
              </mc:Choice>
              <mc:Fallback>
                <p:oleObj name="Feuille de calcul" r:id="rId14" imgW="1533545" imgH="1209600" progId="Excel.Sheet.12">
                  <p:embed/>
                  <p:pic>
                    <p:nvPicPr>
                      <p:cNvPr id="0" name=""/>
                      <p:cNvPicPr>
                        <a:picLocks noChangeAspect="1" noChangeArrowheads="1"/>
                      </p:cNvPicPr>
                      <p:nvPr/>
                    </p:nvPicPr>
                    <p:blipFill>
                      <a:blip r:embed="rId15"/>
                      <a:srcRect/>
                      <a:stretch>
                        <a:fillRect/>
                      </a:stretch>
                    </p:blipFill>
                    <p:spPr bwMode="auto">
                      <a:xfrm>
                        <a:off x="8070883" y="3702130"/>
                        <a:ext cx="153352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66510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18</a:t>
            </a:r>
            <a:endParaRPr lang="fr-FR" dirty="0"/>
          </a:p>
        </p:txBody>
      </p:sp>
      <p:pic>
        <p:nvPicPr>
          <p:cNvPr id="9" name="Picture 2" descr="CASD - Centre d'accès sécurisé distant aux donné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générales : problèmes liés au secret secondaire (3)</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914400" lvl="2" indent="0">
              <a:buNone/>
            </a:pPr>
            <a:r>
              <a:rPr lang="fr-FR" dirty="0" smtClean="0">
                <a:solidFill>
                  <a:srgbClr val="660066"/>
                </a:solidFill>
                <a:cs typeface="Arial" pitchFamily="34" charset="0"/>
                <a:sym typeface="Symbol" pitchFamily="18" charset="2"/>
                <a:hlinkClick r:id="rId6" action="ppaction://hlinksldjump"/>
              </a:rPr>
              <a:t>Au </a:t>
            </a:r>
            <a:r>
              <a:rPr lang="fr-FR" dirty="0">
                <a:solidFill>
                  <a:srgbClr val="660066"/>
                </a:solidFill>
                <a:cs typeface="Arial" pitchFamily="34" charset="0"/>
                <a:sym typeface="Symbol" pitchFamily="18" charset="2"/>
                <a:hlinkClick r:id="rId6" action="ppaction://hlinksldjump"/>
              </a:rPr>
              <a:t>moins 2 modalités non nulles</a:t>
            </a:r>
            <a:r>
              <a:rPr lang="fr-FR" sz="2200" dirty="0">
                <a:solidFill>
                  <a:srgbClr val="660066"/>
                </a:solidFill>
                <a:cs typeface="Arial" pitchFamily="34" charset="0"/>
                <a:sym typeface="Symbol" pitchFamily="18" charset="2"/>
                <a:hlinkClick r:id="rId6" action="ppaction://hlinksldjump"/>
              </a:rPr>
              <a:t> </a:t>
            </a:r>
            <a:r>
              <a:rPr lang="fr-FR" sz="2200" dirty="0">
                <a:solidFill>
                  <a:srgbClr val="660066"/>
                </a:solidFill>
                <a:cs typeface="Arial" pitchFamily="34" charset="0"/>
                <a:sym typeface="Symbol" pitchFamily="18" charset="2"/>
              </a:rPr>
              <a:t>	</a:t>
            </a:r>
          </a:p>
          <a:p>
            <a:pPr lvl="3">
              <a:buFont typeface="Wingdings" pitchFamily="2" charset="2"/>
              <a:buChar char="à"/>
            </a:pPr>
            <a:r>
              <a:rPr lang="fr-FR" dirty="0">
                <a:solidFill>
                  <a:srgbClr val="333333"/>
                </a:solidFill>
                <a:sym typeface="Wingdings" pitchFamily="2" charset="2"/>
              </a:rPr>
              <a:t> problème spécifique aux sources « ménages » : possibilité de connaître la caractéristique d’un </a:t>
            </a:r>
            <a:r>
              <a:rPr lang="fr-FR" dirty="0" smtClean="0">
                <a:solidFill>
                  <a:srgbClr val="333333"/>
                </a:solidFill>
                <a:sym typeface="Wingdings" pitchFamily="2" charset="2"/>
              </a:rPr>
              <a:t>individu </a:t>
            </a:r>
            <a:r>
              <a:rPr lang="fr-FR" dirty="0">
                <a:solidFill>
                  <a:srgbClr val="333333"/>
                </a:solidFill>
                <a:sym typeface="Wingdings" pitchFamily="2" charset="2"/>
              </a:rPr>
              <a:t>à partir d’une </a:t>
            </a:r>
            <a:r>
              <a:rPr lang="fr-FR" dirty="0" smtClean="0">
                <a:solidFill>
                  <a:srgbClr val="333333"/>
                </a:solidFill>
                <a:sym typeface="Wingdings" pitchFamily="2" charset="2"/>
              </a:rPr>
              <a:t>autre</a:t>
            </a:r>
          </a:p>
          <a:p>
            <a:pPr lvl="3">
              <a:buFont typeface="Wingdings" pitchFamily="2" charset="2"/>
              <a:buChar char="à"/>
            </a:pPr>
            <a:endParaRPr lang="fr-FR" dirty="0">
              <a:solidFill>
                <a:srgbClr val="333333"/>
              </a:solidFill>
              <a:sym typeface="Wingdings" pitchFamily="2" charset="2"/>
            </a:endParaRPr>
          </a:p>
          <a:p>
            <a:pPr lvl="3">
              <a:buFont typeface="Wingdings" pitchFamily="2" charset="2"/>
              <a:buChar char="à"/>
            </a:pPr>
            <a:endParaRPr lang="fr-FR" dirty="0">
              <a:solidFill>
                <a:srgbClr val="333333"/>
              </a:solidFill>
              <a:sym typeface="Wingdings" pitchFamily="2" charset="2"/>
            </a:endParaRPr>
          </a:p>
        </p:txBody>
      </p:sp>
      <p:sp>
        <p:nvSpPr>
          <p:cNvPr id="12" name="ZoneTexte 11"/>
          <p:cNvSpPr txBox="1"/>
          <p:nvPr/>
        </p:nvSpPr>
        <p:spPr>
          <a:xfrm>
            <a:off x="1" y="298768"/>
            <a:ext cx="1913640"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301283980"/>
              </p:ext>
            </p:extLst>
          </p:nvPr>
        </p:nvGraphicFramePr>
        <p:xfrm>
          <a:off x="4128941" y="3063447"/>
          <a:ext cx="4299819" cy="1590675"/>
        </p:xfrm>
        <a:graphic>
          <a:graphicData uri="http://schemas.openxmlformats.org/presentationml/2006/ole">
            <mc:AlternateContent xmlns:mc="http://schemas.openxmlformats.org/markup-compatibility/2006">
              <mc:Choice xmlns:v="urn:schemas-microsoft-com:vml" Requires="v">
                <p:oleObj spid="_x0000_s4174" name="Feuille de calcul" r:id="rId8" imgW="3819410" imgH="1590743" progId="Excel.Sheet.12">
                  <p:embed/>
                </p:oleObj>
              </mc:Choice>
              <mc:Fallback>
                <p:oleObj name="Feuille de calcul" r:id="rId8" imgW="3819410" imgH="1590743" progId="Excel.Sheet.12">
                  <p:embed/>
                  <p:pic>
                    <p:nvPicPr>
                      <p:cNvPr id="0" name=""/>
                      <p:cNvPicPr>
                        <a:picLocks noChangeAspect="1" noChangeArrowheads="1"/>
                      </p:cNvPicPr>
                      <p:nvPr/>
                    </p:nvPicPr>
                    <p:blipFill>
                      <a:blip r:embed="rId9"/>
                      <a:srcRect/>
                      <a:stretch>
                        <a:fillRect/>
                      </a:stretch>
                    </p:blipFill>
                    <p:spPr bwMode="auto">
                      <a:xfrm>
                        <a:off x="4128941" y="3063447"/>
                        <a:ext cx="4299819" cy="1590675"/>
                      </a:xfrm>
                      <a:prstGeom prst="rect">
                        <a:avLst/>
                      </a:prstGeom>
                      <a:noFill/>
                      <a:ln>
                        <a:noFill/>
                      </a:ln>
                      <a:effectLst/>
                      <a:extLst/>
                    </p:spPr>
                  </p:pic>
                </p:oleObj>
              </mc:Fallback>
            </mc:AlternateContent>
          </a:graphicData>
        </a:graphic>
      </p:graphicFrame>
      <p:sp>
        <p:nvSpPr>
          <p:cNvPr id="14" name="Flèche vers le bas 13"/>
          <p:cNvSpPr/>
          <p:nvPr/>
        </p:nvSpPr>
        <p:spPr bwMode="auto">
          <a:xfrm>
            <a:off x="6255934" y="4647623"/>
            <a:ext cx="729565" cy="42394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charset="0"/>
              <a:ea typeface="ＭＳ Ｐゴシック" pitchFamily="28" charset="-128"/>
            </a:endParaRPr>
          </a:p>
        </p:txBody>
      </p:sp>
      <p:graphicFrame>
        <p:nvGraphicFramePr>
          <p:cNvPr id="15" name="Object 4"/>
          <p:cNvGraphicFramePr>
            <a:graphicFrameLocks noChangeAspect="1"/>
          </p:cNvGraphicFramePr>
          <p:nvPr>
            <p:extLst>
              <p:ext uri="{D42A27DB-BD31-4B8C-83A1-F6EECF244321}">
                <p14:modId xmlns:p14="http://schemas.microsoft.com/office/powerpoint/2010/main" val="3872696254"/>
              </p:ext>
            </p:extLst>
          </p:nvPr>
        </p:nvGraphicFramePr>
        <p:xfrm>
          <a:off x="6518997" y="5111266"/>
          <a:ext cx="3819525" cy="1590675"/>
        </p:xfrm>
        <a:graphic>
          <a:graphicData uri="http://schemas.openxmlformats.org/presentationml/2006/ole">
            <mc:AlternateContent xmlns:mc="http://schemas.openxmlformats.org/markup-compatibility/2006">
              <mc:Choice xmlns:v="urn:schemas-microsoft-com:vml" Requires="v">
                <p:oleObj spid="_x0000_s4175" name="Feuille de calcul" r:id="rId11" imgW="3819410" imgH="1590743" progId="Excel.Sheet.12">
                  <p:embed/>
                </p:oleObj>
              </mc:Choice>
              <mc:Fallback>
                <p:oleObj name="Feuille de calcul" r:id="rId11" imgW="3819410" imgH="1590743" progId="Excel.Sheet.12">
                  <p:embed/>
                  <p:pic>
                    <p:nvPicPr>
                      <p:cNvPr id="0" name=""/>
                      <p:cNvPicPr>
                        <a:picLocks noChangeAspect="1" noChangeArrowheads="1"/>
                      </p:cNvPicPr>
                      <p:nvPr/>
                    </p:nvPicPr>
                    <p:blipFill>
                      <a:blip r:embed="rId12"/>
                      <a:srcRect/>
                      <a:stretch>
                        <a:fillRect/>
                      </a:stretch>
                    </p:blipFill>
                    <p:spPr bwMode="auto">
                      <a:xfrm>
                        <a:off x="6518997" y="5111266"/>
                        <a:ext cx="38195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6251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19</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53666"/>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Exemple de fichier de contrôle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215839316"/>
              </p:ext>
            </p:extLst>
          </p:nvPr>
        </p:nvGraphicFramePr>
        <p:xfrm>
          <a:off x="2209799" y="2447978"/>
          <a:ext cx="4648200" cy="3575756"/>
        </p:xfrm>
        <a:graphic>
          <a:graphicData uri="http://schemas.openxmlformats.org/drawingml/2006/table">
            <a:tbl>
              <a:tblPr firstRow="1" firstCol="1" bandRow="1"/>
              <a:tblGrid>
                <a:gridCol w="929640"/>
                <a:gridCol w="1030162"/>
                <a:gridCol w="829118"/>
                <a:gridCol w="929640"/>
                <a:gridCol w="929640"/>
              </a:tblGrid>
              <a:tr h="704157">
                <a:tc>
                  <a:txBody>
                    <a:bodyPr/>
                    <a:lstStyle/>
                    <a:p>
                      <a:pPr algn="l" fontAlgn="ctr"/>
                      <a:r>
                        <a:rPr lang="fr-FR" sz="1100" b="0" i="0" u="none" strike="noStrike" dirty="0">
                          <a:solidFill>
                            <a:srgbClr val="000000"/>
                          </a:solidFill>
                          <a:effectLst/>
                          <a:latin typeface="Calibri" panose="020F0502020204030204" pitchFamily="34" charset="0"/>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Nombre d'entreprises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Montant du max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Montant 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Pourcentage du maximum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857">
                <a:tc>
                  <a:txBody>
                    <a:bodyPr/>
                    <a:lstStyle/>
                    <a:p>
                      <a:pPr algn="l" fontAlgn="ctr"/>
                      <a:r>
                        <a:rPr lang="fr-FR" sz="1100" b="1" i="0" u="none" strike="noStrike" dirty="0">
                          <a:solidFill>
                            <a:srgbClr val="000000"/>
                          </a:solidFill>
                          <a:effectLst/>
                          <a:latin typeface="Calibri" panose="020F0502020204030204" pitchFamily="34" charset="0"/>
                        </a:rPr>
                        <a:t>Bretagne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139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1668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27800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74857">
                <a:tc>
                  <a:txBody>
                    <a:bodyPr/>
                    <a:lstStyle/>
                    <a:p>
                      <a:pPr algn="l" fontAlgn="ctr"/>
                      <a:r>
                        <a:rPr lang="fr-FR" sz="1100" b="0" i="0" u="none" strike="noStrike" dirty="0">
                          <a:solidFill>
                            <a:srgbClr val="000000"/>
                          </a:solidFill>
                          <a:effectLst/>
                          <a:latin typeface="Calibri" panose="020F0502020204030204" pitchFamily="34" charset="0"/>
                        </a:rPr>
                        <a:t>Morbihan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1590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19882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857">
                <a:tc>
                  <a:txBody>
                    <a:bodyPr/>
                    <a:lstStyle/>
                    <a:p>
                      <a:pPr algn="l" fontAlgn="ctr"/>
                      <a:r>
                        <a:rPr lang="fr-FR" sz="1100" b="0" i="0" u="none" strike="noStrike" dirty="0">
                          <a:solidFill>
                            <a:srgbClr val="000000"/>
                          </a:solidFill>
                          <a:effectLst/>
                          <a:latin typeface="Calibri" panose="020F0502020204030204" pitchFamily="34" charset="0"/>
                        </a:rPr>
                        <a:t>Finistère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590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3476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800">
                <a:tc>
                  <a:txBody>
                    <a:bodyPr/>
                    <a:lstStyle/>
                    <a:p>
                      <a:pPr algn="l" fontAlgn="ctr"/>
                      <a:r>
                        <a:rPr lang="fr-FR" sz="1100" b="0" i="0" u="none" strike="noStrike" dirty="0">
                          <a:solidFill>
                            <a:srgbClr val="000000"/>
                          </a:solidFill>
                          <a:effectLst/>
                          <a:latin typeface="Calibri" panose="020F0502020204030204" pitchFamily="34" charset="0"/>
                        </a:rPr>
                        <a:t>Côtes-d'Armor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1103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2567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800">
                <a:tc>
                  <a:txBody>
                    <a:bodyPr/>
                    <a:lstStyle/>
                    <a:p>
                      <a:pPr algn="l" fontAlgn="ctr"/>
                      <a:r>
                        <a:rPr lang="fr-FR" sz="1100" b="0" i="0" u="none" strike="noStrike" dirty="0">
                          <a:solidFill>
                            <a:srgbClr val="000000"/>
                          </a:solidFill>
                          <a:effectLst/>
                          <a:latin typeface="Calibri" panose="020F0502020204030204" pitchFamily="34" charset="0"/>
                        </a:rPr>
                        <a:t>Ille-et-Vilaine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r" fontAlgn="ctr"/>
                      <a:r>
                        <a:rPr lang="fr-FR" sz="1100" b="0" i="0" u="none" strike="noStrike" dirty="0">
                          <a:solidFill>
                            <a:srgbClr val="000000"/>
                          </a:solidFill>
                          <a:effectLst/>
                          <a:latin typeface="Calibri" panose="020F0502020204030204" pitchFamily="34" charset="0"/>
                        </a:rPr>
                        <a:t>1312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1875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857">
                <a:tc>
                  <a:txBody>
                    <a:bodyPr/>
                    <a:lstStyle/>
                    <a:p>
                      <a:pPr algn="l" fontAlgn="ctr"/>
                      <a:r>
                        <a:rPr lang="fr-FR" sz="1100" b="1" i="0" u="none" strike="noStrike" dirty="0">
                          <a:solidFill>
                            <a:srgbClr val="000000"/>
                          </a:solidFill>
                          <a:effectLst/>
                          <a:latin typeface="Calibri" panose="020F0502020204030204" pitchFamily="34" charset="0"/>
                        </a:rPr>
                        <a:t>Picardie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825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20643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74857">
                <a:tc>
                  <a:txBody>
                    <a:bodyPr/>
                    <a:lstStyle/>
                    <a:p>
                      <a:pPr algn="l" fontAlgn="ctr"/>
                      <a:r>
                        <a:rPr lang="fr-FR" sz="1100" b="0" i="0" u="none" strike="noStrike" dirty="0">
                          <a:solidFill>
                            <a:srgbClr val="000000"/>
                          </a:solidFill>
                          <a:effectLst/>
                          <a:latin typeface="Calibri" panose="020F0502020204030204" pitchFamily="34" charset="0"/>
                        </a:rPr>
                        <a:t>Oise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825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13750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857">
                <a:tc>
                  <a:txBody>
                    <a:bodyPr/>
                    <a:lstStyle/>
                    <a:p>
                      <a:pPr algn="l" fontAlgn="ctr"/>
                      <a:r>
                        <a:rPr lang="fr-FR" sz="1100" b="0" i="0" u="none" strike="noStrike" dirty="0">
                          <a:solidFill>
                            <a:srgbClr val="000000"/>
                          </a:solidFill>
                          <a:effectLst/>
                          <a:latin typeface="Calibri" panose="020F0502020204030204" pitchFamily="34" charset="0"/>
                        </a:rPr>
                        <a:t>Aisne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722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821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74857">
                <a:tc>
                  <a:txBody>
                    <a:bodyPr/>
                    <a:lstStyle/>
                    <a:p>
                      <a:pPr algn="l" fontAlgn="ctr"/>
                      <a:r>
                        <a:rPr lang="fr-FR" sz="1100" b="0" i="0" u="none" strike="noStrike" dirty="0">
                          <a:solidFill>
                            <a:srgbClr val="000000"/>
                          </a:solidFill>
                          <a:effectLst/>
                          <a:latin typeface="Calibri" panose="020F0502020204030204" pitchFamily="34" charset="0"/>
                        </a:rPr>
                        <a:t>Somme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790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6072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ZoneTexte 12"/>
          <p:cNvSpPr txBox="1"/>
          <p:nvPr/>
        </p:nvSpPr>
        <p:spPr>
          <a:xfrm>
            <a:off x="1" y="298768"/>
            <a:ext cx="1913640"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(8/13)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14" name="Tableau 13"/>
          <p:cNvGraphicFramePr>
            <a:graphicFrameLocks noGrp="1"/>
          </p:cNvGraphicFramePr>
          <p:nvPr>
            <p:extLst>
              <p:ext uri="{D42A27DB-BD31-4B8C-83A1-F6EECF244321}">
                <p14:modId xmlns:p14="http://schemas.microsoft.com/office/powerpoint/2010/main" val="1084290662"/>
              </p:ext>
            </p:extLst>
          </p:nvPr>
        </p:nvGraphicFramePr>
        <p:xfrm>
          <a:off x="8026137" y="2487471"/>
          <a:ext cx="3172905" cy="2819637"/>
        </p:xfrm>
        <a:graphic>
          <a:graphicData uri="http://schemas.openxmlformats.org/drawingml/2006/table">
            <a:tbl>
              <a:tblPr firstRow="1" firstCol="1" bandRow="1"/>
              <a:tblGrid>
                <a:gridCol w="1057635"/>
                <a:gridCol w="1057635"/>
                <a:gridCol w="1057635"/>
              </a:tblGrid>
              <a:tr h="399339">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Nombre d'entreprises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Montant 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660">
                <a:tc>
                  <a:txBody>
                    <a:bodyPr/>
                    <a:lstStyle/>
                    <a:p>
                      <a:pPr algn="l" fontAlgn="ctr"/>
                      <a:r>
                        <a:rPr lang="fr-FR" sz="1100" b="1" i="0" u="none" strike="noStrike" dirty="0">
                          <a:solidFill>
                            <a:srgbClr val="000000"/>
                          </a:solidFill>
                          <a:effectLst/>
                          <a:latin typeface="Calibri" panose="020F0502020204030204" pitchFamily="34" charset="0"/>
                        </a:rPr>
                        <a:t>Bretagne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139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27800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1660">
                <a:tc>
                  <a:txBody>
                    <a:bodyPr/>
                    <a:lstStyle/>
                    <a:p>
                      <a:pPr algn="l" fontAlgn="ctr"/>
                      <a:r>
                        <a:rPr lang="fr-FR" sz="1100" b="0" i="0" u="none" strike="noStrike" dirty="0">
                          <a:solidFill>
                            <a:srgbClr val="000000"/>
                          </a:solidFill>
                          <a:effectLst/>
                          <a:latin typeface="Calibri" panose="020F0502020204030204" pitchFamily="34" charset="0"/>
                        </a:rPr>
                        <a:t>Morbihan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19882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660">
                <a:tc>
                  <a:txBody>
                    <a:bodyPr/>
                    <a:lstStyle/>
                    <a:p>
                      <a:pPr algn="l" fontAlgn="ctr"/>
                      <a:r>
                        <a:rPr lang="fr-FR" sz="1100" b="0" i="0" u="none" strike="noStrike" dirty="0">
                          <a:solidFill>
                            <a:srgbClr val="000000"/>
                          </a:solidFill>
                          <a:effectLst/>
                          <a:latin typeface="Calibri" panose="020F0502020204030204" pitchFamily="34" charset="0"/>
                        </a:rPr>
                        <a:t>Finistère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fr-FR" sz="1100" b="0" i="0" u="none" strike="noStrike" dirty="0">
                          <a:solidFill>
                            <a:srgbClr val="000000"/>
                          </a:solidFill>
                          <a:effectLst/>
                          <a:latin typeface="Calibri" panose="020F0502020204030204" pitchFamily="34" charset="0"/>
                        </a:rPr>
                        <a:t>S3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l" fontAlgn="ctr"/>
                      <a:r>
                        <a:rPr lang="fr-FR" sz="1100" b="0" i="0" u="none" strike="noStrike" dirty="0">
                          <a:solidFill>
                            <a:srgbClr val="000000"/>
                          </a:solidFill>
                          <a:effectLst/>
                          <a:latin typeface="Calibri" panose="020F0502020204030204" pitchFamily="34" charset="0"/>
                        </a:rPr>
                        <a:t>S4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r>
              <a:tr h="399339">
                <a:tc>
                  <a:txBody>
                    <a:bodyPr/>
                    <a:lstStyle/>
                    <a:p>
                      <a:pPr algn="l" fontAlgn="ctr"/>
                      <a:r>
                        <a:rPr lang="fr-FR" sz="1100" b="0" i="0" u="none" strike="noStrike" dirty="0">
                          <a:solidFill>
                            <a:srgbClr val="000000"/>
                          </a:solidFill>
                          <a:effectLst/>
                          <a:latin typeface="Calibri" panose="020F0502020204030204" pitchFamily="34" charset="0"/>
                        </a:rPr>
                        <a:t>Côtes-d'Armor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2567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339">
                <a:tc>
                  <a:txBody>
                    <a:bodyPr/>
                    <a:lstStyle/>
                    <a:p>
                      <a:pPr algn="l" fontAlgn="ctr"/>
                      <a:r>
                        <a:rPr lang="fr-FR" sz="1100" b="0" i="0" u="none" strike="noStrike" dirty="0">
                          <a:solidFill>
                            <a:srgbClr val="000000"/>
                          </a:solidFill>
                          <a:effectLst/>
                          <a:latin typeface="Calibri" panose="020F0502020204030204" pitchFamily="34" charset="0"/>
                        </a:rPr>
                        <a:t>Ille-et-Vilaine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fr-FR" sz="1100" b="0" i="0" u="none" strike="noStrike" dirty="0">
                          <a:solidFill>
                            <a:srgbClr val="000000"/>
                          </a:solidFill>
                          <a:effectLst/>
                          <a:latin typeface="Calibri" panose="020F0502020204030204" pitchFamily="34" charset="0"/>
                        </a:rPr>
                        <a:t>S1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fr-FR" sz="1100" b="0" i="0" u="none" strike="noStrike" dirty="0">
                          <a:solidFill>
                            <a:srgbClr val="000000"/>
                          </a:solidFill>
                          <a:effectLst/>
                          <a:latin typeface="Calibri" panose="020F0502020204030204" pitchFamily="34" charset="0"/>
                        </a:rPr>
                        <a:t>S2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31660">
                <a:tc>
                  <a:txBody>
                    <a:bodyPr/>
                    <a:lstStyle/>
                    <a:p>
                      <a:pPr algn="l" fontAlgn="ctr"/>
                      <a:r>
                        <a:rPr lang="fr-FR" sz="1100" b="1" i="0" u="none" strike="noStrike" dirty="0">
                          <a:solidFill>
                            <a:srgbClr val="000000"/>
                          </a:solidFill>
                          <a:effectLst/>
                          <a:latin typeface="Calibri" panose="020F0502020204030204" pitchFamily="34" charset="0"/>
                        </a:rPr>
                        <a:t>Picardie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fr-FR" sz="1100" b="1" i="0" u="none" strike="noStrike" dirty="0">
                          <a:solidFill>
                            <a:srgbClr val="000000"/>
                          </a:solidFill>
                          <a:effectLst/>
                          <a:latin typeface="Calibri" panose="020F0502020204030204" pitchFamily="34" charset="0"/>
                        </a:rPr>
                        <a:t>20643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1660">
                <a:tc>
                  <a:txBody>
                    <a:bodyPr/>
                    <a:lstStyle/>
                    <a:p>
                      <a:pPr algn="l" fontAlgn="ctr"/>
                      <a:r>
                        <a:rPr lang="fr-FR" sz="1100" b="0" i="0" u="none" strike="noStrike" dirty="0">
                          <a:solidFill>
                            <a:srgbClr val="000000"/>
                          </a:solidFill>
                          <a:effectLst/>
                          <a:latin typeface="Calibri" panose="020F0502020204030204" pitchFamily="34" charset="0"/>
                        </a:rPr>
                        <a:t>Oise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13750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660">
                <a:tc>
                  <a:txBody>
                    <a:bodyPr/>
                    <a:lstStyle/>
                    <a:p>
                      <a:pPr algn="l" fontAlgn="ctr"/>
                      <a:r>
                        <a:rPr lang="fr-FR" sz="1100" b="0" i="0" u="none" strike="noStrike" dirty="0">
                          <a:solidFill>
                            <a:srgbClr val="000000"/>
                          </a:solidFill>
                          <a:effectLst/>
                          <a:latin typeface="Calibri" panose="020F0502020204030204" pitchFamily="34" charset="0"/>
                        </a:rPr>
                        <a:t>Aisne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fr-FR" sz="1100" b="0" i="0" u="none" strike="noStrike" dirty="0">
                          <a:solidFill>
                            <a:srgbClr val="000000"/>
                          </a:solidFill>
                          <a:effectLst/>
                          <a:latin typeface="Calibri" panose="020F0502020204030204" pitchFamily="34" charset="0"/>
                        </a:rPr>
                        <a:t>S9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1660">
                <a:tc>
                  <a:txBody>
                    <a:bodyPr/>
                    <a:lstStyle/>
                    <a:p>
                      <a:pPr algn="l" fontAlgn="ctr"/>
                      <a:r>
                        <a:rPr lang="fr-FR" sz="1100" b="0" i="0" u="none" strike="noStrike" dirty="0">
                          <a:solidFill>
                            <a:srgbClr val="000000"/>
                          </a:solidFill>
                          <a:effectLst/>
                          <a:latin typeface="Calibri" panose="020F0502020204030204" pitchFamily="34" charset="0"/>
                        </a:rPr>
                        <a:t>Somme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fr-FR" sz="1100" b="0" i="0" u="none" strike="noStrike" dirty="0">
                          <a:solidFill>
                            <a:srgbClr val="000000"/>
                          </a:solidFill>
                          <a:effectLst/>
                          <a:latin typeface="Calibri" panose="020F0502020204030204" pitchFamily="34"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fr-FR" sz="1100" b="0" i="0" u="none" strike="noStrike" dirty="0">
                          <a:solidFill>
                            <a:srgbClr val="000000"/>
                          </a:solidFill>
                          <a:effectLst/>
                          <a:latin typeface="Calibri" panose="020F0502020204030204" pitchFamily="34" charset="0"/>
                        </a:rPr>
                        <a:t>S10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r>
            </a:tbl>
          </a:graphicData>
        </a:graphic>
      </p:graphicFrame>
      <p:graphicFrame>
        <p:nvGraphicFramePr>
          <p:cNvPr id="16" name="Tableau 15"/>
          <p:cNvGraphicFramePr>
            <a:graphicFrameLocks noGrp="1"/>
          </p:cNvGraphicFramePr>
          <p:nvPr>
            <p:extLst>
              <p:ext uri="{D42A27DB-BD31-4B8C-83A1-F6EECF244321}">
                <p14:modId xmlns:p14="http://schemas.microsoft.com/office/powerpoint/2010/main" val="1577801477"/>
              </p:ext>
            </p:extLst>
          </p:nvPr>
        </p:nvGraphicFramePr>
        <p:xfrm>
          <a:off x="6961301" y="5416623"/>
          <a:ext cx="4473412" cy="1333500"/>
        </p:xfrm>
        <a:graphic>
          <a:graphicData uri="http://schemas.openxmlformats.org/drawingml/2006/table">
            <a:tbl>
              <a:tblPr/>
              <a:tblGrid>
                <a:gridCol w="1491138"/>
                <a:gridCol w="2982274"/>
              </a:tblGrid>
              <a:tr h="190500">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Valeur cachée parce que :</a:t>
                      </a:r>
                    </a:p>
                  </a:txBody>
                  <a:tcPr marL="9525" marR="9525" marT="9525" marB="0" anchor="ctr">
                    <a:lnL>
                      <a:noFill/>
                    </a:lnL>
                    <a:lnR>
                      <a:noFill/>
                    </a:lnR>
                    <a:lnT>
                      <a:noFill/>
                    </a:lnT>
                    <a:lnB>
                      <a:noFill/>
                    </a:lnB>
                  </a:tcPr>
                </a:tc>
              </a:tr>
              <a:tr h="190500">
                <a:tc>
                  <a:txBody>
                    <a:bodyPr/>
                    <a:lstStyle/>
                    <a:p>
                      <a:pPr algn="r" fontAlgn="ctr"/>
                      <a:r>
                        <a:rPr lang="fr-FR" sz="1100" b="0" i="0" u="none" strike="noStrike" dirty="0">
                          <a:solidFill>
                            <a:srgbClr val="000000"/>
                          </a:solidFill>
                          <a:effectLst/>
                          <a:latin typeface="Calibri" panose="020F0502020204030204" pitchFamily="34" charset="0"/>
                        </a:rPr>
                        <a:t>S1</a:t>
                      </a:r>
                    </a:p>
                  </a:txBody>
                  <a:tcPr marL="9525" marR="9525" marT="9525" marB="0" anchor="ctr">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Nombre d'entreprises inférieur à 3</a:t>
                      </a:r>
                    </a:p>
                  </a:txBody>
                  <a:tcPr marL="9525" marR="9525" marT="9525" marB="0" anchor="ctr">
                    <a:lnL>
                      <a:noFill/>
                    </a:lnL>
                    <a:lnR>
                      <a:noFill/>
                    </a:lnR>
                    <a:lnT>
                      <a:noFill/>
                    </a:lnT>
                    <a:lnB>
                      <a:noFill/>
                    </a:lnB>
                  </a:tcPr>
                </a:tc>
              </a:tr>
              <a:tr h="190500">
                <a:tc>
                  <a:txBody>
                    <a:bodyPr/>
                    <a:lstStyle/>
                    <a:p>
                      <a:pPr algn="r" fontAlgn="ctr"/>
                      <a:r>
                        <a:rPr lang="fr-FR" sz="1100" b="0" i="0" u="none" strike="noStrike" dirty="0">
                          <a:solidFill>
                            <a:srgbClr val="000000"/>
                          </a:solidFill>
                          <a:effectLst/>
                          <a:latin typeface="Calibri" panose="020F0502020204030204" pitchFamily="34" charset="0"/>
                        </a:rPr>
                        <a:t>S2</a:t>
                      </a:r>
                    </a:p>
                  </a:txBody>
                  <a:tcPr marL="9525" marR="9525" marT="9525" marB="0" anchor="ctr">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Informations relatives à S1</a:t>
                      </a:r>
                    </a:p>
                  </a:txBody>
                  <a:tcPr marL="9525" marR="9525" marT="9525" marB="0" anchor="ctr">
                    <a:lnL>
                      <a:noFill/>
                    </a:lnL>
                    <a:lnR>
                      <a:noFill/>
                    </a:lnR>
                    <a:lnT>
                      <a:noFill/>
                    </a:lnT>
                    <a:lnB>
                      <a:noFill/>
                    </a:lnB>
                  </a:tcPr>
                </a:tc>
              </a:tr>
              <a:tr h="190500">
                <a:tc>
                  <a:txBody>
                    <a:bodyPr/>
                    <a:lstStyle/>
                    <a:p>
                      <a:pPr algn="r" fontAlgn="ctr"/>
                      <a:r>
                        <a:rPr lang="fr-FR" sz="1100" b="0" i="0" u="none" strike="noStrike" dirty="0">
                          <a:solidFill>
                            <a:srgbClr val="000000"/>
                          </a:solidFill>
                          <a:effectLst/>
                          <a:latin typeface="Calibri" panose="020F0502020204030204" pitchFamily="34" charset="0"/>
                        </a:rPr>
                        <a:t>S3</a:t>
                      </a:r>
                    </a:p>
                  </a:txBody>
                  <a:tcPr marL="9525" marR="9525" marT="9525" marB="0" anchor="ctr">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Pour ne pas recalculer S1 à l'aide du total</a:t>
                      </a:r>
                    </a:p>
                  </a:txBody>
                  <a:tcPr marL="9525" marR="9525" marT="9525" marB="0" anchor="ctr">
                    <a:lnL>
                      <a:noFill/>
                    </a:lnL>
                    <a:lnR>
                      <a:noFill/>
                    </a:lnR>
                    <a:lnT>
                      <a:noFill/>
                    </a:lnT>
                    <a:lnB>
                      <a:noFill/>
                    </a:lnB>
                  </a:tcPr>
                </a:tc>
              </a:tr>
              <a:tr h="190500">
                <a:tc>
                  <a:txBody>
                    <a:bodyPr/>
                    <a:lstStyle/>
                    <a:p>
                      <a:pPr algn="r" fontAlgn="ctr"/>
                      <a:r>
                        <a:rPr lang="fr-FR" sz="1100" b="0" i="0" u="none" strike="noStrike" dirty="0">
                          <a:solidFill>
                            <a:srgbClr val="000000"/>
                          </a:solidFill>
                          <a:effectLst/>
                          <a:latin typeface="Calibri" panose="020F0502020204030204" pitchFamily="34" charset="0"/>
                        </a:rPr>
                        <a:t>S4</a:t>
                      </a:r>
                    </a:p>
                  </a:txBody>
                  <a:tcPr marL="9525" marR="9525" marT="9525" marB="0" anchor="ctr">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Pour ne pas recalculer S2 à l'aide du total</a:t>
                      </a:r>
                    </a:p>
                  </a:txBody>
                  <a:tcPr marL="9525" marR="9525" marT="9525" marB="0" anchor="ctr">
                    <a:lnL>
                      <a:noFill/>
                    </a:lnL>
                    <a:lnR>
                      <a:noFill/>
                    </a:lnR>
                    <a:lnT>
                      <a:noFill/>
                    </a:lnT>
                    <a:lnB>
                      <a:noFill/>
                    </a:lnB>
                  </a:tcPr>
                </a:tc>
              </a:tr>
              <a:tr h="190500">
                <a:tc>
                  <a:txBody>
                    <a:bodyPr/>
                    <a:lstStyle/>
                    <a:p>
                      <a:pPr algn="r" fontAlgn="ctr"/>
                      <a:r>
                        <a:rPr lang="fr-FR" sz="1100" b="0" i="0" u="none" strike="noStrike" dirty="0">
                          <a:solidFill>
                            <a:srgbClr val="000000"/>
                          </a:solidFill>
                          <a:effectLst/>
                          <a:latin typeface="Calibri" panose="020F0502020204030204" pitchFamily="34" charset="0"/>
                        </a:rPr>
                        <a:t>S9</a:t>
                      </a:r>
                    </a:p>
                  </a:txBody>
                  <a:tcPr marL="9525" marR="9525" marT="9525" marB="0" anchor="ctr">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Pourcentage du maximum supérieur à 85%</a:t>
                      </a:r>
                    </a:p>
                  </a:txBody>
                  <a:tcPr marL="9525" marR="9525" marT="9525" marB="0" anchor="ctr">
                    <a:lnL>
                      <a:noFill/>
                    </a:lnL>
                    <a:lnR>
                      <a:noFill/>
                    </a:lnR>
                    <a:lnT>
                      <a:noFill/>
                    </a:lnT>
                    <a:lnB>
                      <a:noFill/>
                    </a:lnB>
                  </a:tcPr>
                </a:tc>
              </a:tr>
              <a:tr h="190500">
                <a:tc>
                  <a:txBody>
                    <a:bodyPr/>
                    <a:lstStyle/>
                    <a:p>
                      <a:pPr algn="r" fontAlgn="ctr"/>
                      <a:r>
                        <a:rPr lang="fr-FR" sz="1100" b="0" i="0" u="none" strike="noStrike" dirty="0">
                          <a:solidFill>
                            <a:srgbClr val="000000"/>
                          </a:solidFill>
                          <a:effectLst/>
                          <a:latin typeface="Calibri" panose="020F0502020204030204" pitchFamily="34" charset="0"/>
                        </a:rPr>
                        <a:t>S10</a:t>
                      </a:r>
                    </a:p>
                  </a:txBody>
                  <a:tcPr marL="9525" marR="9525" marT="9525" marB="0" anchor="ctr">
                    <a:lnL>
                      <a:noFill/>
                    </a:lnL>
                    <a:lnR>
                      <a:noFill/>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Pour ne pas recalculer S9 à l'aide du total</a:t>
                      </a:r>
                    </a:p>
                  </a:txBody>
                  <a:tcPr marL="9525" marR="9525" marT="9525" marB="0" anchor="ctr">
                    <a:lnL>
                      <a:noFill/>
                    </a:lnL>
                    <a:lnR>
                      <a:noFill/>
                    </a:lnR>
                    <a:lnT>
                      <a:noFill/>
                    </a:lnT>
                    <a:lnB>
                      <a:noFill/>
                    </a:lnB>
                  </a:tcPr>
                </a:tc>
              </a:tr>
            </a:tbl>
          </a:graphicData>
        </a:graphic>
      </p:graphicFrame>
      <p:sp>
        <p:nvSpPr>
          <p:cNvPr id="17" name="Flèche droite 16"/>
          <p:cNvSpPr/>
          <p:nvPr/>
        </p:nvSpPr>
        <p:spPr>
          <a:xfrm>
            <a:off x="7060676" y="3431357"/>
            <a:ext cx="791852" cy="2073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18" name="ZoneTexte 17"/>
          <p:cNvSpPr txBox="1"/>
          <p:nvPr/>
        </p:nvSpPr>
        <p:spPr>
          <a:xfrm>
            <a:off x="3520517" y="2115363"/>
            <a:ext cx="2026763" cy="369332"/>
          </a:xfrm>
          <a:prstGeom prst="rect">
            <a:avLst/>
          </a:prstGeom>
          <a:noFill/>
        </p:spPr>
        <p:txBody>
          <a:bodyPr wrap="square" rtlCol="0">
            <a:spAutoFit/>
          </a:bodyPr>
          <a:lstStyle/>
          <a:p>
            <a:r>
              <a:rPr lang="fr-FR" dirty="0" smtClean="0"/>
              <a:t>Fichier de contrôle</a:t>
            </a:r>
            <a:endParaRPr lang="fr-FR" dirty="0"/>
          </a:p>
        </p:txBody>
      </p:sp>
      <p:sp>
        <p:nvSpPr>
          <p:cNvPr id="19" name="ZoneTexte 18"/>
          <p:cNvSpPr txBox="1"/>
          <p:nvPr/>
        </p:nvSpPr>
        <p:spPr>
          <a:xfrm>
            <a:off x="9308969" y="2193289"/>
            <a:ext cx="2026763" cy="369332"/>
          </a:xfrm>
          <a:prstGeom prst="rect">
            <a:avLst/>
          </a:prstGeom>
          <a:noFill/>
        </p:spPr>
        <p:txBody>
          <a:bodyPr wrap="square" rtlCol="0">
            <a:spAutoFit/>
          </a:bodyPr>
          <a:lstStyle/>
          <a:p>
            <a:r>
              <a:rPr lang="fr-FR" dirty="0" smtClean="0"/>
              <a:t>Fichier de sortie</a:t>
            </a:r>
            <a:endParaRPr lang="fr-FR" dirty="0"/>
          </a:p>
        </p:txBody>
      </p:sp>
      <p:sp>
        <p:nvSpPr>
          <p:cNvPr id="20" name="Rectangle 19"/>
          <p:cNvSpPr/>
          <p:nvPr/>
        </p:nvSpPr>
        <p:spPr>
          <a:xfrm>
            <a:off x="2405012" y="1199812"/>
            <a:ext cx="9112577" cy="938719"/>
          </a:xfrm>
          <a:prstGeom prst="rect">
            <a:avLst/>
          </a:prstGeom>
        </p:spPr>
        <p:txBody>
          <a:bodyPr wrap="square">
            <a:spAutoFit/>
          </a:bodyPr>
          <a:lstStyle/>
          <a:p>
            <a:pPr>
              <a:spcBef>
                <a:spcPts val="600"/>
              </a:spcBef>
              <a:spcAft>
                <a:spcPts val="600"/>
              </a:spcAft>
              <a:buNone/>
            </a:pPr>
            <a:r>
              <a:rPr lang="fr-FR" sz="1600" dirty="0"/>
              <a:t>Pour les résultats portant sur les </a:t>
            </a:r>
            <a:r>
              <a:rPr lang="fr-FR" sz="1600" b="1" dirty="0"/>
              <a:t>variables de montant</a:t>
            </a:r>
            <a:r>
              <a:rPr lang="fr-FR" sz="1600" dirty="0"/>
              <a:t>, ajouter des colonnes indiquant le maximum et le pourcentage du maximum des variables de montant.</a:t>
            </a:r>
          </a:p>
          <a:p>
            <a:r>
              <a:rPr lang="fr-FR" sz="1600" dirty="0">
                <a:sym typeface="Wingdings" panose="05000000000000000000" pitchFamily="2" charset="2"/>
              </a:rPr>
              <a:t> </a:t>
            </a:r>
            <a:r>
              <a:rPr lang="fr-FR" sz="1600" dirty="0"/>
              <a:t>Fichier supplémentaire, il sera retiré de votre sortie avant de vous la transmettre</a:t>
            </a:r>
          </a:p>
        </p:txBody>
      </p:sp>
    </p:spTree>
    <p:extLst>
      <p:ext uri="{BB962C8B-B14F-4D97-AF65-F5344CB8AC3E}">
        <p14:creationId xmlns:p14="http://schemas.microsoft.com/office/powerpoint/2010/main" val="4497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4" name="Titre 1"/>
          <p:cNvSpPr>
            <a:spLocks noGrp="1"/>
          </p:cNvSpPr>
          <p:nvPr>
            <p:ph type="title" hasCustomPrompt="1"/>
          </p:nvPr>
        </p:nvSpPr>
        <p:spPr>
          <a:xfrm>
            <a:off x="2209799" y="184125"/>
            <a:ext cx="9842369" cy="1325563"/>
          </a:xfrm>
        </p:spPr>
        <p:txBody>
          <a:bodyPr>
            <a:normAutofit/>
          </a:bodyPr>
          <a:lstStyle>
            <a:lvl1pPr>
              <a:defRPr sz="4000">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smtClean="0"/>
              <a:t>Sommaire</a:t>
            </a:r>
            <a:endParaRPr lang="fr-FR" dirty="0"/>
          </a:p>
        </p:txBody>
      </p:sp>
      <p:sp>
        <p:nvSpPr>
          <p:cNvPr id="5" name="Espace réservé du contenu 2"/>
          <p:cNvSpPr>
            <a:spLocks noGrp="1"/>
          </p:cNvSpPr>
          <p:nvPr>
            <p:ph idx="1" hasCustomPrompt="1"/>
          </p:nvPr>
        </p:nvSpPr>
        <p:spPr>
          <a:xfrm>
            <a:off x="2209799" y="1466517"/>
            <a:ext cx="9842369" cy="4351338"/>
          </a:xfrm>
        </p:spPr>
        <p:txBody>
          <a:bodyPr>
            <a:normAutofit/>
          </a:bodyPr>
          <a:lstStyle>
            <a:lvl1pPr marL="228600" indent="-228600">
              <a:buFont typeface="Wingdings" panose="05000000000000000000" pitchFamily="2" charset="2"/>
              <a:buChar char="Ø"/>
              <a:defRPr sz="3200" baseline="0"/>
            </a:lvl1pPr>
            <a:lvl2pPr marL="742950" indent="-285750">
              <a:buFont typeface="Arial" panose="020B0604020202020204" pitchFamily="34" charset="0"/>
              <a:buChar char="•"/>
              <a:defRPr sz="1800" baseline="0"/>
            </a:lvl2pPr>
          </a:lstStyle>
          <a:p>
            <a:pPr lvl="0"/>
            <a:r>
              <a:rPr lang="fr-FR" dirty="0" smtClean="0"/>
              <a:t>Secret statistique</a:t>
            </a:r>
          </a:p>
          <a:p>
            <a:pPr lvl="0"/>
            <a:r>
              <a:rPr lang="fr-FR" dirty="0" smtClean="0"/>
              <a:t>Procédure d’habilitation</a:t>
            </a:r>
          </a:p>
          <a:p>
            <a:pPr lvl="0"/>
            <a:r>
              <a:rPr lang="fr-FR" dirty="0" smtClean="0"/>
              <a:t>Entrées/Sorties</a:t>
            </a:r>
          </a:p>
          <a:p>
            <a:pPr lvl="0"/>
            <a:r>
              <a:rPr lang="fr-FR" dirty="0" smtClean="0"/>
              <a:t>Règles de confidentialité</a:t>
            </a:r>
          </a:p>
          <a:p>
            <a:pPr lvl="0"/>
            <a:r>
              <a:rPr lang="fr-FR" dirty="0" smtClean="0"/>
              <a:t>Citation des données et retour des publications</a:t>
            </a:r>
          </a:p>
          <a:p>
            <a:pPr lvl="0"/>
            <a:r>
              <a:rPr lang="fr-FR" dirty="0" smtClean="0"/>
              <a:t>Enrôlement (prise d’empreinte)</a:t>
            </a:r>
          </a:p>
        </p:txBody>
      </p:sp>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a:t>
            </a:r>
            <a:endParaRPr lang="fr-FR" dirty="0"/>
          </a:p>
        </p:txBody>
      </p:sp>
      <p:pic>
        <p:nvPicPr>
          <p:cNvPr id="7"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867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20</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pour les DADS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0" indent="0">
              <a:buNone/>
            </a:pPr>
            <a:r>
              <a:rPr lang="fr-FR" sz="2400" dirty="0" smtClean="0">
                <a:cs typeface="Arial" pitchFamily="34" charset="0"/>
                <a:sym typeface="Symbol" pitchFamily="18" charset="2"/>
              </a:rPr>
              <a:t>DADS </a:t>
            </a:r>
            <a:r>
              <a:rPr lang="fr-FR" sz="2400" dirty="0" smtClean="0">
                <a:sym typeface="Wingdings" pitchFamily="2" charset="2"/>
              </a:rPr>
              <a:t> </a:t>
            </a:r>
            <a:r>
              <a:rPr lang="fr-FR" sz="2400" dirty="0">
                <a:sym typeface="Wingdings" pitchFamily="2" charset="2"/>
              </a:rPr>
              <a:t>source de données administrative mixte </a:t>
            </a:r>
            <a:r>
              <a:rPr lang="fr-FR" sz="2400" dirty="0" smtClean="0">
                <a:sym typeface="Wingdings" pitchFamily="2" charset="2"/>
              </a:rPr>
              <a:t>«</a:t>
            </a:r>
            <a:r>
              <a:rPr lang="fr-FR" sz="2400" dirty="0">
                <a:sym typeface="Wingdings" pitchFamily="2" charset="2"/>
              </a:rPr>
              <a:t> entreprises / ménages </a:t>
            </a:r>
            <a:r>
              <a:rPr lang="fr-FR" sz="2400" dirty="0" smtClean="0">
                <a:sym typeface="Wingdings" pitchFamily="2" charset="2"/>
              </a:rPr>
              <a:t>»</a:t>
            </a:r>
          </a:p>
          <a:p>
            <a:pPr marL="457200" lvl="1" indent="0">
              <a:buNone/>
            </a:pPr>
            <a:endParaRPr lang="fr-FR" sz="1600" dirty="0" smtClean="0">
              <a:sym typeface="Wingdings" pitchFamily="2" charset="2"/>
            </a:endParaRPr>
          </a:p>
          <a:p>
            <a:pPr lvl="1">
              <a:buFontTx/>
              <a:buChar char="•"/>
            </a:pPr>
            <a:r>
              <a:rPr lang="fr-FR" dirty="0" smtClean="0">
                <a:sym typeface="Wingdings" pitchFamily="2" charset="2"/>
              </a:rPr>
              <a:t>tableaux </a:t>
            </a:r>
            <a:r>
              <a:rPr lang="fr-FR" dirty="0">
                <a:sym typeface="Wingdings" pitchFamily="2" charset="2"/>
              </a:rPr>
              <a:t>au lieu de résidence (logique « ménages </a:t>
            </a:r>
            <a:r>
              <a:rPr lang="fr-FR" dirty="0" smtClean="0">
                <a:sym typeface="Wingdings" pitchFamily="2" charset="2"/>
              </a:rPr>
              <a:t>»)</a:t>
            </a:r>
            <a:endParaRPr lang="fr-FR" b="1" dirty="0">
              <a:sym typeface="Wingdings" pitchFamily="2" charset="2"/>
            </a:endParaRPr>
          </a:p>
          <a:p>
            <a:pPr lvl="2"/>
            <a:r>
              <a:rPr lang="fr-FR" sz="2400" dirty="0">
                <a:sym typeface="Wingdings" pitchFamily="2" charset="2"/>
              </a:rPr>
              <a:t>au moins 5 salariés par case</a:t>
            </a:r>
          </a:p>
          <a:p>
            <a:pPr lvl="2"/>
            <a:r>
              <a:rPr lang="fr-FR" sz="2400" dirty="0">
                <a:sym typeface="Wingdings" pitchFamily="2" charset="2"/>
              </a:rPr>
              <a:t>aucune case avec 1 salarié représentant + 80 % de la masse salariale</a:t>
            </a:r>
          </a:p>
          <a:p>
            <a:pPr lvl="2"/>
            <a:endParaRPr lang="fr-FR" sz="1600" dirty="0">
              <a:sym typeface="Wingdings" pitchFamily="2" charset="2"/>
            </a:endParaRPr>
          </a:p>
          <a:p>
            <a:pPr lvl="1">
              <a:buFontTx/>
              <a:buChar char="•"/>
            </a:pPr>
            <a:r>
              <a:rPr lang="fr-FR" dirty="0">
                <a:sym typeface="Wingdings" pitchFamily="2" charset="2"/>
              </a:rPr>
              <a:t>tableaux au lieu de travail (logique « entreprises » en +)</a:t>
            </a:r>
          </a:p>
          <a:p>
            <a:pPr lvl="2"/>
            <a:r>
              <a:rPr lang="fr-FR" sz="2400" dirty="0">
                <a:sym typeface="Wingdings" pitchFamily="2" charset="2"/>
              </a:rPr>
              <a:t>au moins 5 salariés par case</a:t>
            </a:r>
          </a:p>
          <a:p>
            <a:pPr lvl="2"/>
            <a:r>
              <a:rPr lang="fr-FR" sz="2400" dirty="0">
                <a:sym typeface="Wingdings" pitchFamily="2" charset="2"/>
              </a:rPr>
              <a:t>aucune case avec 1 salarié représentant + 85 % de la masse salariale</a:t>
            </a:r>
          </a:p>
          <a:p>
            <a:pPr lvl="2"/>
            <a:r>
              <a:rPr lang="fr-FR" sz="2400" dirty="0" smtClean="0">
                <a:sym typeface="Wingdings" pitchFamily="2" charset="2"/>
              </a:rPr>
              <a:t>on </a:t>
            </a:r>
            <a:r>
              <a:rPr lang="fr-FR" sz="2400" dirty="0">
                <a:sym typeface="Wingdings" pitchFamily="2" charset="2"/>
              </a:rPr>
              <a:t>ajoute les critères classiques liés aux </a:t>
            </a:r>
            <a:r>
              <a:rPr lang="fr-FR" sz="2400" dirty="0" smtClean="0">
                <a:sym typeface="Wingdings" pitchFamily="2" charset="2"/>
              </a:rPr>
              <a:t>entreprises</a:t>
            </a:r>
            <a:endParaRPr lang="fr-FR" sz="2400" dirty="0">
              <a:sym typeface="Wingdings" pitchFamily="2" charset="2"/>
            </a:endParaRPr>
          </a:p>
        </p:txBody>
      </p:sp>
      <p:sp>
        <p:nvSpPr>
          <p:cNvPr id="12" name="ZoneTexte 11"/>
          <p:cNvSpPr txBox="1"/>
          <p:nvPr/>
        </p:nvSpPr>
        <p:spPr>
          <a:xfrm>
            <a:off x="0" y="298768"/>
            <a:ext cx="1904214"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(9/13)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441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21</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pour CLAP</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457200" lvl="1" indent="0">
              <a:buNone/>
            </a:pPr>
            <a:r>
              <a:rPr lang="fr-FR" dirty="0" smtClean="0"/>
              <a:t>CLAP </a:t>
            </a:r>
            <a:r>
              <a:rPr lang="fr-FR" dirty="0" smtClean="0">
                <a:sym typeface="Wingdings" panose="05000000000000000000" pitchFamily="2" charset="2"/>
              </a:rPr>
              <a:t> </a:t>
            </a:r>
            <a:r>
              <a:rPr lang="fr-FR" dirty="0" smtClean="0"/>
              <a:t>source </a:t>
            </a:r>
            <a:r>
              <a:rPr lang="fr-FR" dirty="0"/>
              <a:t>« entreprises » donc :</a:t>
            </a:r>
          </a:p>
          <a:p>
            <a:pPr lvl="2"/>
            <a:r>
              <a:rPr lang="fr-FR" sz="2400" dirty="0"/>
              <a:t>au moins 3 unités par case</a:t>
            </a:r>
          </a:p>
          <a:p>
            <a:pPr lvl="2"/>
            <a:r>
              <a:rPr lang="fr-FR" sz="2400" dirty="0"/>
              <a:t>aucune case avec 1 unité représentant + de 85 %</a:t>
            </a:r>
          </a:p>
          <a:p>
            <a:pPr lvl="2"/>
            <a:r>
              <a:rPr lang="fr-FR" sz="2400" dirty="0"/>
              <a:t>au moins 5 salariés par case</a:t>
            </a:r>
          </a:p>
          <a:p>
            <a:pPr lvl="2"/>
            <a:endParaRPr lang="fr-FR" sz="2400" dirty="0"/>
          </a:p>
          <a:p>
            <a:pPr lvl="1">
              <a:buFontTx/>
              <a:buChar char="•"/>
            </a:pPr>
            <a:r>
              <a:rPr lang="fr-FR" dirty="0"/>
              <a:t>unité = établissement (ou entreprise)</a:t>
            </a:r>
          </a:p>
          <a:p>
            <a:pPr lvl="1">
              <a:buFontTx/>
              <a:buChar char="•"/>
            </a:pPr>
            <a:r>
              <a:rPr lang="fr-FR" dirty="0" smtClean="0"/>
              <a:t>indicateurs </a:t>
            </a:r>
            <a:r>
              <a:rPr lang="fr-FR" dirty="0"/>
              <a:t>soumis au secret = effectifs et </a:t>
            </a:r>
            <a:r>
              <a:rPr lang="fr-FR" dirty="0" smtClean="0"/>
              <a:t>rémunérations</a:t>
            </a:r>
            <a:endParaRPr lang="fr-FR" dirty="0"/>
          </a:p>
        </p:txBody>
      </p:sp>
      <p:sp>
        <p:nvSpPr>
          <p:cNvPr id="12" name="ZoneTexte 11"/>
          <p:cNvSpPr txBox="1"/>
          <p:nvPr/>
        </p:nvSpPr>
        <p:spPr>
          <a:xfrm>
            <a:off x="1" y="298768"/>
            <a:ext cx="1913640"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303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22</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pour FARE/FICUS et SINE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0" indent="0">
              <a:buNone/>
            </a:pPr>
            <a:endParaRPr lang="fr-FR" sz="2400" dirty="0"/>
          </a:p>
          <a:p>
            <a:pPr lvl="1">
              <a:buFontTx/>
              <a:buChar char="•"/>
            </a:pPr>
            <a:r>
              <a:rPr lang="fr-FR" dirty="0" smtClean="0"/>
              <a:t>FARE / </a:t>
            </a:r>
            <a:r>
              <a:rPr lang="fr-FR" dirty="0"/>
              <a:t>FICUS : source mixte « fiscale et statistique »</a:t>
            </a:r>
          </a:p>
          <a:p>
            <a:pPr lvl="1">
              <a:buFont typeface="Wingdings" pitchFamily="2" charset="2"/>
              <a:buNone/>
            </a:pPr>
            <a:r>
              <a:rPr lang="fr-FR" dirty="0">
                <a:sym typeface="Wingdings" pitchFamily="2" charset="2"/>
              </a:rPr>
              <a:t>		 on cumule les règles </a:t>
            </a:r>
            <a:endParaRPr lang="fr-FR" dirty="0"/>
          </a:p>
          <a:p>
            <a:pPr lvl="1">
              <a:buFontTx/>
              <a:buChar char="•"/>
            </a:pPr>
            <a:endParaRPr lang="fr-FR" dirty="0"/>
          </a:p>
          <a:p>
            <a:pPr lvl="1">
              <a:buFontTx/>
              <a:buChar char="•"/>
            </a:pPr>
            <a:r>
              <a:rPr lang="fr-FR" dirty="0"/>
              <a:t>SINE : règles habituelles + seuil de 20 entreprises pour les taux de survie </a:t>
            </a:r>
          </a:p>
        </p:txBody>
      </p:sp>
      <p:sp>
        <p:nvSpPr>
          <p:cNvPr id="12" name="ZoneTexte 11"/>
          <p:cNvSpPr txBox="1"/>
          <p:nvPr/>
        </p:nvSpPr>
        <p:spPr>
          <a:xfrm>
            <a:off x="0" y="298768"/>
            <a:ext cx="1904214"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624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23</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pour le RP (1)</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0" indent="0">
              <a:lnSpc>
                <a:spcPct val="80000"/>
              </a:lnSpc>
              <a:buNone/>
            </a:pPr>
            <a:r>
              <a:rPr lang="fr-FR" dirty="0"/>
              <a:t>RP (</a:t>
            </a:r>
            <a:r>
              <a:rPr lang="fr-FR" dirty="0" smtClean="0"/>
              <a:t>1999 et avant) :</a:t>
            </a:r>
          </a:p>
          <a:p>
            <a:pPr marL="0" indent="0">
              <a:lnSpc>
                <a:spcPct val="80000"/>
              </a:lnSpc>
              <a:buNone/>
            </a:pPr>
            <a:endParaRPr lang="fr-FR" sz="1000" dirty="0"/>
          </a:p>
          <a:p>
            <a:pPr lvl="1">
              <a:lnSpc>
                <a:spcPct val="80000"/>
              </a:lnSpc>
            </a:pPr>
            <a:r>
              <a:rPr lang="fr-FR" sz="2000" dirty="0" smtClean="0"/>
              <a:t>Au moins 4 unités observées par case (</a:t>
            </a:r>
            <a:r>
              <a:rPr lang="fr-FR" sz="2000" u="sng" dirty="0" smtClean="0"/>
              <a:t>avant pondération</a:t>
            </a:r>
            <a:r>
              <a:rPr lang="fr-FR" sz="2000" dirty="0" smtClean="0"/>
              <a:t>)</a:t>
            </a:r>
          </a:p>
          <a:p>
            <a:pPr marL="457200" lvl="1" indent="0">
              <a:lnSpc>
                <a:spcPct val="80000"/>
              </a:lnSpc>
              <a:buNone/>
            </a:pPr>
            <a:endParaRPr lang="fr-FR" sz="1000" dirty="0" smtClean="0"/>
          </a:p>
          <a:p>
            <a:pPr lvl="1">
              <a:lnSpc>
                <a:spcPct val="80000"/>
              </a:lnSpc>
            </a:pPr>
            <a:r>
              <a:rPr lang="fr-FR" sz="2000" dirty="0" smtClean="0"/>
              <a:t>Respecter </a:t>
            </a:r>
            <a:r>
              <a:rPr lang="fr-FR" sz="2000" dirty="0"/>
              <a:t>les seuils de diffusion des variables </a:t>
            </a:r>
            <a:r>
              <a:rPr lang="fr-FR" sz="2000" dirty="0" smtClean="0"/>
              <a:t>dites « sensibles » : nationalité </a:t>
            </a:r>
            <a:r>
              <a:rPr lang="fr-FR" sz="2000" dirty="0"/>
              <a:t>actuelle (ou à la naissance), lieu de naissance, lieu de résidence antérieur, année (ou ancienneté) d’arrivée </a:t>
            </a:r>
            <a:r>
              <a:rPr lang="fr-FR" sz="2000" dirty="0" smtClean="0"/>
              <a:t>en France</a:t>
            </a:r>
            <a:endParaRPr lang="fr-FR" sz="2000" dirty="0"/>
          </a:p>
          <a:p>
            <a:pPr lvl="1">
              <a:lnSpc>
                <a:spcPct val="80000"/>
              </a:lnSpc>
              <a:buFontTx/>
              <a:buNone/>
            </a:pPr>
            <a:r>
              <a:rPr lang="fr-FR" sz="2000" dirty="0"/>
              <a:t>	+ indicateurs </a:t>
            </a:r>
            <a:r>
              <a:rPr lang="fr-FR" sz="2000" dirty="0" smtClean="0"/>
              <a:t>: immigré </a:t>
            </a:r>
            <a:r>
              <a:rPr lang="fr-FR" sz="2000" dirty="0"/>
              <a:t>et Français par acquisition </a:t>
            </a:r>
          </a:p>
          <a:p>
            <a:pPr lvl="1">
              <a:lnSpc>
                <a:spcPct val="80000"/>
              </a:lnSpc>
              <a:buFontTx/>
              <a:buNone/>
            </a:pPr>
            <a:endParaRPr lang="fr-FR" sz="1000" dirty="0"/>
          </a:p>
          <a:p>
            <a:pPr lvl="2">
              <a:lnSpc>
                <a:spcPct val="80000"/>
              </a:lnSpc>
              <a:buFont typeface="Wingdings" pitchFamily="2" charset="2"/>
              <a:buChar char="à"/>
            </a:pPr>
            <a:r>
              <a:rPr lang="fr-FR" sz="1800" dirty="0" smtClean="0">
                <a:sym typeface="Wingdings" pitchFamily="2" charset="2"/>
              </a:rPr>
              <a:t> communes </a:t>
            </a:r>
            <a:r>
              <a:rPr lang="fr-FR" sz="1800" dirty="0">
                <a:sym typeface="Wingdings" pitchFamily="2" charset="2"/>
              </a:rPr>
              <a:t>de + 5.000 habitants, </a:t>
            </a:r>
            <a:endParaRPr lang="fr-FR" sz="1800" dirty="0" smtClean="0">
              <a:sym typeface="Wingdings" pitchFamily="2" charset="2"/>
            </a:endParaRPr>
          </a:p>
          <a:p>
            <a:pPr lvl="2">
              <a:lnSpc>
                <a:spcPct val="80000"/>
              </a:lnSpc>
              <a:buFont typeface="Wingdings" pitchFamily="2" charset="2"/>
              <a:buChar char="à"/>
            </a:pPr>
            <a:r>
              <a:rPr lang="fr-FR" sz="1800" dirty="0" smtClean="0">
                <a:sym typeface="Wingdings" pitchFamily="2" charset="2"/>
              </a:rPr>
              <a:t> zones infracommunales résultant du regroupement de 3 quartiers</a:t>
            </a:r>
            <a:endParaRPr lang="fr-FR" sz="1800" dirty="0">
              <a:sym typeface="Wingdings" pitchFamily="2" charset="2"/>
            </a:endParaRPr>
          </a:p>
          <a:p>
            <a:pPr lvl="2">
              <a:lnSpc>
                <a:spcPct val="80000"/>
              </a:lnSpc>
              <a:buFont typeface="Wingdings" pitchFamily="2" charset="2"/>
              <a:buChar char="à"/>
            </a:pPr>
            <a:r>
              <a:rPr lang="fr-FR" sz="1800" dirty="0">
                <a:sym typeface="Wingdings" pitchFamily="2" charset="2"/>
              </a:rPr>
              <a:t> seuils de </a:t>
            </a:r>
            <a:r>
              <a:rPr lang="fr-FR" sz="1800" u="sng" dirty="0">
                <a:sym typeface="Wingdings" pitchFamily="2" charset="2"/>
              </a:rPr>
              <a:t>10.000 habitants</a:t>
            </a:r>
            <a:r>
              <a:rPr lang="fr-FR" sz="1800" dirty="0">
                <a:sym typeface="Wingdings" pitchFamily="2" charset="2"/>
              </a:rPr>
              <a:t> pour les arrondissements, </a:t>
            </a:r>
            <a:r>
              <a:rPr lang="fr-FR" sz="1800" dirty="0" smtClean="0">
                <a:sym typeface="Wingdings" pitchFamily="2" charset="2"/>
              </a:rPr>
              <a:t>zones d’emploi, aires urbaines, unités urbaines et </a:t>
            </a:r>
            <a:r>
              <a:rPr lang="fr-FR" sz="1800" dirty="0">
                <a:sym typeface="Wingdings" pitchFamily="2" charset="2"/>
              </a:rPr>
              <a:t>zones de la politique de la ville</a:t>
            </a:r>
          </a:p>
          <a:p>
            <a:pPr lvl="2">
              <a:lnSpc>
                <a:spcPct val="80000"/>
              </a:lnSpc>
              <a:buFont typeface="Wingdings" pitchFamily="2" charset="2"/>
              <a:buChar char="à"/>
            </a:pPr>
            <a:r>
              <a:rPr lang="fr-FR" sz="1800" dirty="0">
                <a:sym typeface="Wingdings" pitchFamily="2" charset="2"/>
              </a:rPr>
              <a:t> </a:t>
            </a:r>
            <a:r>
              <a:rPr lang="fr-FR" sz="1800" u="sng" dirty="0">
                <a:sym typeface="Wingdings" pitchFamily="2" charset="2"/>
              </a:rPr>
              <a:t>département</a:t>
            </a:r>
            <a:r>
              <a:rPr lang="fr-FR" sz="1800" dirty="0">
                <a:sym typeface="Wingdings" pitchFamily="2" charset="2"/>
              </a:rPr>
              <a:t> pour </a:t>
            </a:r>
            <a:r>
              <a:rPr lang="fr-FR" sz="1800" dirty="0" smtClean="0">
                <a:sym typeface="Wingdings" pitchFamily="2" charset="2"/>
              </a:rPr>
              <a:t>l’année </a:t>
            </a:r>
            <a:r>
              <a:rPr lang="fr-FR" sz="1800" dirty="0">
                <a:sym typeface="Wingdings" pitchFamily="2" charset="2"/>
              </a:rPr>
              <a:t>(ou ancienneté) d’arrivée</a:t>
            </a:r>
          </a:p>
        </p:txBody>
      </p:sp>
      <p:sp>
        <p:nvSpPr>
          <p:cNvPr id="12" name="ZoneTexte 11"/>
          <p:cNvSpPr txBox="1"/>
          <p:nvPr/>
        </p:nvSpPr>
        <p:spPr>
          <a:xfrm>
            <a:off x="0" y="298768"/>
            <a:ext cx="1904214"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835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24</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pour le RP (2)</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0" indent="0">
              <a:lnSpc>
                <a:spcPct val="80000"/>
              </a:lnSpc>
              <a:buNone/>
            </a:pPr>
            <a:r>
              <a:rPr lang="fr-FR" dirty="0"/>
              <a:t>RP (</a:t>
            </a:r>
            <a:r>
              <a:rPr lang="fr-FR" dirty="0" smtClean="0"/>
              <a:t>annuel </a:t>
            </a:r>
            <a:r>
              <a:rPr lang="fr-FR" dirty="0"/>
              <a:t>à partir de 2006) </a:t>
            </a:r>
            <a:r>
              <a:rPr lang="fr-FR" dirty="0" smtClean="0"/>
              <a:t>:</a:t>
            </a:r>
          </a:p>
          <a:p>
            <a:pPr marL="0" indent="0">
              <a:lnSpc>
                <a:spcPct val="80000"/>
              </a:lnSpc>
              <a:buNone/>
            </a:pPr>
            <a:endParaRPr lang="fr-FR" sz="1000" dirty="0"/>
          </a:p>
          <a:p>
            <a:pPr lvl="1">
              <a:lnSpc>
                <a:spcPct val="80000"/>
              </a:lnSpc>
              <a:buFontTx/>
              <a:buChar char="•"/>
            </a:pPr>
            <a:r>
              <a:rPr lang="fr-FR" sz="2000" dirty="0" smtClean="0"/>
              <a:t>Au </a:t>
            </a:r>
            <a:r>
              <a:rPr lang="fr-FR" sz="2000" dirty="0"/>
              <a:t>moins 4 unités </a:t>
            </a:r>
            <a:r>
              <a:rPr lang="fr-FR" sz="2000" u="sng" dirty="0"/>
              <a:t>observées</a:t>
            </a:r>
            <a:r>
              <a:rPr lang="fr-FR" sz="2000" dirty="0"/>
              <a:t> par case</a:t>
            </a:r>
          </a:p>
          <a:p>
            <a:pPr lvl="2">
              <a:lnSpc>
                <a:spcPct val="80000"/>
              </a:lnSpc>
              <a:buFontTx/>
              <a:buNone/>
            </a:pPr>
            <a:r>
              <a:rPr lang="fr-FR" sz="1800" dirty="0">
                <a:sym typeface="Wingdings" pitchFamily="2" charset="2"/>
              </a:rPr>
              <a:t> </a:t>
            </a:r>
            <a:r>
              <a:rPr lang="fr-FR" sz="1800" dirty="0"/>
              <a:t>au moins 10 pour un sondage à 40 % </a:t>
            </a:r>
          </a:p>
          <a:p>
            <a:pPr lvl="2">
              <a:lnSpc>
                <a:spcPct val="80000"/>
              </a:lnSpc>
              <a:buFont typeface="Wingdings" pitchFamily="2" charset="2"/>
              <a:buChar char="à"/>
            </a:pPr>
            <a:r>
              <a:rPr lang="fr-FR" sz="1800" dirty="0"/>
              <a:t> au moins 16 pour un sondage au ¼ </a:t>
            </a:r>
          </a:p>
          <a:p>
            <a:pPr>
              <a:lnSpc>
                <a:spcPct val="80000"/>
              </a:lnSpc>
            </a:pPr>
            <a:endParaRPr lang="fr-FR" sz="1000" dirty="0"/>
          </a:p>
          <a:p>
            <a:pPr lvl="1">
              <a:lnSpc>
                <a:spcPct val="80000"/>
              </a:lnSpc>
              <a:buFontTx/>
              <a:buChar char="•"/>
            </a:pPr>
            <a:r>
              <a:rPr lang="fr-FR" sz="2000" dirty="0"/>
              <a:t>R</a:t>
            </a:r>
            <a:r>
              <a:rPr lang="fr-FR" sz="2000" dirty="0" smtClean="0"/>
              <a:t>especter </a:t>
            </a:r>
            <a:r>
              <a:rPr lang="fr-FR" sz="2000" dirty="0"/>
              <a:t>les seuils de diffusion des variables </a:t>
            </a:r>
            <a:r>
              <a:rPr lang="fr-FR" sz="2000" dirty="0" smtClean="0"/>
              <a:t>dites « sensibles » : nationalité </a:t>
            </a:r>
            <a:r>
              <a:rPr lang="fr-FR" sz="2000" dirty="0"/>
              <a:t>actuelle (ou à la naissance), lieu de naissance, lieu de résidence antérieur, année (ou ancienneté) d’arrivée </a:t>
            </a:r>
            <a:endParaRPr lang="fr-FR" sz="1800" dirty="0"/>
          </a:p>
          <a:p>
            <a:pPr lvl="1">
              <a:lnSpc>
                <a:spcPct val="80000"/>
              </a:lnSpc>
              <a:buFontTx/>
              <a:buNone/>
            </a:pPr>
            <a:r>
              <a:rPr lang="fr-FR" sz="1800" dirty="0"/>
              <a:t>	</a:t>
            </a:r>
            <a:r>
              <a:rPr lang="fr-FR" sz="1800" dirty="0" smtClean="0">
                <a:sym typeface="Wingdings" pitchFamily="2" charset="2"/>
              </a:rPr>
              <a:t> communes </a:t>
            </a:r>
            <a:r>
              <a:rPr lang="fr-FR" sz="1800" dirty="0">
                <a:sym typeface="Wingdings" pitchFamily="2" charset="2"/>
              </a:rPr>
              <a:t>de + 5.000 </a:t>
            </a:r>
            <a:r>
              <a:rPr lang="fr-FR" sz="1800" dirty="0" smtClean="0">
                <a:sym typeface="Wingdings" pitchFamily="2" charset="2"/>
              </a:rPr>
              <a:t>habitants</a:t>
            </a:r>
          </a:p>
          <a:p>
            <a:pPr lvl="1">
              <a:lnSpc>
                <a:spcPct val="80000"/>
              </a:lnSpc>
              <a:buFontTx/>
              <a:buNone/>
            </a:pPr>
            <a:r>
              <a:rPr lang="fr-FR" sz="1800" dirty="0">
                <a:sym typeface="Wingdings" pitchFamily="2" charset="2"/>
              </a:rPr>
              <a:t>	</a:t>
            </a:r>
            <a:r>
              <a:rPr lang="fr-FR" sz="1800" dirty="0" smtClean="0">
                <a:sym typeface="Wingdings" pitchFamily="2" charset="2"/>
              </a:rPr>
              <a:t> seuil de </a:t>
            </a:r>
            <a:r>
              <a:rPr lang="fr-FR" sz="1800" u="sng" dirty="0">
                <a:sym typeface="Wingdings" pitchFamily="2" charset="2"/>
              </a:rPr>
              <a:t>5.000 habitants</a:t>
            </a:r>
            <a:r>
              <a:rPr lang="fr-FR" sz="1800" dirty="0">
                <a:sym typeface="Wingdings" pitchFamily="2" charset="2"/>
              </a:rPr>
              <a:t> pour les arrondissements, ZE, AU, UU et zones de la politique de la </a:t>
            </a:r>
            <a:r>
              <a:rPr lang="fr-FR" sz="1800" dirty="0" smtClean="0">
                <a:sym typeface="Wingdings" pitchFamily="2" charset="2"/>
              </a:rPr>
              <a:t>ville</a:t>
            </a:r>
          </a:p>
          <a:p>
            <a:pPr lvl="1">
              <a:lnSpc>
                <a:spcPct val="80000"/>
              </a:lnSpc>
              <a:buFontTx/>
              <a:buNone/>
            </a:pPr>
            <a:r>
              <a:rPr lang="fr-FR" sz="1800" dirty="0">
                <a:sym typeface="Wingdings" pitchFamily="2" charset="2"/>
              </a:rPr>
              <a:t>	</a:t>
            </a:r>
            <a:r>
              <a:rPr lang="fr-FR" sz="1800" dirty="0" smtClean="0">
                <a:sym typeface="Wingdings" pitchFamily="2" charset="2"/>
              </a:rPr>
              <a:t> </a:t>
            </a:r>
            <a:r>
              <a:rPr lang="fr-FR" sz="1800" u="sng" dirty="0" smtClean="0">
                <a:sym typeface="Wingdings" pitchFamily="2" charset="2"/>
              </a:rPr>
              <a:t>département</a:t>
            </a:r>
            <a:r>
              <a:rPr lang="fr-FR" sz="1800" dirty="0" smtClean="0">
                <a:sym typeface="Wingdings" pitchFamily="2" charset="2"/>
              </a:rPr>
              <a:t> </a:t>
            </a:r>
            <a:r>
              <a:rPr lang="fr-FR" sz="1800" dirty="0">
                <a:sym typeface="Wingdings" pitchFamily="2" charset="2"/>
              </a:rPr>
              <a:t>pour </a:t>
            </a:r>
            <a:r>
              <a:rPr lang="fr-FR" sz="1800" dirty="0" smtClean="0">
                <a:sym typeface="Wingdings" pitchFamily="2" charset="2"/>
              </a:rPr>
              <a:t>l’année </a:t>
            </a:r>
            <a:r>
              <a:rPr lang="fr-FR" sz="1800" dirty="0">
                <a:sym typeface="Wingdings" pitchFamily="2" charset="2"/>
              </a:rPr>
              <a:t>(ou ancienneté) d’arrivée</a:t>
            </a:r>
          </a:p>
          <a:p>
            <a:pPr lvl="2">
              <a:lnSpc>
                <a:spcPct val="80000"/>
              </a:lnSpc>
              <a:buFont typeface="Wingdings" pitchFamily="2" charset="2"/>
              <a:buNone/>
            </a:pPr>
            <a:endParaRPr lang="fr-FR" sz="1600" dirty="0"/>
          </a:p>
        </p:txBody>
      </p:sp>
      <p:sp>
        <p:nvSpPr>
          <p:cNvPr id="12" name="ZoneTexte 11"/>
          <p:cNvSpPr txBox="1"/>
          <p:nvPr/>
        </p:nvSpPr>
        <p:spPr>
          <a:xfrm>
            <a:off x="1" y="298768"/>
            <a:ext cx="1932494"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Règles de confidentialité</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(13/13)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335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25</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8" y="298768"/>
            <a:ext cx="9982202"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Citation des données et retour des publications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a:spcBef>
                <a:spcPts val="0"/>
              </a:spcBef>
            </a:pPr>
            <a:r>
              <a:rPr lang="fr-FR" sz="2400" dirty="0" smtClean="0"/>
              <a:t>Dans les articles, la </a:t>
            </a:r>
            <a:r>
              <a:rPr lang="fr-FR" sz="2400" dirty="0"/>
              <a:t>mention suivante devra apparaître : </a:t>
            </a:r>
          </a:p>
          <a:p>
            <a:pPr>
              <a:spcBef>
                <a:spcPts val="0"/>
              </a:spcBef>
            </a:pPr>
            <a:endParaRPr lang="fr-FR" sz="1050" dirty="0"/>
          </a:p>
          <a:p>
            <a:pPr>
              <a:spcBef>
                <a:spcPts val="0"/>
              </a:spcBef>
              <a:spcAft>
                <a:spcPts val="0"/>
              </a:spcAft>
              <a:buNone/>
            </a:pPr>
            <a:r>
              <a:rPr lang="fr-FR" sz="2400" dirty="0"/>
              <a:t>    « Ce travail a bénéficié d’une aide de l’Etat gérée par l’Agence Nationale de la Recherche au titre du programme Investissements d’avenir portant la référence ANR-10-EQPX-17 (Centre d’accès sécurisé aux données – CASD) » [version française]</a:t>
            </a:r>
          </a:p>
          <a:p>
            <a:pPr>
              <a:spcBef>
                <a:spcPts val="0"/>
              </a:spcBef>
              <a:spcAft>
                <a:spcPts val="0"/>
              </a:spcAft>
              <a:buNone/>
            </a:pPr>
            <a:endParaRPr lang="fr-FR" sz="1050" dirty="0"/>
          </a:p>
          <a:p>
            <a:pPr>
              <a:spcBef>
                <a:spcPts val="0"/>
              </a:spcBef>
              <a:spcAft>
                <a:spcPts val="0"/>
              </a:spcAft>
              <a:buNone/>
            </a:pPr>
            <a:r>
              <a:rPr lang="en-US" sz="2400" dirty="0"/>
              <a:t>    « This work is supported by a public grant overseen by the French National Research Agency (ANR) as part of the “Investissements d’Avenir” program (reference: ANR-10-EQPX-17 - Centre d’accès sécurisé aux données – CASD) </a:t>
            </a:r>
            <a:r>
              <a:rPr lang="fr-FR" sz="2400" dirty="0"/>
              <a:t>»  [version anglaise]</a:t>
            </a:r>
          </a:p>
          <a:p>
            <a:pPr>
              <a:spcBef>
                <a:spcPts val="0"/>
              </a:spcBef>
              <a:spcAft>
                <a:spcPts val="0"/>
              </a:spcAft>
              <a:buNone/>
            </a:pPr>
            <a:endParaRPr lang="fr-FR" sz="2400" dirty="0"/>
          </a:p>
          <a:p>
            <a:pPr>
              <a:spcBef>
                <a:spcPts val="0"/>
              </a:spcBef>
              <a:spcAft>
                <a:spcPts val="0"/>
              </a:spcAft>
            </a:pPr>
            <a:r>
              <a:rPr lang="fr-FR" sz="2400" dirty="0"/>
              <a:t>N’oubliez pas de nous transmettre vos </a:t>
            </a:r>
            <a:r>
              <a:rPr lang="fr-FR" sz="2400" dirty="0" smtClean="0"/>
              <a:t>publications </a:t>
            </a:r>
            <a:r>
              <a:rPr lang="fr-FR" sz="2400" dirty="0"/>
              <a:t>via le formulaire en ligne : https://</a:t>
            </a:r>
            <a:r>
              <a:rPr lang="fr-FR" sz="2400" dirty="0" smtClean="0"/>
              <a:t>casd.eu/fr/formulaire-publications</a:t>
            </a:r>
            <a:endParaRPr lang="fr-FR" sz="2400" dirty="0"/>
          </a:p>
        </p:txBody>
      </p:sp>
      <p:sp>
        <p:nvSpPr>
          <p:cNvPr id="12" name="ZoneTexte 11"/>
          <p:cNvSpPr txBox="1"/>
          <p:nvPr/>
        </p:nvSpPr>
        <p:spPr>
          <a:xfrm>
            <a:off x="1" y="298768"/>
            <a:ext cx="1885360"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Citation et publication</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6084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3</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Secret statistique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929320"/>
            <a:ext cx="9771669" cy="4351338"/>
          </a:xfrm>
          <a:noFill/>
        </p:spPr>
        <p:txBody>
          <a:bodyPr>
            <a:normAutofit/>
          </a:bodyPr>
          <a:lstStyle/>
          <a:p>
            <a:r>
              <a:rPr lang="fr-FR" sz="3200" dirty="0"/>
              <a:t>Pas de cession de données individuelles permettant </a:t>
            </a:r>
            <a:r>
              <a:rPr lang="fr-FR" sz="3200" dirty="0" smtClean="0"/>
              <a:t>d’</a:t>
            </a:r>
            <a:r>
              <a:rPr lang="fr-FR" altLang="ja-JP" sz="3200" dirty="0" smtClean="0"/>
              <a:t>identifier des </a:t>
            </a:r>
            <a:r>
              <a:rPr lang="fr-FR" altLang="ja-JP" sz="3200" dirty="0"/>
              <a:t>personnes</a:t>
            </a:r>
            <a:endParaRPr lang="fr-FR" altLang="ja-JP" sz="3200" i="1" dirty="0"/>
          </a:p>
          <a:p>
            <a:r>
              <a:rPr lang="fr-FR" sz="3200" dirty="0" smtClean="0"/>
              <a:t>Pas </a:t>
            </a:r>
            <a:r>
              <a:rPr lang="fr-FR" sz="3200" dirty="0"/>
              <a:t>de cession de résultats agrégés permettant </a:t>
            </a:r>
            <a:r>
              <a:rPr lang="fr-FR" sz="3200" dirty="0" smtClean="0"/>
              <a:t>d’</a:t>
            </a:r>
            <a:r>
              <a:rPr lang="fr-FR" altLang="ja-JP" sz="3200" dirty="0" smtClean="0"/>
              <a:t>identifier </a:t>
            </a:r>
            <a:r>
              <a:rPr lang="fr-FR" altLang="ja-JP" sz="3200" dirty="0"/>
              <a:t>des </a:t>
            </a:r>
            <a:r>
              <a:rPr lang="fr-FR" altLang="ja-JP" sz="3200" dirty="0" smtClean="0"/>
              <a:t>personnes</a:t>
            </a:r>
          </a:p>
          <a:p>
            <a:endParaRPr lang="fr-FR" altLang="ja-JP" dirty="0" smtClean="0"/>
          </a:p>
          <a:p>
            <a:pPr marL="384175" indent="-384175"/>
            <a:r>
              <a:rPr lang="fr-FR" sz="3200" dirty="0"/>
              <a:t>Délit puni de 1 an de prison et de 15000 euros d’</a:t>
            </a:r>
            <a:r>
              <a:rPr lang="fr-FR" altLang="ja-JP" sz="3200" dirty="0"/>
              <a:t>amende </a:t>
            </a:r>
            <a:r>
              <a:rPr lang="fr-FR" altLang="ja-JP" sz="3200" dirty="0" smtClean="0"/>
              <a:t>(</a:t>
            </a:r>
            <a:r>
              <a:rPr lang="fr-FR" sz="3200" dirty="0" smtClean="0"/>
              <a:t>Article </a:t>
            </a:r>
            <a:r>
              <a:rPr lang="fr-FR" sz="3200" dirty="0"/>
              <a:t>226-13 du Code </a:t>
            </a:r>
            <a:r>
              <a:rPr lang="fr-FR" sz="3200" dirty="0" smtClean="0"/>
              <a:t>pénal)</a:t>
            </a:r>
            <a:endParaRPr lang="fr-FR" sz="3000" dirty="0">
              <a:cs typeface="Arial" panose="020B0604020202020204" pitchFamily="34" charset="0"/>
            </a:endParaRPr>
          </a:p>
          <a:p>
            <a:endParaRPr lang="fr-FR" sz="3200" i="1" dirty="0"/>
          </a:p>
        </p:txBody>
      </p:sp>
      <p:sp>
        <p:nvSpPr>
          <p:cNvPr id="12" name="ZoneTexte 11"/>
          <p:cNvSpPr txBox="1"/>
          <p:nvPr/>
        </p:nvSpPr>
        <p:spPr>
          <a:xfrm>
            <a:off x="103694" y="298768"/>
            <a:ext cx="1753386"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Secret statistique</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17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4</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Données couvertes par le secret statistique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929320"/>
            <a:ext cx="9771669" cy="4351338"/>
          </a:xfrm>
          <a:noFill/>
        </p:spPr>
        <p:txBody>
          <a:bodyPr>
            <a:normAutofit/>
          </a:bodyPr>
          <a:lstStyle/>
          <a:p>
            <a:r>
              <a:rPr lang="fr-FR" dirty="0"/>
              <a:t>Prévu dans une disposition législative</a:t>
            </a:r>
          </a:p>
          <a:p>
            <a:pPr lvl="1"/>
            <a:r>
              <a:rPr lang="fr-FR" dirty="0"/>
              <a:t>Article 6 de la loi de 1951</a:t>
            </a:r>
            <a:endParaRPr lang="fr-FR" i="1" dirty="0"/>
          </a:p>
          <a:p>
            <a:pPr lvl="1"/>
            <a:r>
              <a:rPr lang="fr-FR" dirty="0"/>
              <a:t>Procédure : avis du Comité du secret, accord du « propriétaire » (producteur), décision des Archives </a:t>
            </a:r>
            <a:endParaRPr lang="fr-FR" altLang="ja-JP" i="1" dirty="0"/>
          </a:p>
          <a:p>
            <a:pPr lvl="1"/>
            <a:r>
              <a:rPr lang="fr-FR" dirty="0"/>
              <a:t>Accès via le CASD</a:t>
            </a:r>
            <a:endParaRPr lang="fr-FR" i="1" dirty="0"/>
          </a:p>
          <a:p>
            <a:pPr lvl="1"/>
            <a:r>
              <a:rPr lang="fr-FR" dirty="0"/>
              <a:t>Respect du secret statistique par </a:t>
            </a:r>
            <a:r>
              <a:rPr lang="fr-FR" dirty="0" smtClean="0"/>
              <a:t>l’</a:t>
            </a:r>
            <a:r>
              <a:rPr lang="fr-FR" altLang="ja-JP" dirty="0" smtClean="0"/>
              <a:t>accédant(e</a:t>
            </a:r>
            <a:r>
              <a:rPr lang="fr-FR" altLang="ja-JP" dirty="0"/>
              <a:t>) aux données (règles de diffusion à appliquer</a:t>
            </a:r>
            <a:r>
              <a:rPr lang="fr-FR" altLang="ja-JP" dirty="0" smtClean="0"/>
              <a:t>)</a:t>
            </a:r>
            <a:endParaRPr lang="fr-FR" altLang="ja-JP" i="1" dirty="0"/>
          </a:p>
          <a:p>
            <a:r>
              <a:rPr lang="fr-FR" dirty="0"/>
              <a:t>Signature </a:t>
            </a:r>
            <a:r>
              <a:rPr lang="fr-FR" dirty="0" smtClean="0"/>
              <a:t>d’</a:t>
            </a:r>
            <a:r>
              <a:rPr lang="fr-FR" altLang="ja-JP" dirty="0" smtClean="0"/>
              <a:t>une </a:t>
            </a:r>
            <a:r>
              <a:rPr lang="fr-FR" altLang="ja-JP" dirty="0"/>
              <a:t>reconnaissance de </a:t>
            </a:r>
            <a:r>
              <a:rPr lang="fr-FR" altLang="ja-JP" dirty="0" smtClean="0"/>
              <a:t>l’engagement </a:t>
            </a:r>
            <a:r>
              <a:rPr lang="fr-FR" altLang="ja-JP" dirty="0"/>
              <a:t>de confidentialité</a:t>
            </a:r>
            <a:endParaRPr lang="fr-FR" dirty="0"/>
          </a:p>
        </p:txBody>
      </p:sp>
      <p:sp>
        <p:nvSpPr>
          <p:cNvPr id="12" name="ZoneTexte 11"/>
          <p:cNvSpPr txBox="1"/>
          <p:nvPr/>
        </p:nvSpPr>
        <p:spPr>
          <a:xfrm>
            <a:off x="103693" y="298768"/>
            <a:ext cx="1768137"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Procédure d’habilitation</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5800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5</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Autorisation pour les données fiscales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929320"/>
            <a:ext cx="9771669" cy="1239549"/>
          </a:xfrm>
          <a:noFill/>
        </p:spPr>
        <p:txBody>
          <a:bodyPr>
            <a:normAutofit/>
          </a:bodyPr>
          <a:lstStyle/>
          <a:p>
            <a:r>
              <a:rPr lang="fr-FR" dirty="0" smtClean="0"/>
              <a:t>Autorisation de communication de la </a:t>
            </a:r>
            <a:r>
              <a:rPr lang="fr-FR" dirty="0" err="1" smtClean="0"/>
              <a:t>DGFiP</a:t>
            </a:r>
            <a:endParaRPr lang="fr-FR" dirty="0" smtClean="0"/>
          </a:p>
          <a:p>
            <a:r>
              <a:rPr lang="fr-FR" dirty="0" smtClean="0"/>
              <a:t>Engagement de confidentialité DGFiP à signer</a:t>
            </a:r>
            <a:endParaRPr lang="fr-FR" dirty="0"/>
          </a:p>
        </p:txBody>
      </p:sp>
      <p:sp>
        <p:nvSpPr>
          <p:cNvPr id="12" name="ZoneTexte 11"/>
          <p:cNvSpPr txBox="1"/>
          <p:nvPr/>
        </p:nvSpPr>
        <p:spPr>
          <a:xfrm>
            <a:off x="103693" y="298768"/>
            <a:ext cx="1768137"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Procédure d’habilitation</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Titre 1"/>
          <p:cNvSpPr txBox="1">
            <a:spLocks/>
          </p:cNvSpPr>
          <p:nvPr/>
        </p:nvSpPr>
        <p:spPr>
          <a:xfrm>
            <a:off x="2209798" y="3327558"/>
            <a:ext cx="9771669" cy="147990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Licence Diane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4" name="Espace réservé du contenu 2"/>
          <p:cNvSpPr txBox="1">
            <a:spLocks/>
          </p:cNvSpPr>
          <p:nvPr/>
        </p:nvSpPr>
        <p:spPr>
          <a:xfrm>
            <a:off x="2209797" y="4717756"/>
            <a:ext cx="9771669" cy="123954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Obtention de la licence DIANE auprès du bureau van </a:t>
            </a:r>
            <a:r>
              <a:rPr lang="fr-FR" dirty="0" err="1" smtClean="0"/>
              <a:t>Dijk</a:t>
            </a:r>
            <a:r>
              <a:rPr lang="fr-FR" dirty="0" smtClean="0"/>
              <a:t> pour avoir accès aux données LIFI jusque 2011</a:t>
            </a:r>
            <a:endParaRPr lang="fr-FR" dirty="0"/>
          </a:p>
        </p:txBody>
      </p:sp>
    </p:spTree>
    <p:extLst>
      <p:ext uri="{BB962C8B-B14F-4D97-AF65-F5344CB8AC3E}">
        <p14:creationId xmlns:p14="http://schemas.microsoft.com/office/powerpoint/2010/main" val="2057458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6</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Formalités CNIL</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929320"/>
            <a:ext cx="9771669" cy="4351338"/>
          </a:xfrm>
          <a:noFill/>
        </p:spPr>
        <p:txBody>
          <a:bodyPr>
            <a:normAutofit/>
          </a:bodyPr>
          <a:lstStyle/>
          <a:p>
            <a:r>
              <a:rPr lang="fr-FR" dirty="0"/>
              <a:t>Nécessité, pour les chercheurs, de déclarer </a:t>
            </a:r>
            <a:r>
              <a:rPr lang="fr-FR" dirty="0" smtClean="0"/>
              <a:t>à la CNIL le traitement des données ménages et agriculture</a:t>
            </a:r>
            <a:endParaRPr lang="fr-FR" i="1" dirty="0"/>
          </a:p>
          <a:p>
            <a:pPr lvl="1"/>
            <a:r>
              <a:rPr lang="fr-FR" dirty="0" smtClean="0"/>
              <a:t>Déclaration sur : http</a:t>
            </a:r>
            <a:r>
              <a:rPr lang="fr-FR" dirty="0"/>
              <a:t>://www.cnil.fr</a:t>
            </a:r>
          </a:p>
          <a:p>
            <a:pPr lvl="1"/>
            <a:r>
              <a:rPr lang="fr-FR" dirty="0" smtClean="0"/>
              <a:t>Se référer au guide fourni</a:t>
            </a:r>
          </a:p>
          <a:p>
            <a:pPr lvl="1"/>
            <a:endParaRPr lang="fr-FR" sz="1100" dirty="0"/>
          </a:p>
          <a:p>
            <a:r>
              <a:rPr lang="fr-FR" dirty="0"/>
              <a:t>Correspondant « Informatique et Libertés »</a:t>
            </a:r>
          </a:p>
          <a:p>
            <a:pPr lvl="1"/>
            <a:r>
              <a:rPr lang="fr-FR" dirty="0"/>
              <a:t>Désigné dans certaines organisations </a:t>
            </a:r>
          </a:p>
          <a:p>
            <a:pPr lvl="1"/>
            <a:r>
              <a:rPr lang="fr-FR" dirty="0"/>
              <a:t>« mini-Cnil » interne permettant de simplifier les déclarations</a:t>
            </a:r>
          </a:p>
          <a:p>
            <a:pPr lvl="1"/>
            <a:r>
              <a:rPr lang="fr-FR" dirty="0"/>
              <a:t>En cas </a:t>
            </a:r>
            <a:r>
              <a:rPr lang="fr-FR" dirty="0" smtClean="0"/>
              <a:t>d’</a:t>
            </a:r>
            <a:r>
              <a:rPr lang="fr-FR" altLang="ja-JP" dirty="0" smtClean="0"/>
              <a:t>existence</a:t>
            </a:r>
            <a:r>
              <a:rPr lang="fr-FR" altLang="ja-JP" dirty="0"/>
              <a:t>, prendre contact avec lui pour savoir comment </a:t>
            </a:r>
            <a:r>
              <a:rPr lang="fr-FR" altLang="ja-JP" dirty="0" smtClean="0"/>
              <a:t>procéder</a:t>
            </a:r>
            <a:endParaRPr lang="fr-FR" altLang="ja-JP" dirty="0"/>
          </a:p>
          <a:p>
            <a:pPr marL="457200" lvl="1" indent="0">
              <a:buNone/>
            </a:pPr>
            <a:endParaRPr lang="fr-FR" altLang="ja-JP" dirty="0"/>
          </a:p>
        </p:txBody>
      </p:sp>
      <p:sp>
        <p:nvSpPr>
          <p:cNvPr id="13" name="ZoneTexte 12"/>
          <p:cNvSpPr txBox="1"/>
          <p:nvPr/>
        </p:nvSpPr>
        <p:spPr>
          <a:xfrm>
            <a:off x="103693" y="298768"/>
            <a:ext cx="1768137"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Procédure d’habilitation</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(3/3)</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835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7</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Entrées/Sorties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marL="269875" lvl="1" indent="-269875" algn="just">
              <a:spcAft>
                <a:spcPts val="600"/>
              </a:spcAft>
              <a:defRPr/>
            </a:pPr>
            <a:r>
              <a:rPr lang="fr-FR" sz="2800" dirty="0"/>
              <a:t>Entrée : intégration, par le CASD, </a:t>
            </a:r>
            <a:r>
              <a:rPr lang="fr-FR" sz="2800" dirty="0" smtClean="0"/>
              <a:t>dans votre environnement de </a:t>
            </a:r>
            <a:r>
              <a:rPr lang="fr-FR" sz="2800" dirty="0"/>
              <a:t>fichiers </a:t>
            </a:r>
            <a:r>
              <a:rPr lang="fr-FR" sz="2800" dirty="0" smtClean="0"/>
              <a:t>que vous nous transmettez</a:t>
            </a:r>
            <a:endParaRPr lang="fr-FR" sz="2800" dirty="0"/>
          </a:p>
          <a:p>
            <a:pPr marL="269875" lvl="1" indent="-269875" algn="just">
              <a:spcAft>
                <a:spcPts val="600"/>
              </a:spcAft>
              <a:defRPr/>
            </a:pPr>
            <a:endParaRPr lang="fr-FR" sz="2800" dirty="0" smtClean="0"/>
          </a:p>
          <a:p>
            <a:pPr marL="269875" lvl="1" indent="-269875" algn="just">
              <a:spcAft>
                <a:spcPts val="600"/>
              </a:spcAft>
              <a:defRPr/>
            </a:pPr>
            <a:r>
              <a:rPr lang="fr-FR" sz="2800" dirty="0" smtClean="0"/>
              <a:t>Sortie</a:t>
            </a:r>
            <a:r>
              <a:rPr lang="fr-FR" sz="2800" dirty="0"/>
              <a:t> : sortie de données non confidentielles réalisée par le CASD à </a:t>
            </a:r>
            <a:r>
              <a:rPr lang="fr-FR" sz="2800" dirty="0" smtClean="0"/>
              <a:t>votre </a:t>
            </a:r>
            <a:r>
              <a:rPr lang="fr-FR" sz="2800" dirty="0"/>
              <a:t>demande et sous </a:t>
            </a:r>
            <a:r>
              <a:rPr lang="fr-FR" sz="2800" dirty="0" smtClean="0"/>
              <a:t>votre responsabilité</a:t>
            </a:r>
            <a:endParaRPr lang="fr-FR" dirty="0">
              <a:solidFill>
                <a:srgbClr val="000000"/>
              </a:solidFill>
              <a:cs typeface="Calibri" pitchFamily="34" charset="0"/>
            </a:endParaRPr>
          </a:p>
        </p:txBody>
      </p:sp>
      <p:sp>
        <p:nvSpPr>
          <p:cNvPr id="12" name="ZoneTexte 11"/>
          <p:cNvSpPr txBox="1"/>
          <p:nvPr/>
        </p:nvSpPr>
        <p:spPr>
          <a:xfrm>
            <a:off x="103694" y="298768"/>
            <a:ext cx="168739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(1/5)</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55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8</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 : procédure</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a:lnSpc>
                <a:spcPct val="100000"/>
              </a:lnSpc>
            </a:pPr>
            <a:r>
              <a:rPr lang="fr-FR" dirty="0" smtClean="0"/>
              <a:t>Envoi de fichier par mail</a:t>
            </a:r>
            <a:r>
              <a:rPr lang="fr-FR" dirty="0"/>
              <a:t>, clé USB, cédérom ou transfert de fichiers par </a:t>
            </a:r>
            <a:r>
              <a:rPr lang="fr-FR" b="1" dirty="0">
                <a:solidFill>
                  <a:srgbClr val="FF0000"/>
                </a:solidFill>
              </a:rPr>
              <a:t>xchangefile : </a:t>
            </a:r>
            <a:r>
              <a:rPr lang="fr-FR" dirty="0">
                <a:hlinkClick r:id="rId5"/>
              </a:rPr>
              <a:t>https://</a:t>
            </a:r>
            <a:r>
              <a:rPr lang="fr-FR" dirty="0" smtClean="0">
                <a:hlinkClick r:id="rId5"/>
              </a:rPr>
              <a:t>xchangefile.ensae.fr/</a:t>
            </a:r>
            <a:endParaRPr lang="fr-FR" dirty="0" smtClean="0"/>
          </a:p>
          <a:p>
            <a:pPr marL="0" indent="0">
              <a:lnSpc>
                <a:spcPct val="100000"/>
              </a:lnSpc>
              <a:buNone/>
            </a:pPr>
            <a:endParaRPr lang="fr-FR" sz="1000" dirty="0" smtClean="0"/>
          </a:p>
          <a:p>
            <a:pPr>
              <a:lnSpc>
                <a:spcPct val="100000"/>
              </a:lnSpc>
            </a:pPr>
            <a:r>
              <a:rPr lang="fr-FR" sz="2800" dirty="0" smtClean="0"/>
              <a:t>Joindre </a:t>
            </a:r>
            <a:r>
              <a:rPr lang="fr-FR" sz="2800" dirty="0"/>
              <a:t>à votre entrée </a:t>
            </a:r>
            <a:r>
              <a:rPr lang="fr-FR" sz="2800" b="1" dirty="0"/>
              <a:t>la description des fichiers </a:t>
            </a:r>
            <a:r>
              <a:rPr lang="fr-FR" sz="2800" dirty="0"/>
              <a:t>(type de fichier et </a:t>
            </a:r>
            <a:r>
              <a:rPr lang="fr-FR" sz="2800" dirty="0" smtClean="0"/>
              <a:t>contenu)</a:t>
            </a:r>
          </a:p>
          <a:p>
            <a:pPr marL="0" indent="0">
              <a:lnSpc>
                <a:spcPct val="100000"/>
              </a:lnSpc>
              <a:buNone/>
            </a:pPr>
            <a:endParaRPr lang="fr-FR" sz="1000" dirty="0" smtClean="0"/>
          </a:p>
          <a:p>
            <a:pPr>
              <a:lnSpc>
                <a:spcPct val="100000"/>
              </a:lnSpc>
            </a:pPr>
            <a:r>
              <a:rPr lang="fr-FR" sz="2800" dirty="0" smtClean="0"/>
              <a:t>Préciser </a:t>
            </a:r>
            <a:r>
              <a:rPr lang="fr-FR" sz="2800" dirty="0"/>
              <a:t>si les fichiers doivent être mis dans votre espace personnel ou dans l’espace commun du projet réservé à l’ensemble des membres du </a:t>
            </a:r>
            <a:r>
              <a:rPr lang="fr-FR" sz="2800" dirty="0" smtClean="0"/>
              <a:t>projet</a:t>
            </a:r>
            <a:endParaRPr lang="fr-FR" sz="2800" dirty="0"/>
          </a:p>
        </p:txBody>
      </p:sp>
      <p:sp>
        <p:nvSpPr>
          <p:cNvPr id="12" name="ZoneTexte 11"/>
          <p:cNvSpPr txBox="1"/>
          <p:nvPr/>
        </p:nvSpPr>
        <p:spPr>
          <a:xfrm>
            <a:off x="103694" y="298768"/>
            <a:ext cx="168739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(2/5)</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324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6" name="Espace réservé de la date 3"/>
          <p:cNvSpPr>
            <a:spLocks noGrp="1"/>
          </p:cNvSpPr>
          <p:nvPr>
            <p:ph type="dt" sz="half" idx="10"/>
          </p:nvPr>
        </p:nvSpPr>
        <p:spPr>
          <a:xfrm>
            <a:off x="2209799" y="6356349"/>
            <a:ext cx="2743200" cy="365125"/>
          </a:xfrm>
        </p:spPr>
        <p:txBody>
          <a:bodyPr/>
          <a:lstStyle/>
          <a:p>
            <a:fld id="{6432B30E-F4A9-416E-B2B0-36CCB143E5B1}" type="datetimeFigureOut">
              <a:rPr lang="fr-FR" smtClean="0"/>
              <a:t>12/01/2017</a:t>
            </a:fld>
            <a:endParaRPr lang="fr-FR" dirty="0"/>
          </a:p>
        </p:txBody>
      </p:sp>
      <p:sp>
        <p:nvSpPr>
          <p:cNvPr id="8" name="Espace réservé du numéro de diapositive 5"/>
          <p:cNvSpPr>
            <a:spLocks noGrp="1"/>
          </p:cNvSpPr>
          <p:nvPr>
            <p:ph type="sldNum" sz="quarter" idx="12"/>
          </p:nvPr>
        </p:nvSpPr>
        <p:spPr>
          <a:xfrm>
            <a:off x="9308969" y="6356350"/>
            <a:ext cx="2743200" cy="365125"/>
          </a:xfrm>
        </p:spPr>
        <p:txBody>
          <a:bodyPr/>
          <a:lstStyle/>
          <a:p>
            <a:r>
              <a:rPr lang="fr-FR" dirty="0" smtClean="0"/>
              <a:t>9</a:t>
            </a:r>
            <a:endParaRPr lang="fr-FR" dirty="0"/>
          </a:p>
        </p:txBody>
      </p:sp>
      <p:pic>
        <p:nvPicPr>
          <p:cNvPr id="9" name="Picture 2" descr="CASD - Centre d'accès sécurisé distant aux donné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88" y="6080816"/>
            <a:ext cx="1350998" cy="551066"/>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a:spLocks noGrp="1"/>
          </p:cNvSpPr>
          <p:nvPr>
            <p:ph type="title"/>
          </p:nvPr>
        </p:nvSpPr>
        <p:spPr>
          <a:xfrm>
            <a:off x="2209799" y="298768"/>
            <a:ext cx="9771669" cy="1479903"/>
          </a:xfrm>
          <a:noFill/>
        </p:spPr>
        <p:txBody>
          <a:bodyPr>
            <a:noAutofit/>
          </a:bodyPr>
          <a:lstStyle/>
          <a:p>
            <a:pPr marL="571500" indent="-571500">
              <a:buFont typeface="Wingdings" panose="05000000000000000000" pitchFamily="2" charset="2"/>
              <a:buChar char="Ø"/>
            </a:pPr>
            <a:r>
              <a:rPr lang="fr-FR"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 : règles</a:t>
            </a:r>
            <a:endParaRPr lang="fr-F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Espace réservé du contenu 2"/>
          <p:cNvSpPr>
            <a:spLocks noGrp="1"/>
          </p:cNvSpPr>
          <p:nvPr>
            <p:ph idx="1"/>
          </p:nvPr>
        </p:nvSpPr>
        <p:spPr>
          <a:xfrm>
            <a:off x="2209799" y="1847654"/>
            <a:ext cx="9771669" cy="4433004"/>
          </a:xfrm>
          <a:noFill/>
        </p:spPr>
        <p:txBody>
          <a:bodyPr>
            <a:noAutofit/>
          </a:bodyPr>
          <a:lstStyle/>
          <a:p>
            <a:pPr algn="just"/>
            <a:r>
              <a:rPr lang="fr-FR" dirty="0"/>
              <a:t>Il faut l’accord du producteur des données </a:t>
            </a:r>
            <a:r>
              <a:rPr lang="fr-FR" dirty="0" smtClean="0"/>
              <a:t>que vous voulez </a:t>
            </a:r>
            <a:r>
              <a:rPr lang="fr-FR" dirty="0"/>
              <a:t>entrer sauf si ce sont des données </a:t>
            </a:r>
            <a:r>
              <a:rPr lang="fr-FR" dirty="0" smtClean="0"/>
              <a:t>publiques</a:t>
            </a:r>
          </a:p>
          <a:p>
            <a:pPr algn="just"/>
            <a:endParaRPr lang="fr-FR" sz="1000" dirty="0" smtClean="0"/>
          </a:p>
          <a:p>
            <a:pPr algn="just"/>
            <a:r>
              <a:rPr lang="fr-FR" dirty="0" smtClean="0"/>
              <a:t>L’import </a:t>
            </a:r>
            <a:r>
              <a:rPr lang="fr-FR" dirty="0"/>
              <a:t>de fichiers </a:t>
            </a:r>
            <a:r>
              <a:rPr lang="fr-FR" dirty="0">
                <a:solidFill>
                  <a:srgbClr val="FF0000"/>
                </a:solidFill>
              </a:rPr>
              <a:t>de données individuelles </a:t>
            </a:r>
            <a:r>
              <a:rPr lang="fr-FR" dirty="0"/>
              <a:t>destinés à être appariés à ceux du CASD n’est possible que </a:t>
            </a:r>
            <a:r>
              <a:rPr lang="fr-FR" dirty="0" smtClean="0"/>
              <a:t>s’il </a:t>
            </a:r>
            <a:r>
              <a:rPr lang="fr-FR" dirty="0"/>
              <a:t>a été </a:t>
            </a:r>
            <a:r>
              <a:rPr lang="fr-FR" u="sng" dirty="0"/>
              <a:t>explicitement prévue dans le projet de recherche </a:t>
            </a:r>
            <a:r>
              <a:rPr lang="fr-FR" dirty="0"/>
              <a:t>soumis au Comité du secret </a:t>
            </a:r>
            <a:r>
              <a:rPr lang="fr-FR" dirty="0" smtClean="0"/>
              <a:t>statistique</a:t>
            </a:r>
            <a:endParaRPr lang="fr-FR" dirty="0"/>
          </a:p>
          <a:p>
            <a:pPr algn="just"/>
            <a:endParaRPr lang="fr-FR" sz="1000" dirty="0" smtClean="0"/>
          </a:p>
          <a:p>
            <a:pPr>
              <a:spcBef>
                <a:spcPts val="1200"/>
              </a:spcBef>
            </a:pPr>
            <a:r>
              <a:rPr lang="fr-FR" dirty="0" smtClean="0"/>
              <a:t>Seuls </a:t>
            </a:r>
            <a:r>
              <a:rPr lang="fr-FR" dirty="0"/>
              <a:t>peuvent être importés : des objets « inactifs » (aucun exécutable</a:t>
            </a:r>
            <a:r>
              <a:rPr lang="fr-FR" dirty="0" smtClean="0"/>
              <a:t>)</a:t>
            </a:r>
          </a:p>
          <a:p>
            <a:endParaRPr lang="fr-FR" dirty="0"/>
          </a:p>
        </p:txBody>
      </p:sp>
      <p:sp>
        <p:nvSpPr>
          <p:cNvPr id="12" name="ZoneTexte 11"/>
          <p:cNvSpPr txBox="1"/>
          <p:nvPr/>
        </p:nvSpPr>
        <p:spPr>
          <a:xfrm>
            <a:off x="103694" y="298768"/>
            <a:ext cx="1687398" cy="1015663"/>
          </a:xfrm>
          <a:prstGeom prst="rect">
            <a:avLst/>
          </a:prstGeom>
          <a:noFill/>
        </p:spPr>
        <p:txBody>
          <a:bodyPr wrap="square" rtlCol="0">
            <a:spAutoFit/>
          </a:bodyPr>
          <a:lstStyle/>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Entrées</a:t>
            </a: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Sorties</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fr-FR"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(3/5)</a:t>
            </a:r>
            <a:endParaRPr lang="fr-FR"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251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3023</Words>
  <Application>Microsoft Office PowerPoint</Application>
  <PresentationFormat>Grand écran</PresentationFormat>
  <Paragraphs>498</Paragraphs>
  <Slides>25</Slides>
  <Notes>25</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25</vt:i4>
      </vt:variant>
    </vt:vector>
  </HeadingPairs>
  <TitlesOfParts>
    <vt:vector size="35" baseType="lpstr">
      <vt:lpstr>ＭＳ Ｐゴシック</vt:lpstr>
      <vt:lpstr>Arial</vt:lpstr>
      <vt:lpstr>Calibri</vt:lpstr>
      <vt:lpstr>Calibri Light</vt:lpstr>
      <vt:lpstr>Courier New</vt:lpstr>
      <vt:lpstr>Symbol</vt:lpstr>
      <vt:lpstr>Times New Roman</vt:lpstr>
      <vt:lpstr>Wingdings</vt:lpstr>
      <vt:lpstr>Thème Office</vt:lpstr>
      <vt:lpstr>Feuille de calcul</vt:lpstr>
      <vt:lpstr>Présentation PowerPoint</vt:lpstr>
      <vt:lpstr>Sommaire</vt:lpstr>
      <vt:lpstr>Secret statistique</vt:lpstr>
      <vt:lpstr>Données couvertes par le secret statistique</vt:lpstr>
      <vt:lpstr>Autorisation pour les données fiscales</vt:lpstr>
      <vt:lpstr>Formalités CNIL</vt:lpstr>
      <vt:lpstr>Entrées/Sorties</vt:lpstr>
      <vt:lpstr>Entrées : procédure</vt:lpstr>
      <vt:lpstr>Entrées : règles</vt:lpstr>
      <vt:lpstr>Sorties </vt:lpstr>
      <vt:lpstr>Sorties : à fournir</vt:lpstr>
      <vt:lpstr>Règles générales : données issues d’enquêtes statistiques</vt:lpstr>
      <vt:lpstr>Règles générales : données fiscales et mixtes</vt:lpstr>
      <vt:lpstr>Règles générales : secret primaire</vt:lpstr>
      <vt:lpstr>Règles générales : secret secondaire</vt:lpstr>
      <vt:lpstr>Règles générales : problèmes liés au secret secondaire (1)</vt:lpstr>
      <vt:lpstr>Règles générales : problèmes liés au secret secondaire (2)</vt:lpstr>
      <vt:lpstr>Règles générales : problèmes liés au secret secondaire (3)</vt:lpstr>
      <vt:lpstr>Exemple de fichier de contrôle</vt:lpstr>
      <vt:lpstr>Règles pour les DADS</vt:lpstr>
      <vt:lpstr>Règles pour CLAP</vt:lpstr>
      <vt:lpstr>Règles pour FARE/FICUS et SINE</vt:lpstr>
      <vt:lpstr>Règles pour le RP (1)</vt:lpstr>
      <vt:lpstr>Règles pour le RP (2)</vt:lpstr>
      <vt:lpstr>Citation des données et retour des publications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Brechard Anaïs</dc:creator>
  <cp:lastModifiedBy>EL BOUHAIRI Yacine</cp:lastModifiedBy>
  <cp:revision>75</cp:revision>
  <dcterms:created xsi:type="dcterms:W3CDTF">2016-11-21T11:01:36Z</dcterms:created>
  <dcterms:modified xsi:type="dcterms:W3CDTF">2017-01-12T12:38:56Z</dcterms:modified>
</cp:coreProperties>
</file>