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73" r:id="rId5"/>
    <p:sldId id="308" r:id="rId6"/>
    <p:sldId id="275" r:id="rId7"/>
    <p:sldId id="283" r:id="rId8"/>
    <p:sldId id="287" r:id="rId9"/>
    <p:sldId id="286" r:id="rId10"/>
    <p:sldId id="290" r:id="rId11"/>
    <p:sldId id="288" r:id="rId12"/>
    <p:sldId id="303" r:id="rId13"/>
    <p:sldId id="305" r:id="rId14"/>
    <p:sldId id="310" r:id="rId15"/>
    <p:sldId id="30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37" autoAdjust="0"/>
    <p:restoredTop sz="76964" autoAdjust="0"/>
  </p:normalViewPr>
  <p:slideViewPr>
    <p:cSldViewPr snapToGrid="0">
      <p:cViewPr varScale="1">
        <p:scale>
          <a:sx n="61" d="100"/>
          <a:sy n="61" d="100"/>
        </p:scale>
        <p:origin x="90" y="9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6088A-3A2A-46EA-A1B4-E1955F3EFB19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4C7CF-D7FA-4F40-85DA-EF68C4E7F1A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40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4C7CF-D7FA-4F40-85DA-EF68C4E7F1A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33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Généralement</a:t>
            </a:r>
            <a:r>
              <a:rPr lang="fr-FR" baseline="0" dirty="0" smtClean="0"/>
              <a:t> pour un projet type 6 à 7 sorties sont réalisées en moyenne. </a:t>
            </a:r>
          </a:p>
          <a:p>
            <a:r>
              <a:rPr lang="fr-FR" baseline="0" dirty="0" smtClean="0"/>
              <a:t>Au départ vous en utilisez beaucoup car vous ne maîtrisez pas encore bien l’utilisation du CASD puis vous vous stabilisez à quelques sorties.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Pack supplémentaire =</a:t>
            </a:r>
            <a:r>
              <a:rPr lang="fr-FR" baseline="0" dirty="0" smtClean="0"/>
              <a:t> 10 exports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4C7CF-D7FA-4F40-85DA-EF68C4E7F1A5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265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4C7CF-D7FA-4F40-85DA-EF68C4E7F1A5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135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just">
              <a:spcBef>
                <a:spcPct val="0"/>
              </a:spcBef>
              <a:spcAft>
                <a:spcPts val="600"/>
              </a:spcAft>
            </a:pPr>
            <a:endParaRPr lang="fr-FR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4C7CF-D7FA-4F40-85DA-EF68C4E7F1A5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759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4C7CF-D7FA-4F40-85DA-EF68C4E7F1A5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7402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4C7CF-D7FA-4F40-85DA-EF68C4E7F1A5}" type="slidenum">
              <a:rPr lang="fr-FR" smtClean="0">
                <a:solidFill>
                  <a:prstClr val="black"/>
                </a:solidFill>
              </a:rPr>
              <a:pPr/>
              <a:t>14</a:t>
            </a:fld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387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Présenter</a:t>
            </a:r>
            <a:r>
              <a:rPr lang="fr-FR" baseline="0" dirty="0" smtClean="0"/>
              <a:t> le site web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4C7CF-D7FA-4F40-85DA-EF68C4E7F1A5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53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4C7CF-D7FA-4F40-85DA-EF68C4E7F1A5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8133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4C7CF-D7FA-4F40-85DA-EF68C4E7F1A5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943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4C7CF-D7FA-4F40-85DA-EF68C4E7F1A5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69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4C7CF-D7FA-4F40-85DA-EF68C4E7F1A5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2594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4C7CF-D7FA-4F40-85DA-EF68C4E7F1A5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9124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4C7CF-D7FA-4F40-85DA-EF68C4E7F1A5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7970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4C7CF-D7FA-4F40-85DA-EF68C4E7F1A5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025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4C7CF-D7FA-4F40-85DA-EF68C4E7F1A5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60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1BCA-1D7B-4909-8C98-1CC66CBD7D1B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D481-F9AE-46D2-92FD-84C88CA9E1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775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1BCA-1D7B-4909-8C98-1CC66CBD7D1B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D481-F9AE-46D2-92FD-84C88CA9E1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295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1BCA-1D7B-4909-8C98-1CC66CBD7D1B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D481-F9AE-46D2-92FD-84C88CA9E1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22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1BCA-1D7B-4909-8C98-1CC66CBD7D1B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D481-F9AE-46D2-92FD-84C88CA9E1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126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1BCA-1D7B-4909-8C98-1CC66CBD7D1B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D481-F9AE-46D2-92FD-84C88CA9E1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65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1BCA-1D7B-4909-8C98-1CC66CBD7D1B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D481-F9AE-46D2-92FD-84C88CA9E1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31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1BCA-1D7B-4909-8C98-1CC66CBD7D1B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D481-F9AE-46D2-92FD-84C88CA9E1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50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1BCA-1D7B-4909-8C98-1CC66CBD7D1B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D481-F9AE-46D2-92FD-84C88CA9E1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2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1BCA-1D7B-4909-8C98-1CC66CBD7D1B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D481-F9AE-46D2-92FD-84C88CA9E1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35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1BCA-1D7B-4909-8C98-1CC66CBD7D1B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D481-F9AE-46D2-92FD-84C88CA9E1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61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1BCA-1D7B-4909-8C98-1CC66CBD7D1B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D481-F9AE-46D2-92FD-84C88CA9E1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732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D1BCA-1D7B-4909-8C98-1CC66CBD7D1B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1D481-F9AE-46D2-92FD-84C88CA9E1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46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524000" y="2582944"/>
            <a:ext cx="9144000" cy="35539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Séance d’information et de sensibilisation</a:t>
            </a:r>
          </a:p>
          <a:p>
            <a:pPr algn="ctr"/>
            <a:endParaRPr lang="fr-FR" sz="2400" b="1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b="0" i="1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Centre d’Accès Sécurisé aux Données</a:t>
            </a:r>
          </a:p>
          <a:p>
            <a:pPr algn="ctr"/>
            <a:endParaRPr lang="fr-FR" sz="2400" b="0" i="0" baseline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CASD - Centre d'accès sécurisé distant aux donné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519" y="6136849"/>
            <a:ext cx="1462961" cy="59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72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209799" y="6356349"/>
            <a:ext cx="2743200" cy="365125"/>
          </a:xfrm>
        </p:spPr>
        <p:txBody>
          <a:bodyPr/>
          <a:lstStyle/>
          <a:p>
            <a:fld id="{6432B30E-F4A9-416E-B2B0-36CCB143E5B1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08969" y="6356350"/>
            <a:ext cx="2743200" cy="365125"/>
          </a:xfrm>
        </p:spPr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pic>
        <p:nvPicPr>
          <p:cNvPr id="9" name="Picture 2" descr="CASD - Centre d'accès sécurisé distant aux donné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8" y="6080816"/>
            <a:ext cx="1350998" cy="5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2209799" y="298768"/>
            <a:ext cx="9771669" cy="1479903"/>
          </a:xfrm>
          <a:noFill/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2280500" y="1535148"/>
            <a:ext cx="9771669" cy="4433004"/>
          </a:xfrm>
          <a:noFill/>
        </p:spPr>
        <p:txBody>
          <a:bodyPr>
            <a:noAutofit/>
          </a:bodyPr>
          <a:lstStyle/>
          <a:p>
            <a:r>
              <a:rPr lang="fr-FR" sz="2400" dirty="0"/>
              <a:t>La SD-Box doit être dans un local fermé et seul l’utilisateur doit pouvoir voir l’écran (contrat hébergeur</a:t>
            </a:r>
            <a:r>
              <a:rPr lang="fr-FR" sz="2400" dirty="0" smtClean="0"/>
              <a:t>).</a:t>
            </a:r>
          </a:p>
          <a:p>
            <a:r>
              <a:rPr lang="fr-FR" sz="2400" dirty="0" smtClean="0"/>
              <a:t>La </a:t>
            </a:r>
            <a:r>
              <a:rPr lang="fr-FR" sz="2400" dirty="0"/>
              <a:t>carte à puce est strictement personnelle .</a:t>
            </a:r>
          </a:p>
          <a:p>
            <a:r>
              <a:rPr lang="fr-FR" sz="2400" dirty="0" smtClean="0"/>
              <a:t>Vous </a:t>
            </a:r>
            <a:r>
              <a:rPr lang="fr-FR" sz="2400" dirty="0"/>
              <a:t>ne devez pas « prêter » une session.</a:t>
            </a:r>
          </a:p>
          <a:p>
            <a:r>
              <a:rPr lang="fr-FR" sz="2400" dirty="0" smtClean="0"/>
              <a:t>L’écran</a:t>
            </a:r>
            <a:r>
              <a:rPr lang="fr-FR" sz="2400" dirty="0"/>
              <a:t>, le clavier et la souris doivent être fournis et installés par le gestionnaire informatique local. Aucun autre périphérique ne doit être connecté au </a:t>
            </a:r>
            <a:r>
              <a:rPr lang="fr-FR" sz="2400" dirty="0" smtClean="0"/>
              <a:t>boitier.</a:t>
            </a:r>
          </a:p>
          <a:p>
            <a:r>
              <a:rPr lang="fr-FR" sz="2400" dirty="0" smtClean="0"/>
              <a:t>Enlever </a:t>
            </a:r>
            <a:r>
              <a:rPr lang="fr-FR" sz="2400" dirty="0"/>
              <a:t>la carte du lecteur  lorsque vous vous absentez même un cours instant (vos calculs ne seront pas interrompus</a:t>
            </a:r>
            <a:r>
              <a:rPr lang="fr-FR" dirty="0"/>
              <a:t>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8188" y="298768"/>
            <a:ext cx="168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Enrôlement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(1/6)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209799" y="6356349"/>
            <a:ext cx="2743200" cy="365125"/>
          </a:xfrm>
        </p:spPr>
        <p:txBody>
          <a:bodyPr/>
          <a:lstStyle/>
          <a:p>
            <a:fld id="{6432B30E-F4A9-416E-B2B0-36CCB143E5B1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08969" y="6356350"/>
            <a:ext cx="2743200" cy="365125"/>
          </a:xfrm>
        </p:spPr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pic>
        <p:nvPicPr>
          <p:cNvPr id="9" name="Picture 2" descr="CASD - Centre d'accès sécurisé distant aux donné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8" y="6080816"/>
            <a:ext cx="1350998" cy="5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2209799" y="298768"/>
            <a:ext cx="9771669" cy="1479903"/>
          </a:xfrm>
          <a:noFill/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03694" y="298768"/>
            <a:ext cx="168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Enrôlement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/6)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2280500" y="1535148"/>
            <a:ext cx="9771669" cy="44330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Seul l’utilisateur est responsable en cas de problème (output, divulgation..)</a:t>
            </a:r>
          </a:p>
          <a:p>
            <a:endParaRPr lang="fr-FR" sz="2400" dirty="0"/>
          </a:p>
          <a:p>
            <a:r>
              <a:rPr lang="fr-FR" sz="2400" dirty="0"/>
              <a:t> Pour les sorties, l’utilisateur s’engage à ne sortir que des données qui ne sont plus confidentielles – la vérification du respect du secret statistique est à faire par l’utilisateur. </a:t>
            </a:r>
          </a:p>
          <a:p>
            <a:endParaRPr lang="fr-FR" sz="2400" dirty="0"/>
          </a:p>
          <a:p>
            <a:r>
              <a:rPr lang="fr-FR" sz="2400" dirty="0"/>
              <a:t>Le contrat utilisateur précise les modalités d’interruption du service CASD (Mises à jour, maintenance…)</a:t>
            </a:r>
          </a:p>
          <a:p>
            <a:endParaRPr lang="fr-FR" sz="2400" dirty="0"/>
          </a:p>
          <a:p>
            <a:r>
              <a:rPr lang="fr-FR" sz="2400" dirty="0"/>
              <a:t>Des mécanismes de surveillance informatique sont mis en œuvre afin de pouvoir veiller au respect des règles de sécurité</a:t>
            </a:r>
          </a:p>
        </p:txBody>
      </p:sp>
    </p:spTree>
    <p:extLst>
      <p:ext uri="{BB962C8B-B14F-4D97-AF65-F5344CB8AC3E}">
        <p14:creationId xmlns:p14="http://schemas.microsoft.com/office/powerpoint/2010/main" val="32145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209799" y="6356349"/>
            <a:ext cx="2743200" cy="365125"/>
          </a:xfrm>
        </p:spPr>
        <p:txBody>
          <a:bodyPr/>
          <a:lstStyle/>
          <a:p>
            <a:fld id="{6432B30E-F4A9-416E-B2B0-36CCB143E5B1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08969" y="6356350"/>
            <a:ext cx="2743200" cy="365125"/>
          </a:xfrm>
        </p:spPr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pic>
        <p:nvPicPr>
          <p:cNvPr id="9" name="Picture 2" descr="CASD - Centre d'accès sécurisé distant aux donné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8" y="6080816"/>
            <a:ext cx="1350998" cy="5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2209798" y="298768"/>
            <a:ext cx="9982202" cy="1479903"/>
          </a:xfrm>
          <a:noFill/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Carte à puce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" y="298768"/>
            <a:ext cx="193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Enrôlement</a:t>
            </a:r>
          </a:p>
          <a:p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(3/6)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2209798" y="1778671"/>
            <a:ext cx="9771669" cy="44330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Strictement personnelle</a:t>
            </a:r>
            <a:endParaRPr lang="fr-FR" sz="2400" dirty="0"/>
          </a:p>
          <a:p>
            <a:r>
              <a:rPr lang="fr-FR" sz="2400" dirty="0" smtClean="0"/>
              <a:t>Technologie </a:t>
            </a:r>
            <a:r>
              <a:rPr lang="fr-FR" sz="2400" dirty="0" err="1" smtClean="0"/>
              <a:t>Gemalto</a:t>
            </a:r>
            <a:r>
              <a:rPr lang="fr-FR" sz="2400" dirty="0" smtClean="0"/>
              <a:t> .NET bio</a:t>
            </a:r>
            <a:endParaRPr lang="fr-FR" sz="2400" dirty="0"/>
          </a:p>
          <a:p>
            <a:r>
              <a:rPr lang="fr-FR" sz="2400" dirty="0" smtClean="0"/>
              <a:t>Empreintes uniquement sur la carte à puce. Au maximum deux empreintes (CNIL)</a:t>
            </a:r>
          </a:p>
          <a:p>
            <a:r>
              <a:rPr lang="fr-FR" sz="2400" dirty="0" smtClean="0"/>
              <a:t>Pas une photographie, points caractéristiques. Impossible de la recréer depuis la carte</a:t>
            </a:r>
          </a:p>
          <a:p>
            <a:r>
              <a:rPr lang="fr-FR" sz="2400" dirty="0" smtClean="0"/>
              <a:t>Les données sont stockées uniquement sur la carte. Passage au CASD obligatoire en cas de pertes, mauvaises empreintes.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723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209799" y="6356349"/>
            <a:ext cx="2743200" cy="365125"/>
          </a:xfrm>
        </p:spPr>
        <p:txBody>
          <a:bodyPr/>
          <a:lstStyle/>
          <a:p>
            <a:fld id="{6432B30E-F4A9-416E-B2B0-36CCB143E5B1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08969" y="6356350"/>
            <a:ext cx="2743200" cy="365125"/>
          </a:xfrm>
        </p:spPr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pic>
        <p:nvPicPr>
          <p:cNvPr id="9" name="Picture 2" descr="CASD - Centre d'accès sécurisé distant aux donné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8" y="6080816"/>
            <a:ext cx="1350998" cy="5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2209798" y="298768"/>
            <a:ext cx="9982202" cy="1479903"/>
          </a:xfrm>
          <a:noFill/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2209799" y="1847654"/>
            <a:ext cx="9771669" cy="4433004"/>
          </a:xfrm>
          <a:noFill/>
        </p:spPr>
        <p:txBody>
          <a:bodyPr>
            <a:noAutofit/>
          </a:bodyPr>
          <a:lstStyle/>
          <a:p>
            <a:r>
              <a:rPr lang="fr-FR" sz="2400" dirty="0"/>
              <a:t>La sécurité est un enjeu important pour l’accès aux données </a:t>
            </a:r>
            <a:r>
              <a:rPr lang="fr-FR" sz="2400" dirty="0" smtClean="0"/>
              <a:t>confidentielles:</a:t>
            </a:r>
            <a:endParaRPr lang="fr-FR" sz="2400" dirty="0"/>
          </a:p>
          <a:p>
            <a:endParaRPr lang="fr-FR" sz="2400" dirty="0"/>
          </a:p>
          <a:p>
            <a:pPr lvl="1">
              <a:buFont typeface="Wingdings" pitchFamily="2" charset="2"/>
              <a:buChar char="§"/>
            </a:pPr>
            <a:r>
              <a:rPr lang="fr-FR" dirty="0"/>
              <a:t>Cela induit un certain nombre de contraintes pour l’utilisateur que nous avons essayées de rendre le moins « inconfortable » possible (environnement dédié avec beaucoup de logiciels, équipement dédié presque plug and </a:t>
            </a:r>
            <a:r>
              <a:rPr lang="fr-FR" dirty="0" err="1"/>
              <a:t>play</a:t>
            </a:r>
            <a:r>
              <a:rPr lang="fr-FR" dirty="0"/>
              <a:t>…) par rapport à d’autres solutions à l’étranger.</a:t>
            </a:r>
          </a:p>
          <a:p>
            <a:pPr lvl="1">
              <a:buFont typeface="Wingdings" pitchFamily="2" charset="2"/>
              <a:buChar char="§"/>
            </a:pPr>
            <a:endParaRPr lang="fr-FR" dirty="0"/>
          </a:p>
          <a:p>
            <a:pPr lvl="1">
              <a:buFont typeface="Wingdings" pitchFamily="2" charset="2"/>
              <a:buChar char="§"/>
            </a:pPr>
            <a:r>
              <a:rPr lang="fr-FR" dirty="0"/>
              <a:t>Une grande partie du système repose sur </a:t>
            </a:r>
            <a:r>
              <a:rPr lang="fr-FR" b="1" dirty="0"/>
              <a:t>la confiance aux chercheurs</a:t>
            </a:r>
            <a:r>
              <a:rPr lang="fr-FR" dirty="0"/>
              <a:t> qui peut voir les données (certains pays ne l’autorisent pas…)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" y="298768"/>
            <a:ext cx="1885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Enrôlement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(4/6)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209799" y="6356349"/>
            <a:ext cx="2743200" cy="365125"/>
          </a:xfrm>
        </p:spPr>
        <p:txBody>
          <a:bodyPr/>
          <a:lstStyle/>
          <a:p>
            <a:fld id="{6432B30E-F4A9-416E-B2B0-36CCB143E5B1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12/01/2017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08969" y="6356350"/>
            <a:ext cx="2743200" cy="365125"/>
          </a:xfrm>
        </p:spPr>
        <p:txBody>
          <a:bodyPr/>
          <a:lstStyle/>
          <a:p>
            <a:r>
              <a:rPr lang="fr-FR" dirty="0" smtClean="0">
                <a:solidFill>
                  <a:prstClr val="black">
                    <a:tint val="75000"/>
                  </a:prstClr>
                </a:solidFill>
              </a:rPr>
              <a:t>3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CASD - Centre d'accès sécurisé distant aux donné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8" y="6080816"/>
            <a:ext cx="1350998" cy="5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2209798" y="298768"/>
            <a:ext cx="9982202" cy="1479903"/>
          </a:xfrm>
          <a:noFill/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2209798" y="1485048"/>
            <a:ext cx="9771669" cy="4433004"/>
          </a:xfrm>
          <a:noFill/>
        </p:spPr>
        <p:txBody>
          <a:bodyPr>
            <a:noAutofit/>
          </a:bodyPr>
          <a:lstStyle/>
          <a:p>
            <a:endParaRPr lang="fr-FR" dirty="0"/>
          </a:p>
          <a:p>
            <a:pPr lvl="1"/>
            <a:r>
              <a:rPr lang="fr-FR" sz="2800" dirty="0"/>
              <a:t>Le plus important : </a:t>
            </a:r>
          </a:p>
          <a:p>
            <a:pPr lvl="2">
              <a:buFont typeface="Wingdings" pitchFamily="2" charset="2"/>
              <a:buChar char="§"/>
            </a:pPr>
            <a:r>
              <a:rPr lang="fr-FR" sz="2800" dirty="0"/>
              <a:t>sans l’existence de ce dispositif, par exemple, il est certain que l’accès aux données fiscales n’aurait pu se faire en 2013…</a:t>
            </a:r>
          </a:p>
          <a:p>
            <a:pPr lvl="2">
              <a:buFont typeface="Wingdings" pitchFamily="2" charset="2"/>
              <a:buChar char="§"/>
            </a:pPr>
            <a:r>
              <a:rPr lang="fr-FR" sz="2800" dirty="0"/>
              <a:t>la sécurité mise en place va permettre l’accès des chercheurs à d’autres sources de données sensibles </a:t>
            </a:r>
          </a:p>
          <a:p>
            <a:pPr lvl="2">
              <a:buFont typeface="Wingdings" pitchFamily="2" charset="2"/>
              <a:buChar char="§"/>
            </a:pPr>
            <a:endParaRPr lang="fr-FR" sz="2800" dirty="0"/>
          </a:p>
          <a:p>
            <a:pPr lvl="1"/>
            <a:r>
              <a:rPr lang="fr-FR" sz="2800" dirty="0"/>
              <a:t>Pensez à citer le CASD (</a:t>
            </a:r>
            <a:r>
              <a:rPr lang="fr-FR" sz="2800" dirty="0" err="1"/>
              <a:t>Equipex</a:t>
            </a:r>
            <a:r>
              <a:rPr lang="fr-FR" sz="2800" dirty="0"/>
              <a:t>) dans vos publications et nous le dire!</a:t>
            </a:r>
          </a:p>
          <a:p>
            <a:pPr marL="457200" lvl="1" indent="0">
              <a:buNone/>
            </a:pPr>
            <a:endParaRPr lang="fr-FR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" y="298768"/>
            <a:ext cx="1885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Enrôlement</a:t>
            </a:r>
            <a:endParaRPr lang="fr-F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(5/6)</a:t>
            </a:r>
            <a:endParaRPr lang="fr-F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3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209799" y="6356349"/>
            <a:ext cx="2743200" cy="365125"/>
          </a:xfrm>
        </p:spPr>
        <p:txBody>
          <a:bodyPr/>
          <a:lstStyle/>
          <a:p>
            <a:fld id="{6432B30E-F4A9-416E-B2B0-36CCB143E5B1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08969" y="6356350"/>
            <a:ext cx="2743200" cy="365125"/>
          </a:xfrm>
        </p:spPr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pic>
        <p:nvPicPr>
          <p:cNvPr id="9" name="Picture 2" descr="CASD - Centre d'accès sécurisé distant aux donné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8" y="6080816"/>
            <a:ext cx="1350998" cy="5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2209798" y="298768"/>
            <a:ext cx="9982202" cy="1479903"/>
          </a:xfrm>
          <a:noFill/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Enrôlement (prise d’empreinte)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2209799" y="1847654"/>
            <a:ext cx="9771669" cy="4433004"/>
          </a:xfrm>
          <a:noFill/>
        </p:spPr>
        <p:txBody>
          <a:bodyPr>
            <a:noAutofit/>
          </a:bodyPr>
          <a:lstStyle/>
          <a:p>
            <a:pPr marL="0" indent="0" algn="ctr">
              <a:lnSpc>
                <a:spcPct val="80000"/>
              </a:lnSpc>
              <a:buNone/>
            </a:pPr>
            <a:endParaRPr lang="fr-FR" sz="2400" dirty="0" smtClean="0">
              <a:sym typeface="Wingdings" pitchFamily="2" charset="2"/>
            </a:endParaRPr>
          </a:p>
          <a:p>
            <a:pPr marL="0" indent="0" algn="ctr">
              <a:lnSpc>
                <a:spcPct val="80000"/>
              </a:lnSpc>
              <a:buNone/>
            </a:pPr>
            <a:endParaRPr lang="fr-FR" sz="2400" dirty="0">
              <a:sym typeface="Wingdings" pitchFamily="2" charset="2"/>
            </a:endParaRPr>
          </a:p>
          <a:p>
            <a:pPr marL="0" indent="0" algn="ctr">
              <a:lnSpc>
                <a:spcPct val="80000"/>
              </a:lnSpc>
              <a:buNone/>
            </a:pPr>
            <a:endParaRPr lang="fr-FR" sz="2400" dirty="0" smtClean="0">
              <a:sym typeface="Wingdings" pitchFamily="2" charset="2"/>
            </a:endParaRPr>
          </a:p>
          <a:p>
            <a:pPr marL="0" indent="0" algn="ctr">
              <a:lnSpc>
                <a:spcPct val="80000"/>
              </a:lnSpc>
              <a:buNone/>
            </a:pPr>
            <a:endParaRPr lang="fr-FR" sz="2400" dirty="0" smtClean="0">
              <a:sym typeface="Wingdings" pitchFamily="2" charset="2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fr-FR" sz="6000" dirty="0" smtClean="0">
                <a:sym typeface="Wingdings" pitchFamily="2" charset="2"/>
              </a:rPr>
              <a:t>Des questions ?</a:t>
            </a:r>
          </a:p>
          <a:p>
            <a:pPr marL="0" indent="0" algn="ctr">
              <a:lnSpc>
                <a:spcPct val="80000"/>
              </a:lnSpc>
              <a:buNone/>
            </a:pPr>
            <a:endParaRPr lang="fr-FR" sz="6000" dirty="0" smtClean="0">
              <a:sym typeface="Wingdings" pitchFamily="2" charset="2"/>
            </a:endParaRPr>
          </a:p>
          <a:p>
            <a:pPr marL="0" indent="0" algn="r">
              <a:lnSpc>
                <a:spcPct val="80000"/>
              </a:lnSpc>
              <a:buNone/>
            </a:pPr>
            <a:r>
              <a:rPr lang="fr-FR" sz="4400" i="1" dirty="0" smtClean="0">
                <a:sym typeface="Wingdings" pitchFamily="2" charset="2"/>
              </a:rPr>
              <a:t>Merci de votre attention</a:t>
            </a:r>
            <a:endParaRPr lang="fr-FR" sz="4400" i="1" dirty="0">
              <a:sym typeface="Wingdings" pitchFamily="2" charset="2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" y="298768"/>
            <a:ext cx="1885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Enrôlement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(6/6)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 hasCustomPrompt="1"/>
          </p:nvPr>
        </p:nvSpPr>
        <p:spPr>
          <a:xfrm>
            <a:off x="2209799" y="184125"/>
            <a:ext cx="9842369" cy="1325563"/>
          </a:xfrm>
        </p:spPr>
        <p:txBody>
          <a:bodyPr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209799" y="1466517"/>
            <a:ext cx="9842369" cy="4351338"/>
          </a:xfrm>
        </p:spPr>
        <p:txBody>
          <a:bodyPr>
            <a:normAutofit fontScale="92500" lnSpcReduction="20000"/>
          </a:bodyPr>
          <a:lstStyle>
            <a:lvl1pPr marL="228600" indent="-228600">
              <a:buFont typeface="Wingdings" panose="05000000000000000000" pitchFamily="2" charset="2"/>
              <a:buChar char="Ø"/>
              <a:defRPr sz="3200" baseline="0"/>
            </a:lvl1pPr>
            <a:lvl2pPr marL="742950" indent="-285750">
              <a:buFont typeface="Arial" panose="020B0604020202020204" pitchFamily="34" charset="0"/>
              <a:buChar char="•"/>
              <a:defRPr sz="1800" baseline="0"/>
            </a:lvl2pPr>
          </a:lstStyle>
          <a:p>
            <a:pPr lvl="0"/>
            <a:r>
              <a:rPr lang="fr-FR" dirty="0" smtClean="0"/>
              <a:t>Enjeux du CASD</a:t>
            </a:r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Architecture informatique du CASD </a:t>
            </a:r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Workflows</a:t>
            </a:r>
            <a:endParaRPr lang="fr-FR" dirty="0" smtClean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Démonstration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Enrôlement (prise d’empreintes)</a:t>
            </a:r>
            <a:endParaRPr lang="fr-FR" dirty="0" smtClean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209799" y="6356349"/>
            <a:ext cx="2743200" cy="365125"/>
          </a:xfrm>
        </p:spPr>
        <p:txBody>
          <a:bodyPr/>
          <a:lstStyle/>
          <a:p>
            <a:fld id="{6432B30E-F4A9-416E-B2B0-36CCB143E5B1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08969" y="6356350"/>
            <a:ext cx="2743200" cy="365125"/>
          </a:xfrm>
        </p:spPr>
        <p:txBody>
          <a:bodyPr/>
          <a:lstStyle/>
          <a:p>
            <a:r>
              <a:rPr lang="fr-FR" dirty="0" smtClean="0"/>
              <a:t>1</a:t>
            </a:r>
            <a:endParaRPr lang="fr-FR" dirty="0"/>
          </a:p>
        </p:txBody>
      </p:sp>
      <p:pic>
        <p:nvPicPr>
          <p:cNvPr id="7" name="Picture 2" descr="CASD - Centre d'accès sécurisé distant aux donné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8" y="6080816"/>
            <a:ext cx="1350998" cy="5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8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209799" y="6356349"/>
            <a:ext cx="2743200" cy="365125"/>
          </a:xfrm>
        </p:spPr>
        <p:txBody>
          <a:bodyPr/>
          <a:lstStyle/>
          <a:p>
            <a:fld id="{6432B30E-F4A9-416E-B2B0-36CCB143E5B1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08969" y="6356350"/>
            <a:ext cx="2743200" cy="365125"/>
          </a:xfrm>
        </p:spPr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pic>
        <p:nvPicPr>
          <p:cNvPr id="9" name="Picture 2" descr="CASD - Centre d'accès sécurisé distant aux donné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8" y="6080816"/>
            <a:ext cx="1350998" cy="5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2209799" y="298768"/>
            <a:ext cx="9771669" cy="1479903"/>
          </a:xfrm>
          <a:noFill/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Enjeux du CASD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2209799" y="1929320"/>
            <a:ext cx="9771669" cy="4351338"/>
          </a:xfrm>
          <a:noFill/>
        </p:spPr>
        <p:txBody>
          <a:bodyPr>
            <a:noAutofit/>
          </a:bodyPr>
          <a:lstStyle/>
          <a:p>
            <a:r>
              <a:rPr lang="fr-FR" sz="2000" dirty="0"/>
              <a:t>Équité de traitement : 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/>
              <a:t>Tous les chercheurs peuvent accéder aux données confidentielles (pas d’exclusivité pour les chercheurs du Crest comme auparavant)</a:t>
            </a:r>
          </a:p>
          <a:p>
            <a:r>
              <a:rPr lang="fr-FR" sz="2000" dirty="0"/>
              <a:t>Sécurité : 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/>
              <a:t>Garantir un niveau de sécurité élevé  </a:t>
            </a:r>
            <a:r>
              <a:rPr lang="fr-FR" sz="2000" b="1" dirty="0"/>
              <a:t>pour que les  producteurs de données mettent à disposition davantage de données en confiance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/>
              <a:t>Authentification forte par biométrie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/>
              <a:t>L’atelier de sensibilisation est obligatoire ! (pas d’exception) – à renouveler tous les 4 ans.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/>
              <a:t>Accès qu’aux données avec habilitation (CSS, CNIL…)</a:t>
            </a:r>
          </a:p>
          <a:p>
            <a:r>
              <a:rPr lang="fr-FR" sz="2000" dirty="0"/>
              <a:t>Usages : 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/>
              <a:t>Essayer de coller au maximum aux usages des chercheurs (logiciels stat, éditeurs…)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/>
              <a:t>Partage au sein d’un projet</a:t>
            </a:r>
          </a:p>
          <a:p>
            <a:endParaRPr lang="fr-FR" sz="2000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5194" y="298768"/>
            <a:ext cx="1753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Enjeux du CASD</a:t>
            </a:r>
            <a:endParaRPr lang="fr-F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(1/1)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209799" y="6356349"/>
            <a:ext cx="2743200" cy="365125"/>
          </a:xfrm>
        </p:spPr>
        <p:txBody>
          <a:bodyPr/>
          <a:lstStyle/>
          <a:p>
            <a:fld id="{6432B30E-F4A9-416E-B2B0-36CCB143E5B1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08969" y="6356350"/>
            <a:ext cx="2743200" cy="365125"/>
          </a:xfrm>
        </p:spPr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pic>
        <p:nvPicPr>
          <p:cNvPr id="9" name="Picture 2" descr="CASD - Centre d'accès sécurisé distant aux donné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8" y="6080816"/>
            <a:ext cx="1350998" cy="5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2209799" y="298768"/>
            <a:ext cx="9771669" cy="1479903"/>
          </a:xfrm>
          <a:noFill/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Architecture Informatique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2209799" y="1929320"/>
            <a:ext cx="9771669" cy="4351338"/>
          </a:xfrm>
          <a:noFill/>
        </p:spPr>
        <p:txBody>
          <a:bodyPr>
            <a:normAutofit/>
          </a:bodyPr>
          <a:lstStyle/>
          <a:p>
            <a:pPr marL="269875" indent="-269875" algn="just">
              <a:spcAft>
                <a:spcPts val="600"/>
              </a:spcAft>
              <a:defRPr/>
            </a:pPr>
            <a:r>
              <a:rPr lang="fr-FR" sz="2400" dirty="0">
                <a:cs typeface="Calibri" pitchFamily="34" charset="0"/>
              </a:rPr>
              <a:t>Le CASD est un équipement qui comprend :</a:t>
            </a:r>
          </a:p>
          <a:p>
            <a:pPr marL="800100" lvl="2" indent="-342900" algn="just">
              <a:buFont typeface="Wingdings" pitchFamily="2" charset="2"/>
              <a:buChar char="§"/>
              <a:defRPr/>
            </a:pPr>
            <a:r>
              <a:rPr lang="fr-FR" sz="2400" dirty="0">
                <a:solidFill>
                  <a:srgbClr val="000000"/>
                </a:solidFill>
                <a:cs typeface="Calibri" pitchFamily="34" charset="0"/>
              </a:rPr>
              <a:t> Une infrastructure informatique centrale « étanche » (IICE) / </a:t>
            </a:r>
            <a:r>
              <a:rPr lang="fr-FR" sz="2400" b="1" dirty="0">
                <a:solidFill>
                  <a:srgbClr val="000000"/>
                </a:solidFill>
                <a:cs typeface="Calibri" pitchFamily="34" charset="0"/>
              </a:rPr>
              <a:t>bulle</a:t>
            </a:r>
            <a:r>
              <a:rPr lang="fr-FR" sz="2400" dirty="0">
                <a:solidFill>
                  <a:srgbClr val="000000"/>
                </a:solidFill>
                <a:cs typeface="Calibri" pitchFamily="34" charset="0"/>
              </a:rPr>
              <a:t> ;</a:t>
            </a:r>
          </a:p>
          <a:p>
            <a:pPr marL="800100" lvl="2" indent="-342900" algn="just">
              <a:buFont typeface="Wingdings" pitchFamily="2" charset="2"/>
              <a:buChar char="§"/>
              <a:defRPr/>
            </a:pPr>
            <a:r>
              <a:rPr lang="fr-FR" sz="2400" dirty="0">
                <a:solidFill>
                  <a:srgbClr val="000000"/>
                </a:solidFill>
                <a:cs typeface="Calibri" pitchFamily="34" charset="0"/>
              </a:rPr>
              <a:t> Des boitiers spécifiques d’accès, les SD-Box™, garantissant cette étanchéité en étant l’unique moyen d’accès à l’IICE. Ces boitiers sont la propriété du GENES qui les loue.</a:t>
            </a:r>
          </a:p>
          <a:p>
            <a:pPr marL="269875" indent="-269875" algn="just">
              <a:defRPr/>
            </a:pPr>
            <a:endParaRPr lang="fr-FR" sz="2400" dirty="0">
              <a:cs typeface="Calibri" pitchFamily="34" charset="0"/>
            </a:endParaRPr>
          </a:p>
          <a:p>
            <a:pPr marL="269875" indent="-269875" algn="just">
              <a:spcAft>
                <a:spcPts val="600"/>
              </a:spcAft>
              <a:defRPr/>
            </a:pPr>
            <a:r>
              <a:rPr lang="fr-FR" sz="2400" dirty="0">
                <a:cs typeface="Calibri" pitchFamily="34" charset="0"/>
              </a:rPr>
              <a:t>Les données sensibles sont hébergées uniquement dans la bulle</a:t>
            </a:r>
          </a:p>
          <a:p>
            <a:pPr marL="457200" lvl="3" algn="just">
              <a:buFont typeface="Wingdings" pitchFamily="2" charset="2"/>
              <a:buChar char="§"/>
              <a:defRPr/>
            </a:pPr>
            <a:r>
              <a:rPr lang="fr-FR" sz="2400" dirty="0">
                <a:solidFill>
                  <a:srgbClr val="000000"/>
                </a:solidFill>
                <a:cs typeface="Calibri" pitchFamily="34" charset="0"/>
              </a:rPr>
              <a:t> Aucune donnée sensible ne sort de la bulle.</a:t>
            </a:r>
          </a:p>
          <a:p>
            <a:pPr marL="457200" lvl="3" algn="just">
              <a:defRPr/>
            </a:pPr>
            <a:endParaRPr lang="fr-FR" sz="2400" dirty="0">
              <a:solidFill>
                <a:srgbClr val="000000"/>
              </a:solidFill>
              <a:cs typeface="Calibri" pitchFamily="34" charset="0"/>
            </a:endParaRPr>
          </a:p>
          <a:p>
            <a:pPr marL="269875" lvl="2" indent="-269875" algn="just">
              <a:defRPr/>
            </a:pPr>
            <a:r>
              <a:rPr lang="fr-FR" sz="2400" dirty="0">
                <a:cs typeface="Calibri" pitchFamily="34" charset="0"/>
              </a:rPr>
              <a:t>Les traitements exécutés par l’utilisateur </a:t>
            </a:r>
            <a:r>
              <a:rPr lang="fr-FR" sz="2400" b="1" dirty="0">
                <a:cs typeface="Calibri" pitchFamily="34" charset="0"/>
              </a:rPr>
              <a:t>ne s’effectuent que dans la bulle</a:t>
            </a:r>
            <a:endParaRPr lang="fr-FR" sz="2400" b="1" dirty="0">
              <a:cs typeface="Calibri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03693" y="298768"/>
            <a:ext cx="1768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Architecture Informatique</a:t>
            </a:r>
            <a:endParaRPr lang="fr-F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(1/3)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0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209799" y="6356349"/>
            <a:ext cx="2743200" cy="365125"/>
          </a:xfrm>
        </p:spPr>
        <p:txBody>
          <a:bodyPr/>
          <a:lstStyle/>
          <a:p>
            <a:fld id="{6432B30E-F4A9-416E-B2B0-36CCB143E5B1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08969" y="6356350"/>
            <a:ext cx="2743200" cy="365125"/>
          </a:xfrm>
        </p:spPr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pic>
        <p:nvPicPr>
          <p:cNvPr id="9" name="Picture 2" descr="CASD - Centre d'accès sécurisé distant aux donné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8" y="6080816"/>
            <a:ext cx="1350998" cy="5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103693" y="298768"/>
            <a:ext cx="1768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Architecture Informatique</a:t>
            </a:r>
            <a:endParaRPr lang="fr-F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(2/3)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2209797" y="4717756"/>
            <a:ext cx="9771669" cy="12395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15" name="Picture 2" descr="\\eden\PartageGroupesUtilisateurs\CASD\Doc-Informatique\Schémas GMV\SDBox Entreprise Sensitive Data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13080" y="298768"/>
            <a:ext cx="8611968" cy="609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745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209799" y="6356349"/>
            <a:ext cx="2743200" cy="365125"/>
          </a:xfrm>
        </p:spPr>
        <p:txBody>
          <a:bodyPr/>
          <a:lstStyle/>
          <a:p>
            <a:fld id="{6432B30E-F4A9-416E-B2B0-36CCB143E5B1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08969" y="6356350"/>
            <a:ext cx="2743200" cy="365125"/>
          </a:xfrm>
        </p:spPr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pic>
        <p:nvPicPr>
          <p:cNvPr id="9" name="Picture 2" descr="CASD - Centre d'accès sécurisé distant aux donné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8" y="6080816"/>
            <a:ext cx="1350998" cy="5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2209799" y="-284556"/>
            <a:ext cx="9771669" cy="1479903"/>
          </a:xfrm>
          <a:noFill/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 SD-Box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36497" y="298768"/>
            <a:ext cx="17681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Architecture Informatique</a:t>
            </a:r>
          </a:p>
          <a:p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(3/3)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606" y="1112145"/>
            <a:ext cx="7456054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3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209799" y="6356349"/>
            <a:ext cx="2743200" cy="365125"/>
          </a:xfrm>
        </p:spPr>
        <p:txBody>
          <a:bodyPr/>
          <a:lstStyle/>
          <a:p>
            <a:fld id="{6432B30E-F4A9-416E-B2B0-36CCB143E5B1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08969" y="6356350"/>
            <a:ext cx="2743200" cy="365125"/>
          </a:xfrm>
        </p:spPr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pic>
        <p:nvPicPr>
          <p:cNvPr id="9" name="Picture 2" descr="CASD - Centre d'accès sécurisé distant aux donné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8" y="6080816"/>
            <a:ext cx="1350998" cy="5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2209799" y="298768"/>
            <a:ext cx="9771669" cy="1479903"/>
          </a:xfrm>
          <a:noFill/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Les Workflows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03694" y="298768"/>
            <a:ext cx="168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Workflows (1/2)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043015" y="1775839"/>
            <a:ext cx="9938453" cy="4577677"/>
          </a:xfrm>
        </p:spPr>
        <p:txBody>
          <a:bodyPr/>
          <a:lstStyle/>
          <a:p>
            <a:pPr marL="269875" lvl="1" indent="-269875" algn="just">
              <a:spcAft>
                <a:spcPts val="600"/>
              </a:spcAft>
              <a:defRPr/>
            </a:pPr>
            <a:r>
              <a:rPr lang="fr-FR" sz="2000" dirty="0">
                <a:cs typeface="Calibri" pitchFamily="34" charset="0"/>
              </a:rPr>
              <a:t>Des workflows spécifiques en cas de demande d’entrée ou de sortie de données de la bulle :</a:t>
            </a:r>
          </a:p>
          <a:p>
            <a:pPr marL="457200" lvl="2" algn="just">
              <a:buFont typeface="Wingdings" pitchFamily="2" charset="2"/>
              <a:buChar char="§"/>
              <a:defRPr/>
            </a:pPr>
            <a:r>
              <a:rPr lang="fr-FR" dirty="0">
                <a:solidFill>
                  <a:srgbClr val="000000"/>
                </a:solidFill>
                <a:cs typeface="Calibri" pitchFamily="34" charset="0"/>
              </a:rPr>
              <a:t> Une </a:t>
            </a:r>
            <a:r>
              <a:rPr lang="fr-FR" b="1" dirty="0">
                <a:solidFill>
                  <a:srgbClr val="000000"/>
                </a:solidFill>
                <a:cs typeface="Calibri" pitchFamily="34" charset="0"/>
              </a:rPr>
              <a:t>vérification par des statisticiens du CASD</a:t>
            </a:r>
            <a:r>
              <a:rPr lang="fr-FR" dirty="0">
                <a:solidFill>
                  <a:srgbClr val="000000"/>
                </a:solidFill>
                <a:cs typeface="Calibri" pitchFamily="34" charset="0"/>
              </a:rPr>
              <a:t> des entrées ou sorties de fichiers de données non confidentielles demandés par le chercheur ;</a:t>
            </a:r>
          </a:p>
          <a:p>
            <a:pPr marL="457200" lvl="2" algn="just">
              <a:buFont typeface="Wingdings" pitchFamily="2" charset="2"/>
              <a:buChar char="§"/>
              <a:defRPr/>
            </a:pPr>
            <a:r>
              <a:rPr lang="fr-FR" dirty="0">
                <a:solidFill>
                  <a:srgbClr val="000000"/>
                </a:solidFill>
                <a:cs typeface="Calibri" pitchFamily="34" charset="0"/>
              </a:rPr>
              <a:t> Une </a:t>
            </a:r>
            <a:r>
              <a:rPr lang="fr-FR" b="1" dirty="0">
                <a:solidFill>
                  <a:srgbClr val="000000"/>
                </a:solidFill>
                <a:cs typeface="Calibri" pitchFamily="34" charset="0"/>
              </a:rPr>
              <a:t>vérification par des informaticiens du CASD</a:t>
            </a:r>
            <a:r>
              <a:rPr lang="fr-FR" dirty="0">
                <a:solidFill>
                  <a:srgbClr val="000000"/>
                </a:solidFill>
                <a:cs typeface="Calibri" pitchFamily="34" charset="0"/>
              </a:rPr>
              <a:t> des logiciels ou scripts spécifiques souhaités par le chercheur, avant insertion dans la bulle.</a:t>
            </a:r>
          </a:p>
          <a:p>
            <a:pPr marL="0" lvl="1" algn="just">
              <a:buFont typeface="Wingdings" pitchFamily="2" charset="2"/>
              <a:buChar char="ü"/>
              <a:defRPr/>
            </a:pPr>
            <a:endParaRPr lang="fr-FR" sz="2000" dirty="0">
              <a:cs typeface="Calibri" pitchFamily="34" charset="0"/>
            </a:endParaRPr>
          </a:p>
          <a:p>
            <a:pPr marL="269875" indent="-269875" algn="just">
              <a:spcAft>
                <a:spcPts val="600"/>
              </a:spcAft>
              <a:defRPr/>
            </a:pPr>
            <a:r>
              <a:rPr lang="fr-FR" sz="2000" dirty="0">
                <a:cs typeface="Calibri" pitchFamily="34" charset="0"/>
              </a:rPr>
              <a:t>Avec la SD-Box, l’utilisateur peut ainsi travailler à distance sur les données confidentielles tout en garantissant au producteur :</a:t>
            </a:r>
          </a:p>
          <a:p>
            <a:pPr marL="457200" lvl="2" algn="just">
              <a:buFont typeface="Wingdings" pitchFamily="2" charset="2"/>
              <a:buChar char="§"/>
              <a:defRPr/>
            </a:pPr>
            <a:r>
              <a:rPr lang="fr-FR" dirty="0">
                <a:solidFill>
                  <a:srgbClr val="000000"/>
                </a:solidFill>
                <a:cs typeface="Calibri" pitchFamily="34" charset="0"/>
              </a:rPr>
              <a:t> qu’aucun fichier ne puisse être récupéré par le chercheur (pas de copier/coller, d’impressions, d’insertion de clé </a:t>
            </a:r>
            <a:r>
              <a:rPr lang="fr-FR" dirty="0" err="1">
                <a:solidFill>
                  <a:srgbClr val="000000"/>
                </a:solidFill>
                <a:cs typeface="Calibri" pitchFamily="34" charset="0"/>
              </a:rPr>
              <a:t>usb</a:t>
            </a:r>
            <a:r>
              <a:rPr lang="fr-FR" dirty="0">
                <a:solidFill>
                  <a:srgbClr val="000000"/>
                </a:solidFill>
                <a:cs typeface="Calibri" pitchFamily="34" charset="0"/>
              </a:rPr>
              <a:t>…) ;</a:t>
            </a:r>
          </a:p>
          <a:p>
            <a:pPr marL="457200" lvl="2" algn="just">
              <a:buFont typeface="Wingdings" pitchFamily="2" charset="2"/>
              <a:buChar char="§"/>
              <a:defRPr/>
            </a:pPr>
            <a:r>
              <a:rPr lang="fr-FR" dirty="0">
                <a:solidFill>
                  <a:srgbClr val="000000"/>
                </a:solidFill>
                <a:cs typeface="Calibri" pitchFamily="34" charset="0"/>
              </a:rPr>
              <a:t> qu’il s’agit bien du chercheur habilité qui se connecte sur la SD-Box (authentification biométrique).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209799" y="6356349"/>
            <a:ext cx="2743200" cy="365125"/>
          </a:xfrm>
        </p:spPr>
        <p:txBody>
          <a:bodyPr/>
          <a:lstStyle/>
          <a:p>
            <a:fld id="{6432B30E-F4A9-416E-B2B0-36CCB143E5B1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08969" y="6356350"/>
            <a:ext cx="2743200" cy="365125"/>
          </a:xfrm>
        </p:spPr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pic>
        <p:nvPicPr>
          <p:cNvPr id="9" name="Picture 2" descr="CASD - Centre d'accès sécurisé distant aux donné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8" y="6080816"/>
            <a:ext cx="1350998" cy="5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2209799" y="298768"/>
            <a:ext cx="9771669" cy="1479903"/>
          </a:xfrm>
          <a:noFill/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Entrées / Sorties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03694" y="298768"/>
            <a:ext cx="168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Workflows (2/2)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209799" y="6356349"/>
            <a:ext cx="2743200" cy="365125"/>
          </a:xfrm>
        </p:spPr>
        <p:txBody>
          <a:bodyPr/>
          <a:lstStyle/>
          <a:p>
            <a:fld id="{6432B30E-F4A9-416E-B2B0-36CCB143E5B1}" type="datetimeFigureOut">
              <a:rPr lang="fr-FR" smtClean="0"/>
              <a:t>12/01/2017</a:t>
            </a:fld>
            <a:endParaRPr lang="fr-FR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08969" y="6356350"/>
            <a:ext cx="2743200" cy="365125"/>
          </a:xfrm>
        </p:spPr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pic>
        <p:nvPicPr>
          <p:cNvPr id="9" name="Picture 2" descr="CASD - Centre d'accès sécurisé distant aux donné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8" y="6080816"/>
            <a:ext cx="1350998" cy="5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2209799" y="298768"/>
            <a:ext cx="9771669" cy="1479903"/>
          </a:xfrm>
          <a:noFill/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Démonstration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03694" y="298768"/>
            <a:ext cx="1687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Démo (1/1)</a:t>
            </a: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701</Words>
  <Application>Microsoft Office PowerPoint</Application>
  <PresentationFormat>Grand écran</PresentationFormat>
  <Paragraphs>157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Thème Office</vt:lpstr>
      <vt:lpstr>Présentation PowerPoint</vt:lpstr>
      <vt:lpstr>Sommaire</vt:lpstr>
      <vt:lpstr>Enjeux du CASD</vt:lpstr>
      <vt:lpstr>Architecture Informatique</vt:lpstr>
      <vt:lpstr>Présentation PowerPoint</vt:lpstr>
      <vt:lpstr>La SD-Box</vt:lpstr>
      <vt:lpstr>Les Workflows</vt:lpstr>
      <vt:lpstr>Entrées / Sorties</vt:lpstr>
      <vt:lpstr>Démonstration</vt:lpstr>
      <vt:lpstr>Charte</vt:lpstr>
      <vt:lpstr>Charte</vt:lpstr>
      <vt:lpstr>Carte à puce</vt:lpstr>
      <vt:lpstr>Conclusions</vt:lpstr>
      <vt:lpstr>Conclusions</vt:lpstr>
      <vt:lpstr>Enrôlement (prise d’empreinte)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Brechard Anaïs</dc:creator>
  <cp:lastModifiedBy>SALLABERRY Florian</cp:lastModifiedBy>
  <cp:revision>78</cp:revision>
  <dcterms:created xsi:type="dcterms:W3CDTF">2016-11-21T11:01:36Z</dcterms:created>
  <dcterms:modified xsi:type="dcterms:W3CDTF">2017-01-12T11:39:00Z</dcterms:modified>
</cp:coreProperties>
</file>