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76" r:id="rId8"/>
    <p:sldId id="261" r:id="rId9"/>
    <p:sldId id="270" r:id="rId10"/>
    <p:sldId id="265" r:id="rId11"/>
    <p:sldId id="278" r:id="rId12"/>
    <p:sldId id="271" r:id="rId13"/>
    <p:sldId id="272" r:id="rId14"/>
    <p:sldId id="273" r:id="rId15"/>
    <p:sldId id="274" r:id="rId16"/>
    <p:sldId id="275" r:id="rId17"/>
    <p:sldId id="277" r:id="rId18"/>
    <p:sldId id="281" r:id="rId19"/>
    <p:sldId id="279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08" y="365125"/>
            <a:ext cx="980209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7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DA53-2AE6-479B-901D-5117A0B269E4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sd.eu/fr/grille-tarifaire" TargetMode="External"/><Relationship Id="rId2" Type="http://schemas.openxmlformats.org/officeDocument/2006/relationships/hyperlink" Target="http://ec.europa.eu/eurostat/documents/203647/771732/Recognised-research-entities.pdf/7b59b2fb-d53d-4049-8dc7-42f44a565e7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Disclosure limitation and confidentiality protection in linked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Lars Vilhuber</a:t>
            </a:r>
          </a:p>
          <a:p>
            <a:r>
              <a:rPr lang="en-US" dirty="0"/>
              <a:t>Based on joint work with John M. Abowd and Ian M. Schmutte</a:t>
            </a:r>
          </a:p>
        </p:txBody>
      </p:sp>
    </p:spTree>
    <p:extLst>
      <p:ext uri="{BB962C8B-B14F-4D97-AF65-F5344CB8AC3E}">
        <p14:creationId xmlns:p14="http://schemas.microsoft.com/office/powerpoint/2010/main" val="144385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>
            <a:off x="7689906" y="1496290"/>
            <a:ext cx="1138844" cy="3798917"/>
          </a:xfrm>
          <a:custGeom>
            <a:avLst/>
            <a:gdLst>
              <a:gd name="connsiteX0" fmla="*/ 0 w 1138844"/>
              <a:gd name="connsiteY0" fmla="*/ 0 h 3798917"/>
              <a:gd name="connsiteX1" fmla="*/ 864524 w 1138844"/>
              <a:gd name="connsiteY1" fmla="*/ 1205346 h 3798917"/>
              <a:gd name="connsiteX2" fmla="*/ 1138844 w 1138844"/>
              <a:gd name="connsiteY2" fmla="*/ 3798917 h 37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844" h="3798917">
                <a:moveTo>
                  <a:pt x="0" y="0"/>
                </a:moveTo>
                <a:cubicBezTo>
                  <a:pt x="337358" y="286096"/>
                  <a:pt x="674717" y="572193"/>
                  <a:pt x="864524" y="1205346"/>
                </a:cubicBezTo>
                <a:cubicBezTo>
                  <a:pt x="1054331" y="1838499"/>
                  <a:pt x="1070957" y="3427615"/>
                  <a:pt x="1138844" y="3798917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152699" y="1507808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978529" y="1479665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15542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93810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methods: enclaves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42950" y="1521230"/>
            <a:ext cx="8492490" cy="4603774"/>
            <a:chOff x="742950" y="2968488"/>
            <a:chExt cx="6426476" cy="323746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186609" y="2968488"/>
              <a:ext cx="33131" cy="2782955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86609" y="5751443"/>
              <a:ext cx="4982817" cy="1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02432" y="5751442"/>
              <a:ext cx="1770153" cy="454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← Loss of detail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0" y="4175300"/>
              <a:ext cx="1619250" cy="259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Ease of use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623452" y="2433885"/>
            <a:ext cx="479657" cy="8040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36464" y="1668039"/>
            <a:ext cx="7903579" cy="20228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35029" y="3436754"/>
            <a:ext cx="1323266" cy="588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5029" y="4802871"/>
            <a:ext cx="1323266" cy="5456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5029" y="2914049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desktop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35029" y="4025213"/>
            <a:ext cx="1323266" cy="7776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execution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58295" y="4414042"/>
            <a:ext cx="3870686" cy="1845232"/>
            <a:chOff x="7087244" y="4493596"/>
            <a:chExt cx="3870686" cy="1006152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7533086" y="4543164"/>
              <a:ext cx="3424844" cy="956584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Submitting analysis programs by email or through website, with manual disclosure avoidance (DA)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(possibly combined with synthetic microdata)</a:t>
              </a:r>
            </a:p>
          </p:txBody>
        </p:sp>
        <p:cxnSp>
          <p:nvCxnSpPr>
            <p:cNvPr id="8" name="Straight Connector 7"/>
            <p:cNvCxnSpPr>
              <a:stCxn id="34" idx="3"/>
              <a:endCxn id="6" idx="1"/>
            </p:cNvCxnSpPr>
            <p:nvPr/>
          </p:nvCxnSpPr>
          <p:spPr>
            <a:xfrm>
              <a:off x="7087244" y="4493596"/>
              <a:ext cx="445842" cy="52786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58295" y="2607193"/>
            <a:ext cx="3860755" cy="923330"/>
            <a:chOff x="7114786" y="1556271"/>
            <a:chExt cx="3860755" cy="923330"/>
          </a:xfrm>
        </p:grpSpPr>
        <p:sp>
          <p:nvSpPr>
            <p:cNvPr id="43" name="TextBox 42"/>
            <p:cNvSpPr txBox="1"/>
            <p:nvPr/>
          </p:nvSpPr>
          <p:spPr>
            <a:xfrm>
              <a:off x="7550697" y="1556271"/>
              <a:ext cx="342484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on your own PC giving a view onto secure data environment, with manual DA</a:t>
              </a:r>
            </a:p>
          </p:txBody>
        </p:sp>
        <p:cxnSp>
          <p:nvCxnSpPr>
            <p:cNvPr id="44" name="Straight Connector 43"/>
            <p:cNvCxnSpPr>
              <a:stCxn id="32" idx="3"/>
              <a:endCxn id="43" idx="1"/>
            </p:cNvCxnSpPr>
            <p:nvPr/>
          </p:nvCxnSpPr>
          <p:spPr>
            <a:xfrm flipV="1">
              <a:off x="7114786" y="2017936"/>
              <a:ext cx="435911" cy="98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53"/>
          <p:cNvSpPr/>
          <p:nvPr/>
        </p:nvSpPr>
        <p:spPr>
          <a:xfrm>
            <a:off x="5943600" y="1521229"/>
            <a:ext cx="2679846" cy="3832167"/>
          </a:xfrm>
          <a:custGeom>
            <a:avLst/>
            <a:gdLst>
              <a:gd name="connsiteX0" fmla="*/ 0 w 2791340"/>
              <a:gd name="connsiteY0" fmla="*/ 0 h 3790603"/>
              <a:gd name="connsiteX1" fmla="*/ 2568633 w 2791340"/>
              <a:gd name="connsiteY1" fmla="*/ 1288472 h 3790603"/>
              <a:gd name="connsiteX2" fmla="*/ 2668385 w 2791340"/>
              <a:gd name="connsiteY2" fmla="*/ 3790603 h 37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40" h="3790603">
                <a:moveTo>
                  <a:pt x="0" y="0"/>
                </a:moveTo>
                <a:cubicBezTo>
                  <a:pt x="1061951" y="328352"/>
                  <a:pt x="2123902" y="656705"/>
                  <a:pt x="2568633" y="1288472"/>
                </a:cubicBezTo>
                <a:cubicBezTo>
                  <a:pt x="3013364" y="1920239"/>
                  <a:pt x="2651760" y="3610494"/>
                  <a:pt x="2668385" y="3790603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914286" y="4378245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  loss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25590" y="4313487"/>
            <a:ext cx="2697251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8458295" y="3540504"/>
            <a:ext cx="3865760" cy="923330"/>
            <a:chOff x="7109781" y="1556271"/>
            <a:chExt cx="3865760" cy="923330"/>
          </a:xfrm>
        </p:grpSpPr>
        <p:sp>
          <p:nvSpPr>
            <p:cNvPr id="65" name="TextBox 64"/>
            <p:cNvSpPr txBox="1"/>
            <p:nvPr/>
          </p:nvSpPr>
          <p:spPr>
            <a:xfrm>
              <a:off x="7550697" y="1556271"/>
              <a:ext cx="342484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Secondary secure PC giving a view onto secure data environment, with manual DA</a:t>
              </a:r>
            </a:p>
          </p:txBody>
        </p:sp>
        <p:cxnSp>
          <p:nvCxnSpPr>
            <p:cNvPr id="66" name="Straight Connector 65"/>
            <p:cNvCxnSpPr>
              <a:stCxn id="27" idx="3"/>
              <a:endCxn id="65" idx="1"/>
            </p:cNvCxnSpPr>
            <p:nvPr/>
          </p:nvCxnSpPr>
          <p:spPr>
            <a:xfrm>
              <a:off x="7109781" y="1746751"/>
              <a:ext cx="440916" cy="271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9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7" grpId="0" animBg="1"/>
      <p:bldP spid="5" grpId="0" animBg="1"/>
      <p:bldP spid="32" grpId="0" animBg="1"/>
      <p:bldP spid="34" grpId="0" animBg="1"/>
      <p:bldP spid="54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notable exception of the Canadian RDCs (for now), </a:t>
            </a:r>
            <a:r>
              <a:rPr lang="en-US" sz="4000" b="1" dirty="0"/>
              <a:t>thin clients</a:t>
            </a:r>
            <a:r>
              <a:rPr lang="en-US" dirty="0"/>
              <a:t> are the preferred method of access</a:t>
            </a:r>
          </a:p>
          <a:p>
            <a:pPr lvl="1"/>
            <a:r>
              <a:rPr lang="en-US" dirty="0"/>
              <a:t>Surrounded by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walls</a:t>
            </a:r>
            <a:r>
              <a:rPr lang="en-US" dirty="0"/>
              <a:t> = RDC [FSRDC in US, Germany, others]</a:t>
            </a:r>
          </a:p>
          <a:p>
            <a:pPr lvl="1"/>
            <a:r>
              <a:rPr lang="en-US" dirty="0"/>
              <a:t>Embedded in a managed device = “thin client” [above, plus France]</a:t>
            </a:r>
          </a:p>
          <a:p>
            <a:pPr lvl="1"/>
            <a:r>
              <a:rPr lang="en-US" dirty="0"/>
              <a:t>Software with a managed access token = “remote desktop” or “VDI” [some US agencies; DK, Finland]</a:t>
            </a:r>
          </a:p>
          <a:p>
            <a:r>
              <a:rPr lang="en-US" dirty="0"/>
              <a:t>Additional controls may be</a:t>
            </a:r>
          </a:p>
          <a:p>
            <a:pPr lvl="1"/>
            <a:r>
              <a:rPr lang="en-US" dirty="0"/>
              <a:t>IP address control [many]</a:t>
            </a:r>
          </a:p>
          <a:p>
            <a:pPr lvl="1"/>
            <a:r>
              <a:rPr lang="en-US" dirty="0"/>
              <a:t>Biometric authentication [France]</a:t>
            </a:r>
          </a:p>
          <a:p>
            <a:pPr lvl="1"/>
            <a:r>
              <a:rPr lang="en-US" dirty="0"/>
              <a:t>Smart card [France, US]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7" y="3916234"/>
            <a:ext cx="3409355" cy="1474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32" y="3916234"/>
            <a:ext cx="2387680" cy="238768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6" y="3918209"/>
            <a:ext cx="4497572" cy="2393691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8" name="TextBox 7"/>
          <p:cNvSpPr txBox="1"/>
          <p:nvPr/>
        </p:nvSpPr>
        <p:spPr>
          <a:xfrm>
            <a:off x="4952030" y="4653470"/>
            <a:ext cx="19378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70.48.127.42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68" y="4323521"/>
            <a:ext cx="1678287" cy="1916917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29" y="4323521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5943600" y="1521229"/>
            <a:ext cx="2679846" cy="3832167"/>
          </a:xfrm>
          <a:custGeom>
            <a:avLst/>
            <a:gdLst>
              <a:gd name="connsiteX0" fmla="*/ 0 w 2791340"/>
              <a:gd name="connsiteY0" fmla="*/ 0 h 3790603"/>
              <a:gd name="connsiteX1" fmla="*/ 2568633 w 2791340"/>
              <a:gd name="connsiteY1" fmla="*/ 1288472 h 3790603"/>
              <a:gd name="connsiteX2" fmla="*/ 2668385 w 2791340"/>
              <a:gd name="connsiteY2" fmla="*/ 3790603 h 37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40" h="3790603">
                <a:moveTo>
                  <a:pt x="0" y="0"/>
                </a:moveTo>
                <a:cubicBezTo>
                  <a:pt x="1061951" y="328352"/>
                  <a:pt x="2123902" y="656705"/>
                  <a:pt x="2568633" y="1288472"/>
                </a:cubicBezTo>
                <a:cubicBezTo>
                  <a:pt x="3013364" y="1920239"/>
                  <a:pt x="2651760" y="3610494"/>
                  <a:pt x="2668385" y="3790603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689906" y="1496290"/>
            <a:ext cx="1138844" cy="3798917"/>
          </a:xfrm>
          <a:custGeom>
            <a:avLst/>
            <a:gdLst>
              <a:gd name="connsiteX0" fmla="*/ 0 w 1138844"/>
              <a:gd name="connsiteY0" fmla="*/ 0 h 3798917"/>
              <a:gd name="connsiteX1" fmla="*/ 864524 w 1138844"/>
              <a:gd name="connsiteY1" fmla="*/ 1205346 h 3798917"/>
              <a:gd name="connsiteX2" fmla="*/ 1138844 w 1138844"/>
              <a:gd name="connsiteY2" fmla="*/ 3798917 h 37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844" h="3798917">
                <a:moveTo>
                  <a:pt x="0" y="0"/>
                </a:moveTo>
                <a:cubicBezTo>
                  <a:pt x="337358" y="286096"/>
                  <a:pt x="674717" y="572193"/>
                  <a:pt x="864524" y="1205346"/>
                </a:cubicBezTo>
                <a:cubicBezTo>
                  <a:pt x="1054331" y="1838499"/>
                  <a:pt x="1070957" y="3427615"/>
                  <a:pt x="1138844" y="3798917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815542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93810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methods: enclaves with </a:t>
            </a:r>
            <a:r>
              <a:rPr lang="en-US" dirty="0"/>
              <a:t>researcher-controlled release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42950" y="1521230"/>
            <a:ext cx="8492490" cy="4603774"/>
            <a:chOff x="742950" y="2968488"/>
            <a:chExt cx="6426476" cy="323746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186609" y="2968488"/>
              <a:ext cx="33131" cy="2782955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86609" y="5751443"/>
              <a:ext cx="4982817" cy="1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02432" y="5751442"/>
              <a:ext cx="1770153" cy="454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← Loss of detail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0" y="4175300"/>
              <a:ext cx="1619250" cy="259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Ease of use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23447" y="2433885"/>
            <a:ext cx="2730353" cy="804010"/>
            <a:chOff x="6582284" y="3720418"/>
            <a:chExt cx="2066125" cy="565396"/>
          </a:xfrm>
        </p:grpSpPr>
        <p:sp>
          <p:nvSpPr>
            <p:cNvPr id="28" name="Rectangle 27"/>
            <p:cNvSpPr/>
            <p:nvPr/>
          </p:nvSpPr>
          <p:spPr>
            <a:xfrm>
              <a:off x="6582284" y="3720418"/>
              <a:ext cx="362968" cy="565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5252" y="3818450"/>
              <a:ext cx="170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microdata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36464" y="1668039"/>
            <a:ext cx="7903579" cy="20228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35029" y="3436754"/>
            <a:ext cx="1323266" cy="588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5029" y="4802871"/>
            <a:ext cx="1323266" cy="5456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5029" y="2914049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desktop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35029" y="4025213"/>
            <a:ext cx="1323266" cy="7776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execution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38842" y="2382192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Self-controlled release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54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Frequent discussion</a:t>
            </a:r>
          </a:p>
          <a:p>
            <a:pPr lvl="1"/>
            <a:r>
              <a:rPr lang="en-US" dirty="0"/>
              <a:t>Security measures are for (malevolent) </a:t>
            </a:r>
            <a:r>
              <a:rPr lang="en-US" sz="3500" b="1" dirty="0">
                <a:solidFill>
                  <a:srgbClr val="FF0000"/>
                </a:solidFill>
              </a:rPr>
              <a:t>intruders</a:t>
            </a:r>
            <a:r>
              <a:rPr lang="en-US" dirty="0"/>
              <a:t>/opponents</a:t>
            </a:r>
          </a:p>
          <a:p>
            <a:pPr lvl="1"/>
            <a:r>
              <a:rPr lang="en-US" dirty="0"/>
              <a:t>Researchers are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trusted</a:t>
            </a:r>
            <a:r>
              <a:rPr lang="en-US" dirty="0"/>
              <a:t> collaborators…</a:t>
            </a:r>
          </a:p>
          <a:p>
            <a:pPr lvl="1"/>
            <a:r>
              <a:rPr lang="en-US" dirty="0"/>
              <a:t>… who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know</a:t>
            </a:r>
            <a:r>
              <a:rPr lang="en-US" dirty="0"/>
              <a:t> what they are doing</a:t>
            </a:r>
          </a:p>
          <a:p>
            <a:r>
              <a:rPr lang="en-US" dirty="0"/>
              <a:t>A corollary:</a:t>
            </a:r>
          </a:p>
          <a:p>
            <a:pPr lvl="1"/>
            <a:r>
              <a:rPr lang="en-US" dirty="0"/>
              <a:t>Protect against the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guys</a:t>
            </a:r>
          </a:p>
          <a:p>
            <a:pPr lvl="1"/>
            <a:r>
              <a:rPr lang="en-US" dirty="0"/>
              <a:t>But let the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US" dirty="0"/>
              <a:t>” guys do their thing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Network-moderated access</a:t>
            </a:r>
          </a:p>
          <a:p>
            <a:pPr lvl="1"/>
            <a:r>
              <a:rPr lang="en-US" dirty="0"/>
              <a:t>Contracts with disclosure avoidance rules</a:t>
            </a:r>
          </a:p>
          <a:p>
            <a:pPr lvl="1"/>
            <a:r>
              <a:rPr lang="en-US" dirty="0"/>
              <a:t>Danish remote access with </a:t>
            </a:r>
            <a:r>
              <a:rPr lang="en-US" b="1" dirty="0"/>
              <a:t>researcher-controlled release </a:t>
            </a:r>
            <a:r>
              <a:rPr lang="en-US" dirty="0"/>
              <a:t>of results and </a:t>
            </a:r>
            <a:r>
              <a:rPr lang="en-US" b="1" dirty="0"/>
              <a:t>authorized establishments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32167" y="2967008"/>
            <a:ext cx="5652655" cy="1156105"/>
            <a:chOff x="3832167" y="2967008"/>
            <a:chExt cx="5652655" cy="1156105"/>
          </a:xfrm>
        </p:grpSpPr>
        <p:sp>
          <p:nvSpPr>
            <p:cNvPr id="4" name="TextBox 3"/>
            <p:cNvSpPr txBox="1"/>
            <p:nvPr/>
          </p:nvSpPr>
          <p:spPr>
            <a:xfrm>
              <a:off x="7124007" y="2967008"/>
              <a:ext cx="2360815" cy="9233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Handwriting" panose="03010101010101010101" pitchFamily="66" charset="0"/>
                </a:rPr>
                <a:t>How do you know who the good guys are?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32167" y="3466407"/>
              <a:ext cx="3283528" cy="65670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53891" y="4463935"/>
            <a:ext cx="4979323" cy="677108"/>
            <a:chOff x="5153891" y="4463935"/>
            <a:chExt cx="4979323" cy="677108"/>
          </a:xfrm>
        </p:grpSpPr>
        <p:sp>
          <p:nvSpPr>
            <p:cNvPr id="9" name="TextBox 8"/>
            <p:cNvSpPr txBox="1"/>
            <p:nvPr/>
          </p:nvSpPr>
          <p:spPr>
            <a:xfrm>
              <a:off x="7124007" y="4463935"/>
              <a:ext cx="3009207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Handwriting" panose="03010101010101010101" pitchFamily="66" charset="0"/>
                </a:rPr>
                <a:t>Also known as the “</a:t>
              </a:r>
              <a:r>
                <a:rPr lang="en-US" sz="2000" b="1" dirty="0">
                  <a:latin typeface="Lucida Handwriting" panose="03010101010101010101" pitchFamily="66" charset="0"/>
                </a:rPr>
                <a:t>old boys’ network</a:t>
              </a:r>
              <a:r>
                <a:rPr lang="en-US" dirty="0">
                  <a:latin typeface="Lucida Handwriting" panose="03010101010101010101" pitchFamily="66" charset="0"/>
                </a:rPr>
                <a:t>”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53891" y="4821382"/>
              <a:ext cx="1862051" cy="290945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10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5943600" y="1521229"/>
            <a:ext cx="2679846" cy="3832167"/>
          </a:xfrm>
          <a:custGeom>
            <a:avLst/>
            <a:gdLst>
              <a:gd name="connsiteX0" fmla="*/ 0 w 2791340"/>
              <a:gd name="connsiteY0" fmla="*/ 0 h 3790603"/>
              <a:gd name="connsiteX1" fmla="*/ 2568633 w 2791340"/>
              <a:gd name="connsiteY1" fmla="*/ 1288472 h 3790603"/>
              <a:gd name="connsiteX2" fmla="*/ 2668385 w 2791340"/>
              <a:gd name="connsiteY2" fmla="*/ 3790603 h 37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40" h="3790603">
                <a:moveTo>
                  <a:pt x="0" y="0"/>
                </a:moveTo>
                <a:cubicBezTo>
                  <a:pt x="1061951" y="328352"/>
                  <a:pt x="2123902" y="656705"/>
                  <a:pt x="2568633" y="1288472"/>
                </a:cubicBezTo>
                <a:cubicBezTo>
                  <a:pt x="3013364" y="1920239"/>
                  <a:pt x="2651760" y="3610494"/>
                  <a:pt x="2668385" y="3790603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689906" y="1496290"/>
            <a:ext cx="1138844" cy="3798917"/>
          </a:xfrm>
          <a:custGeom>
            <a:avLst/>
            <a:gdLst>
              <a:gd name="connsiteX0" fmla="*/ 0 w 1138844"/>
              <a:gd name="connsiteY0" fmla="*/ 0 h 3798917"/>
              <a:gd name="connsiteX1" fmla="*/ 864524 w 1138844"/>
              <a:gd name="connsiteY1" fmla="*/ 1205346 h 3798917"/>
              <a:gd name="connsiteX2" fmla="*/ 1138844 w 1138844"/>
              <a:gd name="connsiteY2" fmla="*/ 3798917 h 37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844" h="3798917">
                <a:moveTo>
                  <a:pt x="0" y="0"/>
                </a:moveTo>
                <a:cubicBezTo>
                  <a:pt x="337358" y="286096"/>
                  <a:pt x="674717" y="572193"/>
                  <a:pt x="864524" y="1205346"/>
                </a:cubicBezTo>
                <a:cubicBezTo>
                  <a:pt x="1054331" y="1838499"/>
                  <a:pt x="1070957" y="3427615"/>
                  <a:pt x="1138844" y="3798917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815542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93810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methods: enclaves with researcher-controlled release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42950" y="1521230"/>
            <a:ext cx="8492490" cy="4603774"/>
            <a:chOff x="742950" y="2968488"/>
            <a:chExt cx="6426476" cy="323746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186609" y="2968488"/>
              <a:ext cx="33131" cy="2782955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86609" y="5751443"/>
              <a:ext cx="4982817" cy="1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02432" y="5751442"/>
              <a:ext cx="1770153" cy="454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← Loss of detail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0" y="4175300"/>
              <a:ext cx="1619250" cy="259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Ease of use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23447" y="2433885"/>
            <a:ext cx="2730353" cy="804010"/>
            <a:chOff x="6582284" y="3720418"/>
            <a:chExt cx="2066125" cy="565396"/>
          </a:xfrm>
        </p:grpSpPr>
        <p:sp>
          <p:nvSpPr>
            <p:cNvPr id="28" name="Rectangle 27"/>
            <p:cNvSpPr/>
            <p:nvPr/>
          </p:nvSpPr>
          <p:spPr>
            <a:xfrm>
              <a:off x="6582284" y="3720418"/>
              <a:ext cx="362968" cy="565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5252" y="3818450"/>
              <a:ext cx="170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microdata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36464" y="1668039"/>
            <a:ext cx="7903579" cy="20228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35029" y="3436754"/>
            <a:ext cx="1323266" cy="588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5029" y="4802871"/>
            <a:ext cx="1323266" cy="5456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5029" y="2914049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desktop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35029" y="4025213"/>
            <a:ext cx="1323266" cy="7776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execution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38842" y="2382192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Self-controlled release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7827713" y="3318602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Self-controlled release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63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5943600" y="1521229"/>
            <a:ext cx="2679846" cy="3832167"/>
          </a:xfrm>
          <a:custGeom>
            <a:avLst/>
            <a:gdLst>
              <a:gd name="connsiteX0" fmla="*/ 0 w 2791340"/>
              <a:gd name="connsiteY0" fmla="*/ 0 h 3790603"/>
              <a:gd name="connsiteX1" fmla="*/ 2568633 w 2791340"/>
              <a:gd name="connsiteY1" fmla="*/ 1288472 h 3790603"/>
              <a:gd name="connsiteX2" fmla="*/ 2668385 w 2791340"/>
              <a:gd name="connsiteY2" fmla="*/ 3790603 h 37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40" h="3790603">
                <a:moveTo>
                  <a:pt x="0" y="0"/>
                </a:moveTo>
                <a:cubicBezTo>
                  <a:pt x="1061951" y="328352"/>
                  <a:pt x="2123902" y="656705"/>
                  <a:pt x="2568633" y="1288472"/>
                </a:cubicBezTo>
                <a:cubicBezTo>
                  <a:pt x="3013364" y="1920239"/>
                  <a:pt x="2651760" y="3610494"/>
                  <a:pt x="2668385" y="3790603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689906" y="1496290"/>
            <a:ext cx="1138844" cy="3798917"/>
          </a:xfrm>
          <a:custGeom>
            <a:avLst/>
            <a:gdLst>
              <a:gd name="connsiteX0" fmla="*/ 0 w 1138844"/>
              <a:gd name="connsiteY0" fmla="*/ 0 h 3798917"/>
              <a:gd name="connsiteX1" fmla="*/ 864524 w 1138844"/>
              <a:gd name="connsiteY1" fmla="*/ 1205346 h 3798917"/>
              <a:gd name="connsiteX2" fmla="*/ 1138844 w 1138844"/>
              <a:gd name="connsiteY2" fmla="*/ 3798917 h 37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844" h="3798917">
                <a:moveTo>
                  <a:pt x="0" y="0"/>
                </a:moveTo>
                <a:cubicBezTo>
                  <a:pt x="337358" y="286096"/>
                  <a:pt x="674717" y="572193"/>
                  <a:pt x="864524" y="1205346"/>
                </a:cubicBezTo>
                <a:cubicBezTo>
                  <a:pt x="1054331" y="1838499"/>
                  <a:pt x="1070957" y="3427615"/>
                  <a:pt x="1138844" y="3798917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815542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93810" y="1521230"/>
            <a:ext cx="2404379" cy="3773977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methods: remote tabulation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42950" y="1521230"/>
            <a:ext cx="8492490" cy="4603774"/>
            <a:chOff x="742950" y="2968488"/>
            <a:chExt cx="6426476" cy="323746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186609" y="2968488"/>
              <a:ext cx="33131" cy="2782955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86609" y="5751443"/>
              <a:ext cx="4982817" cy="1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02432" y="5751442"/>
              <a:ext cx="1770153" cy="454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← Loss of detail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0" y="4175300"/>
              <a:ext cx="1619250" cy="259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Ease of use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23447" y="2433885"/>
            <a:ext cx="2730353" cy="804010"/>
            <a:chOff x="6582284" y="3720418"/>
            <a:chExt cx="2066125" cy="565396"/>
          </a:xfrm>
        </p:grpSpPr>
        <p:sp>
          <p:nvSpPr>
            <p:cNvPr id="28" name="Rectangle 27"/>
            <p:cNvSpPr/>
            <p:nvPr/>
          </p:nvSpPr>
          <p:spPr>
            <a:xfrm>
              <a:off x="6582284" y="3720418"/>
              <a:ext cx="362968" cy="565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5252" y="3818450"/>
              <a:ext cx="170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microdata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36464" y="1668039"/>
            <a:ext cx="7903579" cy="20228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35029" y="3436754"/>
            <a:ext cx="1323266" cy="588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5029" y="4802871"/>
            <a:ext cx="1323266" cy="5456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5029" y="2914049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desktop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35029" y="4025213"/>
            <a:ext cx="1323266" cy="7776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execution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38842" y="2382192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Self-disclosure</a:t>
            </a:r>
          </a:p>
        </p:txBody>
      </p:sp>
      <p:sp>
        <p:nvSpPr>
          <p:cNvPr id="33" name="Rectangle 32"/>
          <p:cNvSpPr/>
          <p:nvPr/>
        </p:nvSpPr>
        <p:spPr>
          <a:xfrm rot="5400000">
            <a:off x="7827713" y="3318602"/>
            <a:ext cx="1323266" cy="5073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Self-disclosure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17880" y="2265773"/>
            <a:ext cx="1323266" cy="77765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tabulation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11131" y="2343505"/>
            <a:ext cx="1378215" cy="3123451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89346" y="2889505"/>
            <a:ext cx="274354" cy="1344387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12824 C -3.33333E-6 0.18495 0.02032 0.25648 0.03672 0.25648 L 0.0737 0.2564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hidden element: how is Disclosure Avoidance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access methods:</a:t>
            </a:r>
          </a:p>
          <a:p>
            <a:pPr lvl="1"/>
            <a:r>
              <a:rPr lang="en-US" dirty="0"/>
              <a:t>Enforcing minimum count of entities in a statistic (coefficient, mean, </a:t>
            </a:r>
            <a:r>
              <a:rPr lang="en-US" dirty="0" err="1"/>
              <a:t>stddev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Prohibiting creation of tabular data (or making it very expensive)</a:t>
            </a:r>
          </a:p>
          <a:p>
            <a:pPr lvl="1"/>
            <a:r>
              <a:rPr lang="en-US" dirty="0"/>
              <a:t>(Vain) attempt at tracking overlapping releases</a:t>
            </a:r>
          </a:p>
          <a:p>
            <a:r>
              <a:rPr lang="en-US" dirty="0"/>
              <a:t>Automated systems</a:t>
            </a:r>
          </a:p>
          <a:p>
            <a:pPr lvl="1"/>
            <a:r>
              <a:rPr lang="en-US" dirty="0"/>
              <a:t>Tracking of cells, implementation of (randomized) rounding, suppression, (output) noise infusion (</a:t>
            </a:r>
            <a:r>
              <a:rPr lang="en-US" dirty="0" err="1"/>
              <a:t>StatCan</a:t>
            </a:r>
            <a:r>
              <a:rPr lang="en-US" dirty="0"/>
              <a:t>, ABS)</a:t>
            </a:r>
          </a:p>
          <a:p>
            <a:pPr lvl="1"/>
            <a:r>
              <a:rPr lang="en-US" dirty="0"/>
              <a:t>Similar in CB’s Microdata Analysis System/Automated Query System</a:t>
            </a:r>
          </a:p>
          <a:p>
            <a:r>
              <a:rPr lang="en-US" dirty="0"/>
              <a:t>Newer mechanisms</a:t>
            </a:r>
          </a:p>
          <a:p>
            <a:pPr lvl="1"/>
            <a:r>
              <a:rPr lang="en-US" dirty="0"/>
              <a:t>Noise infusion upon computation</a:t>
            </a:r>
          </a:p>
          <a:p>
            <a:pPr lvl="1"/>
            <a:r>
              <a:rPr lang="en-US" dirty="0"/>
              <a:t>Differentially-private output perturbation (of model-based statistics, incl. coefficients and </a:t>
            </a:r>
            <a:r>
              <a:rPr lang="en-US"/>
              <a:t>expected counts)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cost: managing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Categorizing access requests</a:t>
            </a:r>
          </a:p>
          <a:p>
            <a:pPr lvl="1"/>
            <a:r>
              <a:rPr lang="en-US" dirty="0"/>
              <a:t>What is an </a:t>
            </a:r>
            <a:r>
              <a:rPr lang="en-US" b="1" dirty="0"/>
              <a:t>authorized</a:t>
            </a:r>
            <a:r>
              <a:rPr lang="en-US" dirty="0"/>
              <a:t> institution?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[Eurostat: recognized research entity]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/>
              <a:t>Framework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contracts</a:t>
            </a:r>
            <a:r>
              <a:rPr lang="en-US" dirty="0"/>
              <a:t> with each institution</a:t>
            </a:r>
          </a:p>
          <a:p>
            <a:r>
              <a:rPr lang="en-US" dirty="0"/>
              <a:t>Managing access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requests</a:t>
            </a:r>
          </a:p>
          <a:p>
            <a:pPr lvl="1"/>
            <a:r>
              <a:rPr lang="en-US" dirty="0"/>
              <a:t>Ideally, that’s a problem you would like to have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[France: 3h enrollment sessions]</a:t>
            </a:r>
            <a:r>
              <a:rPr lang="en-US" dirty="0"/>
              <a:t>, managing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access tokens</a:t>
            </a:r>
            <a:r>
              <a:rPr lang="en-US" dirty="0"/>
              <a:t>, [physical thin clients]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Cost</a:t>
            </a:r>
            <a:r>
              <a:rPr lang="en-US" dirty="0"/>
              <a:t>?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[France: itemized price list]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Disclosure avoidance</a:t>
            </a:r>
          </a:p>
          <a:p>
            <a:pPr lvl="1"/>
            <a:r>
              <a:rPr lang="en-US" dirty="0"/>
              <a:t>Bottleneck – ideally primary function of designated staff</a:t>
            </a:r>
          </a:p>
          <a:p>
            <a:pPr lvl="1"/>
            <a:r>
              <a:rPr lang="en-US" dirty="0"/>
              <a:t>Training of users important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</a:rPr>
              <a:t>[Based on our survey of 100 US FSRDC users]</a:t>
            </a:r>
            <a:endParaRPr lang="en-US" dirty="0"/>
          </a:p>
          <a:p>
            <a:pPr lvl="1"/>
            <a:r>
              <a:rPr lang="en-US" dirty="0"/>
              <a:t>Provision of tools important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Enforcement</a:t>
            </a:r>
            <a:r>
              <a:rPr lang="en-US" dirty="0"/>
              <a:t> (in particular for self-disclosure)</a:t>
            </a:r>
          </a:p>
        </p:txBody>
      </p:sp>
    </p:spTree>
    <p:extLst>
      <p:ext uri="{BB962C8B-B14F-4D97-AF65-F5344CB8AC3E}">
        <p14:creationId xmlns:p14="http://schemas.microsoft.com/office/powerpoint/2010/main" val="19680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economies of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9" y="2918253"/>
            <a:ext cx="5095103" cy="3821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98" y="3151379"/>
            <a:ext cx="4751144" cy="3160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emphasis on consolidation of (national) networks</a:t>
            </a:r>
          </a:p>
          <a:p>
            <a:pPr lvl="1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US</a:t>
            </a:r>
            <a:r>
              <a:rPr lang="en-US" dirty="0"/>
              <a:t> Census Bureau’s Research Data Centers (since 1990s) now Federal Statistical Research Data Centers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FSRDC</a:t>
            </a:r>
            <a:r>
              <a:rPr lang="en-US" dirty="0"/>
              <a:t>) with 8 new federal partners</a:t>
            </a:r>
          </a:p>
          <a:p>
            <a:pPr lvl="1"/>
            <a:r>
              <a:rPr lang="fr-FR" sz="2800" b="1" dirty="0">
                <a:solidFill>
                  <a:schemeClr val="accent5">
                    <a:lumMod val="50000"/>
                  </a:schemeClr>
                </a:solidFill>
              </a:rPr>
              <a:t>France</a:t>
            </a:r>
            <a:r>
              <a:rPr lang="fr-FR" dirty="0"/>
              <a:t> </a:t>
            </a:r>
            <a:r>
              <a:rPr lang="en-US" dirty="0"/>
              <a:t>Centre </a:t>
            </a:r>
            <a:r>
              <a:rPr lang="en-US" dirty="0" err="1"/>
              <a:t>d’accès</a:t>
            </a:r>
            <a:r>
              <a:rPr lang="en-US" dirty="0"/>
              <a:t> </a:t>
            </a:r>
            <a:r>
              <a:rPr lang="en-US" dirty="0" err="1"/>
              <a:t>sécurisé</a:t>
            </a:r>
            <a:r>
              <a:rPr lang="en-US" dirty="0"/>
              <a:t> aux </a:t>
            </a:r>
            <a:r>
              <a:rPr lang="en-US" dirty="0" err="1"/>
              <a:t>données</a:t>
            </a:r>
            <a:r>
              <a:rPr lang="en-US" dirty="0"/>
              <a:t>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CASD</a:t>
            </a:r>
            <a:r>
              <a:rPr lang="en-US" dirty="0"/>
              <a:t>) provides access to data from more than 15 national entities, including health-admin data</a:t>
            </a:r>
          </a:p>
          <a:p>
            <a:pPr lvl="1"/>
            <a:r>
              <a:rPr lang="en-US" dirty="0"/>
              <a:t>Some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Canadian</a:t>
            </a:r>
            <a:r>
              <a:rPr lang="en-US" dirty="0"/>
              <a:t> RDCs also providing access to provincial data</a:t>
            </a:r>
          </a:p>
          <a:p>
            <a:r>
              <a:rPr lang="en-US" dirty="0"/>
              <a:t>Secondary research benefit</a:t>
            </a:r>
          </a:p>
          <a:p>
            <a:pPr lvl="1"/>
            <a:r>
              <a:rPr lang="en-US" dirty="0"/>
              <a:t>Ability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break out of data silos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tools today than in the past</a:t>
            </a:r>
          </a:p>
          <a:p>
            <a:r>
              <a:rPr lang="en-US" b="1" dirty="0"/>
              <a:t>Remote</a:t>
            </a:r>
            <a:r>
              <a:rPr lang="en-US" dirty="0"/>
              <a:t> access of some type is the </a:t>
            </a:r>
            <a:r>
              <a:rPr lang="en-US" b="1" dirty="0"/>
              <a:t>standard</a:t>
            </a:r>
            <a:r>
              <a:rPr lang="en-US" dirty="0"/>
              <a:t> practice around the world</a:t>
            </a:r>
          </a:p>
          <a:p>
            <a:r>
              <a:rPr lang="en-US" dirty="0"/>
              <a:t>Disclosure avoidance is still quite pedestrian in almost all cases</a:t>
            </a:r>
          </a:p>
          <a:p>
            <a:r>
              <a:rPr lang="en-US" dirty="0"/>
              <a:t>Newer methods are being developed, but few access mechanisms (proposed or implemented) successfully combine ability to estimate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arbitrary models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with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robust (provable) protection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3472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 in the infrastructure of official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Back to the 1960s – frames, if not surveys</a:t>
            </a:r>
          </a:p>
          <a:p>
            <a:r>
              <a:rPr lang="en-US" sz="4000" dirty="0"/>
              <a:t>Motivation behind </a:t>
            </a:r>
            <a:r>
              <a:rPr lang="en-US" sz="4000" dirty="0" err="1"/>
              <a:t>Fellegi’s</a:t>
            </a:r>
            <a:r>
              <a:rPr lang="en-US" sz="4000" dirty="0"/>
              <a:t> original work</a:t>
            </a:r>
          </a:p>
          <a:p>
            <a:r>
              <a:rPr lang="en-US" sz="4000" dirty="0"/>
              <a:t>Today not just frame but data source</a:t>
            </a:r>
          </a:p>
          <a:p>
            <a:pPr lvl="1"/>
            <a:r>
              <a:rPr lang="en-US" dirty="0"/>
              <a:t>European censuses based on administrative data</a:t>
            </a:r>
          </a:p>
          <a:p>
            <a:pPr lvl="1"/>
            <a:r>
              <a:rPr lang="en-US" dirty="0"/>
              <a:t>US business registers used for Business Dynamics Statistics (BDS), County Business Patterns</a:t>
            </a:r>
          </a:p>
          <a:p>
            <a:r>
              <a:rPr lang="en-US" sz="4000" dirty="0"/>
              <a:t>New sources emerging (health, education, law)</a:t>
            </a:r>
          </a:p>
        </p:txBody>
      </p:sp>
    </p:spTree>
    <p:extLst>
      <p:ext uri="{BB962C8B-B14F-4D97-AF65-F5344CB8AC3E}">
        <p14:creationId xmlns:p14="http://schemas.microsoft.com/office/powerpoint/2010/main" val="316899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 one last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268308" cy="18671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Replicability</a:t>
            </a:r>
            <a:r>
              <a:rPr lang="en-US" dirty="0"/>
              <a:t> is a nascent problem</a:t>
            </a:r>
          </a:p>
          <a:p>
            <a:pPr lvl="1"/>
            <a:r>
              <a:rPr lang="en-US" dirty="0"/>
              <a:t>More and more journals require provable replicability</a:t>
            </a:r>
          </a:p>
          <a:p>
            <a:pPr lvl="1"/>
            <a:r>
              <a:rPr lang="en-US" dirty="0"/>
              <a:t>Cannot be satisfied with </a:t>
            </a:r>
            <a:r>
              <a:rPr lang="en-US" b="1" dirty="0"/>
              <a:t>idiosyncratic</a:t>
            </a:r>
            <a:r>
              <a:rPr lang="en-US" dirty="0"/>
              <a:t> access mechanisms</a:t>
            </a:r>
          </a:p>
          <a:p>
            <a:pPr lvl="1"/>
            <a:r>
              <a:rPr lang="en-US" dirty="0"/>
              <a:t>Some research with confidential files will </a:t>
            </a:r>
            <a:r>
              <a:rPr lang="en-US" b="1" dirty="0"/>
              <a:t>lose</a:t>
            </a:r>
            <a:r>
              <a:rPr lang="en-US" dirty="0"/>
              <a:t> (reputable) publication outlets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4001294"/>
            <a:ext cx="6037385" cy="1613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Transparency critical</a:t>
            </a:r>
          </a:p>
          <a:p>
            <a:pPr lvl="1"/>
            <a:r>
              <a:rPr lang="en-US" dirty="0"/>
              <a:t>Need capability to be able to </a:t>
            </a:r>
            <a:r>
              <a:rPr lang="en-US" b="1" dirty="0"/>
              <a:t>archive</a:t>
            </a:r>
            <a:r>
              <a:rPr lang="en-US" dirty="0"/>
              <a:t> research files within secure enclaves</a:t>
            </a:r>
          </a:p>
          <a:p>
            <a:pPr lvl="1"/>
            <a:r>
              <a:rPr lang="en-US" dirty="0"/>
              <a:t>Need ability to </a:t>
            </a:r>
            <a:r>
              <a:rPr lang="en-US" b="1" dirty="0" err="1"/>
              <a:t>publically</a:t>
            </a:r>
            <a:r>
              <a:rPr lang="en-US" b="1" dirty="0"/>
              <a:t> identify </a:t>
            </a:r>
            <a:r>
              <a:rPr lang="en-US" dirty="0"/>
              <a:t>such files (documentation)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[DDI, DOI]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3897972"/>
            <a:ext cx="3993539" cy="27149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46464" y="1115890"/>
            <a:ext cx="3323492" cy="2885404"/>
            <a:chOff x="8346464" y="1115890"/>
            <a:chExt cx="3323492" cy="2885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464" y="1115890"/>
              <a:ext cx="2638425" cy="9334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981" y="1724819"/>
              <a:ext cx="1704975" cy="227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1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3709" y="2521527"/>
            <a:ext cx="513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lars.vilhuber</a:t>
            </a:r>
            <a:r>
              <a:rPr lang="en-US" dirty="0">
                <a:solidFill>
                  <a:schemeClr val="bg1"/>
                </a:solidFill>
              </a:rPr>
              <a:t>@cornell</a:t>
            </a:r>
            <a:r>
              <a:rPr lang="en-US">
                <a:solidFill>
                  <a:schemeClr val="bg1"/>
                </a:solidFill>
              </a:rPr>
              <a:t>.edu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 descr="cu screen b31b1b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5447768" y="5408926"/>
            <a:ext cx="1405614" cy="12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5" y="1319282"/>
            <a:ext cx="8040757" cy="1278145"/>
          </a:xfrm>
        </p:spPr>
        <p:txBody>
          <a:bodyPr/>
          <a:lstStyle/>
          <a:p>
            <a:r>
              <a:rPr lang="en-US" dirty="0"/>
              <a:t>rich new analysis and publications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8383" y="3011695"/>
            <a:ext cx="7407965" cy="14211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held back by concerns of citizens and businesses about privacy</a:t>
            </a:r>
          </a:p>
        </p:txBody>
      </p:sp>
    </p:spTree>
    <p:extLst>
      <p:ext uri="{BB962C8B-B14F-4D97-AF65-F5344CB8AC3E}">
        <p14:creationId xmlns:p14="http://schemas.microsoft.com/office/powerpoint/2010/main" val="17694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 in the US: proposal for “National Data Bank” with the goal of combining survey and administrative data to make available to researchers</a:t>
            </a:r>
          </a:p>
          <a:p>
            <a:pPr lvl="1"/>
            <a:r>
              <a:rPr lang="en-US" dirty="0"/>
              <a:t>Instead, and partially as a consequence,  privacy laws were formalized in the 1970s (“Privacy Act 1974” (Public Law 93-579, 5 U.S.C. § 552a)) specifically prohibited “matching” programs, linking data from different agencies. </a:t>
            </a:r>
          </a:p>
          <a:p>
            <a:r>
              <a:rPr lang="en-US" dirty="0"/>
              <a:t>More recently: 2016 Australian Census elicited substantial controversy </a:t>
            </a:r>
          </a:p>
          <a:p>
            <a:pPr lvl="1"/>
            <a:r>
              <a:rPr lang="en-US" dirty="0"/>
              <a:t>Identifiable data with explicit goal of enabling linkages between the census and administrative data, as well as linkages across historical censuses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protection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34400" cy="2632075"/>
          </a:xfrm>
        </p:spPr>
        <p:txBody>
          <a:bodyPr>
            <a:normAutofit/>
          </a:bodyPr>
          <a:lstStyle/>
          <a:p>
            <a:r>
              <a:rPr lang="en-US" dirty="0"/>
              <a:t>Public-use files and tabulations, created using techniques developed for survey files</a:t>
            </a:r>
          </a:p>
          <a:p>
            <a:pPr lvl="1"/>
            <a:r>
              <a:rPr lang="en-US" dirty="0"/>
              <a:t>Suppression</a:t>
            </a:r>
          </a:p>
          <a:p>
            <a:pPr lvl="1"/>
            <a:r>
              <a:rPr lang="en-US" dirty="0"/>
              <a:t>Coarsening</a:t>
            </a:r>
          </a:p>
          <a:p>
            <a:pPr lvl="1"/>
            <a:r>
              <a:rPr lang="en-US" dirty="0"/>
              <a:t>swapping</a:t>
            </a:r>
          </a:p>
          <a:p>
            <a:pPr lvl="1"/>
            <a:r>
              <a:rPr lang="en-US" dirty="0"/>
              <a:t>noisy queries (input and output)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4203699"/>
            <a:ext cx="10515600" cy="1973263"/>
          </a:xfrm>
        </p:spPr>
        <p:txBody>
          <a:bodyPr>
            <a:normAutofit/>
          </a:bodyPr>
          <a:lstStyle/>
          <a:p>
            <a:r>
              <a:rPr lang="en-US" dirty="0"/>
              <a:t>Limited utility for “thin tails” (or thin distributions)</a:t>
            </a:r>
          </a:p>
          <a:p>
            <a:pPr lvl="1"/>
            <a:r>
              <a:rPr lang="en-US" dirty="0"/>
              <a:t>Business data</a:t>
            </a:r>
          </a:p>
          <a:p>
            <a:pPr lvl="1"/>
            <a:r>
              <a:rPr lang="en-US" dirty="0"/>
              <a:t>But more generally “rare data”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572000" cy="4572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6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50723" y="1521230"/>
            <a:ext cx="43782" cy="3957444"/>
          </a:xfrm>
          <a:prstGeom prst="straightConnector1">
            <a:avLst/>
          </a:prstGeom>
          <a:ln w="63500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0723" y="5478674"/>
            <a:ext cx="6584717" cy="1"/>
          </a:xfrm>
          <a:prstGeom prst="straightConnector1">
            <a:avLst/>
          </a:prstGeom>
          <a:ln w="63500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0306" y="5478672"/>
            <a:ext cx="2339230" cy="91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Privacy loss →</a:t>
            </a:r>
          </a:p>
          <a:p>
            <a:r>
              <a:rPr lang="en-US" dirty="0"/>
              <a:t>← Loss of detail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950" y="3237352"/>
            <a:ext cx="2139814" cy="52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access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23447" y="2433885"/>
            <a:ext cx="2730353" cy="804010"/>
            <a:chOff x="6582284" y="3720418"/>
            <a:chExt cx="2066125" cy="565396"/>
          </a:xfrm>
        </p:grpSpPr>
        <p:sp>
          <p:nvSpPr>
            <p:cNvPr id="28" name="Rectangle 27"/>
            <p:cNvSpPr/>
            <p:nvPr/>
          </p:nvSpPr>
          <p:spPr>
            <a:xfrm>
              <a:off x="6582284" y="3720418"/>
              <a:ext cx="362968" cy="565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5252" y="3818450"/>
              <a:ext cx="170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microdata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8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1371" cy="139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will focus on access mechanisms for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6888" y="3975605"/>
            <a:ext cx="4667596" cy="2128665"/>
          </a:xfrm>
          <a:solidFill>
            <a:schemeClr val="bg1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dirty="0"/>
              <a:t>I will exclude</a:t>
            </a:r>
          </a:p>
          <a:p>
            <a:pPr lvl="1"/>
            <a:r>
              <a:rPr lang="en-US" dirty="0"/>
              <a:t>Newer mechanisms to create tabular data (synthetic data, differentially-private data)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93897" y="786240"/>
            <a:ext cx="4872404" cy="2859941"/>
            <a:chOff x="4693627" y="799306"/>
            <a:chExt cx="4872404" cy="28599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627" y="799306"/>
              <a:ext cx="4872404" cy="2742118"/>
            </a:xfrm>
            <a:prstGeom prst="rect">
              <a:avLst/>
            </a:prstGeom>
            <a:effectLst>
              <a:softEdge rad="10160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5071731" y="3289915"/>
              <a:ext cx="4274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2">
                      <a:lumMod val="75000"/>
                    </a:schemeClr>
                  </a:solidFill>
                </a:rPr>
                <a:t>Source:  (Fox News/REUTERS/</a:t>
              </a:r>
              <a:r>
                <a:rPr lang="en-US" sz="600" dirty="0" err="1">
                  <a:solidFill>
                    <a:schemeClr val="bg2">
                      <a:lumMod val="75000"/>
                    </a:schemeClr>
                  </a:solidFill>
                </a:rPr>
                <a:t>Kacper</a:t>
              </a:r>
              <a:r>
                <a:rPr lang="en-US" sz="6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bg2">
                      <a:lumMod val="75000"/>
                    </a:schemeClr>
                  </a:solidFill>
                </a:rPr>
                <a:t>Pempel</a:t>
              </a:r>
              <a:r>
                <a:rPr lang="en-US" sz="600" dirty="0">
                  <a:solidFill>
                    <a:schemeClr val="bg2">
                      <a:lumMod val="75000"/>
                    </a:schemeClr>
                  </a:solidFill>
                </a:rPr>
                <a:t>/Files/https://goo.gl/ZHMkog)</a:t>
              </a:r>
              <a:r>
                <a:rPr lang="en-US" dirty="0"/>
                <a:t> 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2" y="3528358"/>
            <a:ext cx="3818006" cy="31390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644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methods: </a:t>
            </a:r>
            <a:r>
              <a:rPr lang="en-US" b="1" dirty="0"/>
              <a:t>Data Enclaves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tabulations (by staff) became too onerous</a:t>
            </a:r>
          </a:p>
          <a:p>
            <a:r>
              <a:rPr lang="en-US" dirty="0"/>
              <a:t>tabulation and analysis work offloaded onto researchers by providing them with access to protected microdata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96" y="2990439"/>
            <a:ext cx="2591750" cy="3674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57" y="3307719"/>
            <a:ext cx="2694959" cy="3462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6" y="4093145"/>
            <a:ext cx="3915344" cy="20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882764" y="1837112"/>
            <a:ext cx="2976105" cy="525201"/>
            <a:chOff x="2325707" y="3228336"/>
            <a:chExt cx="2252092" cy="36933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25707" y="3259824"/>
              <a:ext cx="326752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8999" y="322833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Tabulations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42950" y="1521230"/>
            <a:ext cx="8492490" cy="4876544"/>
            <a:chOff x="742950" y="2968488"/>
            <a:chExt cx="6426476" cy="34292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186609" y="2968488"/>
              <a:ext cx="33131" cy="2782955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86609" y="5751443"/>
              <a:ext cx="4982817" cy="1"/>
            </a:xfrm>
            <a:prstGeom prst="straightConnector1">
              <a:avLst/>
            </a:prstGeom>
            <a:ln w="63500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02432" y="5751442"/>
              <a:ext cx="17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Privacy loss →</a:t>
              </a:r>
            </a:p>
            <a:p>
              <a:r>
                <a:rPr lang="en-US" dirty="0"/>
                <a:t>← Loss of detail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0" y="4175300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Ease of access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23447" y="2433885"/>
            <a:ext cx="2730353" cy="804010"/>
            <a:chOff x="6582284" y="3720418"/>
            <a:chExt cx="2066125" cy="565396"/>
          </a:xfrm>
        </p:grpSpPr>
        <p:sp>
          <p:nvSpPr>
            <p:cNvPr id="28" name="Rectangle 27"/>
            <p:cNvSpPr/>
            <p:nvPr/>
          </p:nvSpPr>
          <p:spPr>
            <a:xfrm>
              <a:off x="6582284" y="3720418"/>
              <a:ext cx="362968" cy="565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5252" y="3818450"/>
              <a:ext cx="170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microdata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36465" y="1859358"/>
            <a:ext cx="2789797" cy="525201"/>
            <a:chOff x="2279408" y="3250582"/>
            <a:chExt cx="2111108" cy="369332"/>
          </a:xfrm>
        </p:grpSpPr>
        <p:sp>
          <p:nvSpPr>
            <p:cNvPr id="38" name="Rectangle 37"/>
            <p:cNvSpPr/>
            <p:nvPr/>
          </p:nvSpPr>
          <p:spPr>
            <a:xfrm>
              <a:off x="2279408" y="3250582"/>
              <a:ext cx="32675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25707" y="3254111"/>
              <a:ext cx="2064809" cy="3177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Tabulations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2764" y="2365497"/>
            <a:ext cx="4204479" cy="898208"/>
            <a:chOff x="2325707" y="3654176"/>
            <a:chExt cx="3181633" cy="631638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155030" y="3720418"/>
              <a:ext cx="2352310" cy="5653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Public-use microdata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25707" y="3654176"/>
              <a:ext cx="598977" cy="3733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 flipV="1">
            <a:off x="5237018" y="5660967"/>
            <a:ext cx="1620982" cy="831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6627" y="4380846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  loss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27931" y="4316088"/>
            <a:ext cx="2697251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5542" y="1518410"/>
            <a:ext cx="5839240" cy="3776797"/>
            <a:chOff x="3815542" y="1518410"/>
            <a:chExt cx="5839240" cy="377679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815542" y="1521230"/>
              <a:ext cx="2404379" cy="3773977"/>
            </a:xfrm>
            <a:prstGeom prst="line">
              <a:avLst/>
            </a:prstGeom>
            <a:ln w="412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93810" y="1521230"/>
              <a:ext cx="2404379" cy="3773977"/>
            </a:xfrm>
            <a:prstGeom prst="line">
              <a:avLst/>
            </a:prstGeom>
            <a:ln w="412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050571" y="1519820"/>
              <a:ext cx="2404379" cy="3773977"/>
            </a:xfrm>
            <a:prstGeom prst="line">
              <a:avLst/>
            </a:prstGeom>
            <a:ln w="412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250403" y="1518410"/>
              <a:ext cx="2404379" cy="3773977"/>
            </a:xfrm>
            <a:prstGeom prst="line">
              <a:avLst/>
            </a:prstGeom>
            <a:ln w="412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5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1062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Handwriting</vt:lpstr>
      <vt:lpstr>Office Theme</vt:lpstr>
      <vt:lpstr>Disclosure limitation and confidentiality protection in linked data</vt:lpstr>
      <vt:lpstr>administrative data in the infrastructure of official statistics</vt:lpstr>
      <vt:lpstr>rich new analysis and publications</vt:lpstr>
      <vt:lpstr>privacy concerns</vt:lpstr>
      <vt:lpstr>current state of protection mechanisms</vt:lpstr>
      <vt:lpstr>access methods</vt:lpstr>
      <vt:lpstr>focus</vt:lpstr>
      <vt:lpstr>newer methods: Data Enclaves </vt:lpstr>
      <vt:lpstr>access methods</vt:lpstr>
      <vt:lpstr>access methods: enclaves</vt:lpstr>
      <vt:lpstr>thin clients</vt:lpstr>
      <vt:lpstr>access methods: enclaves with researcher-controlled release</vt:lpstr>
      <vt:lpstr>trust and access</vt:lpstr>
      <vt:lpstr>access methods: enclaves with researcher-controlled release</vt:lpstr>
      <vt:lpstr>access methods: remote tabulation</vt:lpstr>
      <vt:lpstr>hidden element: how is Disclosure Avoidance done?</vt:lpstr>
      <vt:lpstr>hidden cost: managing the network</vt:lpstr>
      <vt:lpstr>natural economies of scale</vt:lpstr>
      <vt:lpstr>summary</vt:lpstr>
      <vt:lpstr>p.s. one last 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Vilhuber</dc:creator>
  <cp:lastModifiedBy>Lars Vilhuber</cp:lastModifiedBy>
  <cp:revision>45</cp:revision>
  <dcterms:created xsi:type="dcterms:W3CDTF">2016-11-26T21:09:30Z</dcterms:created>
  <dcterms:modified xsi:type="dcterms:W3CDTF">2016-11-30T02:31:28Z</dcterms:modified>
</cp:coreProperties>
</file>