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414" r:id="rId3"/>
    <p:sldId id="288" r:id="rId4"/>
    <p:sldId id="396" r:id="rId5"/>
    <p:sldId id="397" r:id="rId6"/>
    <p:sldId id="371" r:id="rId7"/>
    <p:sldId id="368" r:id="rId8"/>
    <p:sldId id="398" r:id="rId9"/>
    <p:sldId id="370" r:id="rId10"/>
    <p:sldId id="369" r:id="rId11"/>
    <p:sldId id="377" r:id="rId12"/>
    <p:sldId id="375" r:id="rId13"/>
    <p:sldId id="376" r:id="rId14"/>
    <p:sldId id="372" r:id="rId15"/>
    <p:sldId id="373" r:id="rId16"/>
    <p:sldId id="384" r:id="rId17"/>
    <p:sldId id="395" r:id="rId18"/>
    <p:sldId id="400" r:id="rId19"/>
    <p:sldId id="383" r:id="rId20"/>
    <p:sldId id="401" r:id="rId21"/>
    <p:sldId id="402" r:id="rId22"/>
    <p:sldId id="412" r:id="rId23"/>
    <p:sldId id="399" r:id="rId24"/>
    <p:sldId id="385" r:id="rId25"/>
    <p:sldId id="386" r:id="rId26"/>
    <p:sldId id="382" r:id="rId27"/>
    <p:sldId id="387" r:id="rId28"/>
    <p:sldId id="388" r:id="rId29"/>
    <p:sldId id="389" r:id="rId30"/>
    <p:sldId id="403" r:id="rId31"/>
    <p:sldId id="390" r:id="rId32"/>
    <p:sldId id="413" r:id="rId33"/>
    <p:sldId id="391" r:id="rId34"/>
    <p:sldId id="392" r:id="rId35"/>
    <p:sldId id="393" r:id="rId36"/>
    <p:sldId id="411" r:id="rId37"/>
    <p:sldId id="407" r:id="rId38"/>
    <p:sldId id="408" r:id="rId39"/>
    <p:sldId id="409" r:id="rId40"/>
    <p:sldId id="410" r:id="rId41"/>
    <p:sldId id="394" r:id="rId42"/>
    <p:sldId id="365" r:id="rId43"/>
    <p:sldId id="298" r:id="rId44"/>
    <p:sldId id="2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B3B3B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9" autoAdjust="0"/>
    <p:restoredTop sz="77518" autoAdjust="0"/>
  </p:normalViewPr>
  <p:slideViewPr>
    <p:cSldViewPr snapToGrid="0">
      <p:cViewPr varScale="1">
        <p:scale>
          <a:sx n="78" d="100"/>
          <a:sy n="78" d="100"/>
        </p:scale>
        <p:origin x="10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22-Feb-17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focus is not on building new data collections, the ability to protect existing data obviously has an impact on new data collections (see IMI, </a:t>
            </a:r>
          </a:p>
        </p:txBody>
      </p:sp>
      <p:sp>
        <p:nvSpPr>
          <p:cNvPr id="4" name="Slide Number Placeholder 3"/>
          <p:cNvSpPr>
            <a:spLocks noGrp="1"/>
          </p:cNvSpPr>
          <p:nvPr>
            <p:ph type="sldNum" sz="quarter" idx="10"/>
          </p:nvPr>
        </p:nvSpPr>
        <p:spPr/>
        <p:txBody>
          <a:bodyPr/>
          <a:lstStyle/>
          <a:p>
            <a:fld id="{59C334D6-74E3-493C-842C-2A0D832D0681}" type="slidenum">
              <a:rPr lang="en-US" smtClean="0"/>
              <a:t>3</a:t>
            </a:fld>
            <a:endParaRPr lang="en-US"/>
          </a:p>
        </p:txBody>
      </p:sp>
    </p:spTree>
    <p:extLst>
      <p:ext uri="{BB962C8B-B14F-4D97-AF65-F5344CB8AC3E}">
        <p14:creationId xmlns:p14="http://schemas.microsoft.com/office/powerpoint/2010/main" val="3270261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“where” and “how” of data access are the most obvious levers,</a:t>
            </a:r>
            <a:r>
              <a:rPr lang="en-US" baseline="0" dirty="0"/>
              <a:t> ranging from complete freedom to Fort Knox-style security (the BJS HQ data center has been described to me like that). Relaxing the constraints on the where lead to RDCs or even location of thin clients in university offices.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15</a:t>
            </a:fld>
            <a:endParaRPr lang="en-US"/>
          </a:p>
        </p:txBody>
      </p:sp>
    </p:spTree>
    <p:extLst>
      <p:ext uri="{BB962C8B-B14F-4D97-AF65-F5344CB8AC3E}">
        <p14:creationId xmlns:p14="http://schemas.microsoft.com/office/powerpoint/2010/main" val="2855951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it back</a:t>
            </a:r>
            <a:r>
              <a:rPr lang="en-US" baseline="0" dirty="0"/>
              <a:t> to the tradeoff between ease of use and loss of privacy, these systems tend to have similar loss of privacy – i.e., quite limited, but vary in the </a:t>
            </a:r>
            <a:r>
              <a:rPr lang="en-US" baseline="0" dirty="0" err="1"/>
              <a:t>degress</a:t>
            </a:r>
            <a:r>
              <a:rPr lang="en-US" baseline="0" dirty="0"/>
              <a:t> of ease of use.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16</a:t>
            </a:fld>
            <a:endParaRPr lang="en-US"/>
          </a:p>
        </p:txBody>
      </p:sp>
    </p:spTree>
    <p:extLst>
      <p:ext uri="{BB962C8B-B14F-4D97-AF65-F5344CB8AC3E}">
        <p14:creationId xmlns:p14="http://schemas.microsoft.com/office/powerpoint/2010/main" val="312375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the broad</a:t>
            </a:r>
            <a:r>
              <a:rPr lang="en-US" baseline="0" dirty="0"/>
              <a:t> network of CASD terminals (spread out across 300+ locations), the quasi-employee type of access in the Danish system be maintained?</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19</a:t>
            </a:fld>
            <a:endParaRPr lang="en-US"/>
          </a:p>
        </p:txBody>
      </p:sp>
    </p:spTree>
    <p:extLst>
      <p:ext uri="{BB962C8B-B14F-4D97-AF65-F5344CB8AC3E}">
        <p14:creationId xmlns:p14="http://schemas.microsoft.com/office/powerpoint/2010/main" val="93512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turns out,</a:t>
            </a:r>
            <a:r>
              <a:rPr lang="en-US" baseline="0" dirty="0"/>
              <a:t> there is surprisingly little variation in most of these systems in terms of the disclosure avoidance methods.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20</a:t>
            </a:fld>
            <a:endParaRPr lang="en-US"/>
          </a:p>
        </p:txBody>
      </p:sp>
    </p:spTree>
    <p:extLst>
      <p:ext uri="{BB962C8B-B14F-4D97-AF65-F5344CB8AC3E}">
        <p14:creationId xmlns:p14="http://schemas.microsoft.com/office/powerpoint/2010/main" val="282209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if …</a:t>
            </a:r>
          </a:p>
        </p:txBody>
      </p:sp>
      <p:sp>
        <p:nvSpPr>
          <p:cNvPr id="4" name="Slide Number Placeholder 3"/>
          <p:cNvSpPr>
            <a:spLocks noGrp="1"/>
          </p:cNvSpPr>
          <p:nvPr>
            <p:ph type="sldNum" sz="quarter" idx="10"/>
          </p:nvPr>
        </p:nvSpPr>
        <p:spPr/>
        <p:txBody>
          <a:bodyPr/>
          <a:lstStyle/>
          <a:p>
            <a:fld id="{59C334D6-74E3-493C-842C-2A0D832D0681}" type="slidenum">
              <a:rPr lang="en-US" smtClean="0"/>
              <a:t>22</a:t>
            </a:fld>
            <a:endParaRPr lang="en-US"/>
          </a:p>
        </p:txBody>
      </p:sp>
    </p:spTree>
    <p:extLst>
      <p:ext uri="{BB962C8B-B14F-4D97-AF65-F5344CB8AC3E}">
        <p14:creationId xmlns:p14="http://schemas.microsoft.com/office/powerpoint/2010/main" val="168239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researcher has control over the speed and timing of releases, while the agency still controls the rules.</a:t>
            </a:r>
            <a:r>
              <a:rPr lang="en-US" baseline="0" dirty="0"/>
              <a:t> This is most often used when data are sent directly to the user or a university data enclave, where final control by the data provider is difficult or impossible. But it is also – radically? – used by the Danish system.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23</a:t>
            </a:fld>
            <a:endParaRPr lang="en-US"/>
          </a:p>
        </p:txBody>
      </p:sp>
    </p:spTree>
    <p:extLst>
      <p:ext uri="{BB962C8B-B14F-4D97-AF65-F5344CB8AC3E}">
        <p14:creationId xmlns:p14="http://schemas.microsoft.com/office/powerpoint/2010/main" val="195080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do we think that this is a radical system? Note the </a:t>
            </a:r>
            <a:r>
              <a:rPr lang="en-US" dirty="0" err="1"/>
              <a:t>simulataneous</a:t>
            </a:r>
            <a:r>
              <a:rPr lang="en-US" baseline="0" dirty="0"/>
              <a:t> flexibility in the Danish system as to the type of computer and the location of the access. But as it turns out, such a system is already applied in the US case: it is the system that Census staff researchers are subjected too. That should lead us to consider why we trust certain people with a more open approach, and not others. Two topics come to mind: the penalties applied, and the culture.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26</a:t>
            </a:fld>
            <a:endParaRPr lang="en-US"/>
          </a:p>
        </p:txBody>
      </p:sp>
    </p:spTree>
    <p:extLst>
      <p:ext uri="{BB962C8B-B14F-4D97-AF65-F5344CB8AC3E}">
        <p14:creationId xmlns:p14="http://schemas.microsoft.com/office/powerpoint/2010/main" val="1132620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FF0000"/>
                </a:solidFill>
              </a:rPr>
              <a:t>Note that this cannot explain the difference within</a:t>
            </a:r>
            <a:r>
              <a:rPr lang="en-US" sz="1200" b="0" baseline="0" dirty="0">
                <a:solidFill>
                  <a:srgbClr val="FF0000"/>
                </a:solidFill>
              </a:rPr>
              <a:t> the US between staff researchers and FSRDC researchers – they face the same penalties in case of breach of confidentiality. </a:t>
            </a:r>
          </a:p>
          <a:p>
            <a:r>
              <a:rPr lang="en-US" sz="1200" b="0" baseline="0" dirty="0">
                <a:solidFill>
                  <a:srgbClr val="FF0000"/>
                </a:solidFill>
              </a:rPr>
              <a:t>However, notice that the more liberal systems also have more lenient penalties. </a:t>
            </a:r>
            <a:r>
              <a:rPr lang="en-US" sz="1200" b="0" dirty="0">
                <a:solidFill>
                  <a:srgbClr val="FF0000"/>
                </a:solidFill>
              </a:rPr>
              <a:t>France – with the broadest network – has lower</a:t>
            </a:r>
            <a:r>
              <a:rPr lang="en-US" sz="1200" b="0" baseline="0" dirty="0">
                <a:solidFill>
                  <a:srgbClr val="FF0000"/>
                </a:solidFill>
              </a:rPr>
              <a:t> penalties (but still prison)</a:t>
            </a:r>
            <a:endParaRPr lang="en-US" sz="1200" b="0" dirty="0">
              <a:solidFill>
                <a:srgbClr val="FF0000"/>
              </a:solidFill>
            </a:endParaRPr>
          </a:p>
        </p:txBody>
      </p:sp>
      <p:sp>
        <p:nvSpPr>
          <p:cNvPr id="4" name="Slide Number Placeholder 3"/>
          <p:cNvSpPr>
            <a:spLocks noGrp="1"/>
          </p:cNvSpPr>
          <p:nvPr>
            <p:ph type="sldNum" sz="quarter" idx="10"/>
          </p:nvPr>
        </p:nvSpPr>
        <p:spPr/>
        <p:txBody>
          <a:bodyPr/>
          <a:lstStyle/>
          <a:p>
            <a:fld id="{59C334D6-74E3-493C-842C-2A0D832D0681}" type="slidenum">
              <a:rPr lang="en-US" smtClean="0"/>
              <a:t>28</a:t>
            </a:fld>
            <a:endParaRPr lang="en-US"/>
          </a:p>
        </p:txBody>
      </p:sp>
    </p:spTree>
    <p:extLst>
      <p:ext uri="{BB962C8B-B14F-4D97-AF65-F5344CB8AC3E}">
        <p14:creationId xmlns:p14="http://schemas.microsoft.com/office/powerpoint/2010/main" val="175645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IAB and Denmark</a:t>
            </a:r>
            <a:r>
              <a:rPr lang="en-US" baseline="0" dirty="0"/>
              <a:t> – binds the institution, not just the researcher. </a:t>
            </a:r>
            <a:r>
              <a:rPr lang="en-US" sz="1200" b="0" dirty="0">
                <a:solidFill>
                  <a:srgbClr val="FF0000"/>
                </a:solidFill>
              </a:rPr>
              <a:t>Germany (</a:t>
            </a:r>
            <a:r>
              <a:rPr lang="en-US" sz="1200" b="1" dirty="0">
                <a:solidFill>
                  <a:srgbClr val="FF0000"/>
                </a:solidFill>
              </a:rPr>
              <a:t>€60,000 ~ $67000 but increasing…) </a:t>
            </a:r>
            <a:r>
              <a:rPr lang="en-US" sz="1200" b="0" dirty="0">
                <a:solidFill>
                  <a:srgbClr val="FF0000"/>
                </a:solidFill>
              </a:rPr>
              <a:t>has no prison, and still relatively puny monetary penalties</a:t>
            </a:r>
            <a:r>
              <a:rPr lang="en-US" sz="1200" b="1" dirty="0">
                <a:solidFill>
                  <a:srgbClr val="FF0000"/>
                </a:solidFill>
              </a:rPr>
              <a:t>,</a:t>
            </a:r>
            <a:r>
              <a:rPr lang="en-US" sz="1200" b="0" baseline="0" dirty="0">
                <a:solidFill>
                  <a:srgbClr val="FF0000"/>
                </a:solidFill>
              </a:rPr>
              <a:t> but allows for transnational access. </a:t>
            </a:r>
            <a:endParaRPr lang="en-US" b="0" dirty="0"/>
          </a:p>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29</a:t>
            </a:fld>
            <a:endParaRPr lang="en-US"/>
          </a:p>
        </p:txBody>
      </p:sp>
    </p:spTree>
    <p:extLst>
      <p:ext uri="{BB962C8B-B14F-4D97-AF65-F5344CB8AC3E}">
        <p14:creationId xmlns:p14="http://schemas.microsoft.com/office/powerpoint/2010/main" val="2041134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addresses the question of “what type of person”</a:t>
            </a:r>
          </a:p>
        </p:txBody>
      </p:sp>
      <p:sp>
        <p:nvSpPr>
          <p:cNvPr id="4" name="Slide Number Placeholder 3"/>
          <p:cNvSpPr>
            <a:spLocks noGrp="1"/>
          </p:cNvSpPr>
          <p:nvPr>
            <p:ph type="sldNum" sz="quarter" idx="10"/>
          </p:nvPr>
        </p:nvSpPr>
        <p:spPr/>
        <p:txBody>
          <a:bodyPr/>
          <a:lstStyle/>
          <a:p>
            <a:fld id="{59C334D6-74E3-493C-842C-2A0D832D0681}" type="slidenum">
              <a:rPr lang="en-US" smtClean="0"/>
              <a:t>32</a:t>
            </a:fld>
            <a:endParaRPr lang="en-US"/>
          </a:p>
        </p:txBody>
      </p:sp>
    </p:spTree>
    <p:extLst>
      <p:ext uri="{BB962C8B-B14F-4D97-AF65-F5344CB8AC3E}">
        <p14:creationId xmlns:p14="http://schemas.microsoft.com/office/powerpoint/2010/main" val="367087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will frame the analysis is the tension between undesirable (possibly illegal) publication of raw microdata, and the accessibility to a broader public of information on the contents of that raw microdata. The by now traditional solution was the publication of public-use microdata, using a variety of methods I won’t be discussing here.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4</a:t>
            </a:fld>
            <a:endParaRPr lang="en-US"/>
          </a:p>
        </p:txBody>
      </p:sp>
    </p:spTree>
    <p:extLst>
      <p:ext uri="{BB962C8B-B14F-4D97-AF65-F5344CB8AC3E}">
        <p14:creationId xmlns:p14="http://schemas.microsoft.com/office/powerpoint/2010/main" val="404335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 PDF means that no formal training occurs; rather, the information is transmitted through a contract or initial set of materials</a:t>
            </a:r>
          </a:p>
        </p:txBody>
      </p:sp>
      <p:sp>
        <p:nvSpPr>
          <p:cNvPr id="4" name="Slide Number Placeholder 3"/>
          <p:cNvSpPr>
            <a:spLocks noGrp="1"/>
          </p:cNvSpPr>
          <p:nvPr>
            <p:ph type="sldNum" sz="quarter" idx="10"/>
          </p:nvPr>
        </p:nvSpPr>
        <p:spPr/>
        <p:txBody>
          <a:bodyPr/>
          <a:lstStyle/>
          <a:p>
            <a:fld id="{59C334D6-74E3-493C-842C-2A0D832D0681}" type="slidenum">
              <a:rPr lang="en-US" smtClean="0"/>
              <a:t>35</a:t>
            </a:fld>
            <a:endParaRPr lang="en-US"/>
          </a:p>
        </p:txBody>
      </p:sp>
    </p:spTree>
    <p:extLst>
      <p:ext uri="{BB962C8B-B14F-4D97-AF65-F5344CB8AC3E}">
        <p14:creationId xmlns:p14="http://schemas.microsoft.com/office/powerpoint/2010/main" val="3402137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concern</a:t>
            </a:r>
          </a:p>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36</a:t>
            </a:fld>
            <a:endParaRPr lang="en-US"/>
          </a:p>
        </p:txBody>
      </p:sp>
    </p:spTree>
    <p:extLst>
      <p:ext uri="{BB962C8B-B14F-4D97-AF65-F5344CB8AC3E}">
        <p14:creationId xmlns:p14="http://schemas.microsoft.com/office/powerpoint/2010/main" val="1567419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Wrangler</a:t>
            </a:r>
            <a:r>
              <a:rPr lang="en-US" baseline="0" dirty="0"/>
              <a:t> is the smallest listed system on XSEDE as of Feb 2017, Stampede is the largest. Information obtained from https://www.xsede.org/web/guest/resources/overview on Feb 18, 2017. FSRDC estimated based on 10 dual-CPU, 12core systems.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38</a:t>
            </a:fld>
            <a:endParaRPr lang="en-US"/>
          </a:p>
        </p:txBody>
      </p:sp>
    </p:spTree>
    <p:extLst>
      <p:ext uri="{BB962C8B-B14F-4D97-AF65-F5344CB8AC3E}">
        <p14:creationId xmlns:p14="http://schemas.microsoft.com/office/powerpoint/2010/main" val="26750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in the old days, convenience for public-use data meant that the data provider provided the data directly to the researcher.</a:t>
            </a:r>
          </a:p>
        </p:txBody>
      </p:sp>
      <p:sp>
        <p:nvSpPr>
          <p:cNvPr id="4" name="Slide Number Placeholder 3"/>
          <p:cNvSpPr>
            <a:spLocks noGrp="1"/>
          </p:cNvSpPr>
          <p:nvPr>
            <p:ph type="sldNum" sz="quarter" idx="10"/>
          </p:nvPr>
        </p:nvSpPr>
        <p:spPr/>
        <p:txBody>
          <a:bodyPr/>
          <a:lstStyle/>
          <a:p>
            <a:fld id="{59C334D6-74E3-493C-842C-2A0D832D0681}" type="slidenum">
              <a:rPr lang="en-US" smtClean="0"/>
              <a:t>6</a:t>
            </a:fld>
            <a:endParaRPr lang="en-US"/>
          </a:p>
        </p:txBody>
      </p:sp>
    </p:spTree>
    <p:extLst>
      <p:ext uri="{BB962C8B-B14F-4D97-AF65-F5344CB8AC3E}">
        <p14:creationId xmlns:p14="http://schemas.microsoft.com/office/powerpoint/2010/main" val="208503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facing the need to provide access to confidential data, the</a:t>
            </a:r>
            <a:r>
              <a:rPr lang="en-US" baseline="0" dirty="0"/>
              <a:t> approach has been to put the researcher into a closed room. Questions then arising, and which I will talk about, involve defining the type of room, the type of computer used to access the data, the location of the data itself, who has the rights to access the data, and how results leave the room.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7</a:t>
            </a:fld>
            <a:endParaRPr lang="en-US"/>
          </a:p>
        </p:txBody>
      </p:sp>
    </p:spTree>
    <p:extLst>
      <p:ext uri="{BB962C8B-B14F-4D97-AF65-F5344CB8AC3E}">
        <p14:creationId xmlns:p14="http://schemas.microsoft.com/office/powerpoint/2010/main" val="167892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instance, if the data provider ships the data directly to the secure room, we call it a “data enclave” or a “secure room”</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8</a:t>
            </a:fld>
            <a:endParaRPr lang="en-US"/>
          </a:p>
        </p:txBody>
      </p:sp>
    </p:spTree>
    <p:extLst>
      <p:ext uri="{BB962C8B-B14F-4D97-AF65-F5344CB8AC3E}">
        <p14:creationId xmlns:p14="http://schemas.microsoft.com/office/powerpoint/2010/main" val="199707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physical point of view, not the best way to distribute data (loss of laptop…)</a:t>
            </a:r>
          </a:p>
        </p:txBody>
      </p:sp>
      <p:sp>
        <p:nvSpPr>
          <p:cNvPr id="4" name="Slide Number Placeholder 3"/>
          <p:cNvSpPr>
            <a:spLocks noGrp="1"/>
          </p:cNvSpPr>
          <p:nvPr>
            <p:ph type="sldNum" sz="quarter" idx="10"/>
          </p:nvPr>
        </p:nvSpPr>
        <p:spPr/>
        <p:txBody>
          <a:bodyPr/>
          <a:lstStyle/>
          <a:p>
            <a:fld id="{59C334D6-74E3-493C-842C-2A0D832D0681}" type="slidenum">
              <a:rPr lang="en-US" smtClean="0"/>
              <a:t>9</a:t>
            </a:fld>
            <a:endParaRPr lang="en-US"/>
          </a:p>
        </p:txBody>
      </p:sp>
    </p:spTree>
    <p:extLst>
      <p:ext uri="{BB962C8B-B14F-4D97-AF65-F5344CB8AC3E}">
        <p14:creationId xmlns:p14="http://schemas.microsoft.com/office/powerpoint/2010/main" val="351402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 the other</a:t>
            </a:r>
            <a:r>
              <a:rPr lang="en-US" baseline="0" dirty="0"/>
              <a:t> hand, the data provider retains custody of the data, and provides a remote access to the data through a firewall, we have virtualized the data enclave: the data enclave no longer physically houses the data. We may still walk into a well-defined space – a RDC – but as we will see, that is not always the case.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10</a:t>
            </a:fld>
            <a:endParaRPr lang="en-US"/>
          </a:p>
        </p:txBody>
      </p:sp>
    </p:spTree>
    <p:extLst>
      <p:ext uri="{BB962C8B-B14F-4D97-AF65-F5344CB8AC3E}">
        <p14:creationId xmlns:p14="http://schemas.microsoft.com/office/powerpoint/2010/main" val="381930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a:t>
            </a:r>
            <a:r>
              <a:rPr lang="en-US" baseline="0" dirty="0"/>
              <a:t> data enclaves were widely used in the 1990s, when direct provision of the data to end users was not feasible, including at the pioneering Census and Canadian RDCs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12</a:t>
            </a:fld>
            <a:endParaRPr lang="en-US"/>
          </a:p>
        </p:txBody>
      </p:sp>
    </p:spTree>
    <p:extLst>
      <p:ext uri="{BB962C8B-B14F-4D97-AF65-F5344CB8AC3E}">
        <p14:creationId xmlns:p14="http://schemas.microsoft.com/office/powerpoint/2010/main" val="95126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2017, some</a:t>
            </a:r>
            <a:r>
              <a:rPr lang="en-US" baseline="0" dirty="0"/>
              <a:t> of these have switched to a virtual data enclave structure, most prominent among them the Census Bureau –now Federal Statistical RDCs. Others have been created since then, from scratch. </a:t>
            </a:r>
            <a:r>
              <a:rPr lang="en-US" dirty="0"/>
              <a:t>Canadian RDC</a:t>
            </a:r>
            <a:r>
              <a:rPr lang="en-US" baseline="0" dirty="0"/>
              <a:t> system is considering moving part of its infrastructure to Virtual Data Enclave/ Thin Client/ VDI architecture</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13</a:t>
            </a:fld>
            <a:endParaRPr lang="en-US"/>
          </a:p>
        </p:txBody>
      </p:sp>
    </p:spTree>
    <p:extLst>
      <p:ext uri="{BB962C8B-B14F-4D97-AF65-F5344CB8AC3E}">
        <p14:creationId xmlns:p14="http://schemas.microsoft.com/office/powerpoint/2010/main" val="1874290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22-Feb-17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22-Feb-17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22-Feb-17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22-Feb-17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hyperlink" Target="https://www.nsf.gov/awardsearch/showAward?AWD_ID=1012593" TargetMode="External"/><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ottawacitizen.com/news/local-news/canadas-chief-statistician-quits-statistic-canada"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iab.de/188/section.aspx/Publikation/k141201301" TargetMode="External"/><Relationship Id="rId2" Type="http://schemas.openxmlformats.org/officeDocument/2006/relationships/hyperlink" Target="http://www.iab.de/389/section.aspx/Publikation/k100128n09" TargetMode="External"/><Relationship Id="rId1" Type="http://schemas.openxmlformats.org/officeDocument/2006/relationships/slideLayout" Target="../slideLayouts/slideLayout2.xml"/><Relationship Id="rId4" Type="http://schemas.openxmlformats.org/officeDocument/2006/relationships/hyperlink" Target="https://www.census.gov/history/pdf/kraus-natdatacente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Confidentiality protection and physical safeguards</a:t>
            </a:r>
          </a:p>
        </p:txBody>
      </p:sp>
      <p:sp>
        <p:nvSpPr>
          <p:cNvPr id="3" name="Subtitle 2"/>
          <p:cNvSpPr>
            <a:spLocks noGrp="1"/>
          </p:cNvSpPr>
          <p:nvPr>
            <p:ph type="subTitle" idx="1"/>
          </p:nvPr>
        </p:nvSpPr>
        <p:spPr>
          <a:xfrm>
            <a:off x="1524000" y="3602038"/>
            <a:ext cx="9144000" cy="3071478"/>
          </a:xfrm>
        </p:spPr>
        <p:txBody>
          <a:bodyPr>
            <a:normAutofit/>
          </a:bodyPr>
          <a:lstStyle/>
          <a:p>
            <a:r>
              <a:rPr lang="en-US" dirty="0"/>
              <a:t>Lars Vilhuber</a:t>
            </a:r>
          </a:p>
          <a:p>
            <a:r>
              <a:rPr lang="en-US" dirty="0"/>
              <a:t>Cornell University</a:t>
            </a:r>
          </a:p>
          <a:p>
            <a:endParaRPr lang="en-US" dirty="0"/>
          </a:p>
          <a:p>
            <a:endParaRPr lang="en-US" dirty="0"/>
          </a:p>
          <a:p>
            <a:endParaRPr lang="en-US" dirty="0"/>
          </a:p>
          <a:p>
            <a:endParaRPr lang="en-US" dirty="0"/>
          </a:p>
          <a:p>
            <a:r>
              <a:rPr lang="en-US" sz="1600" dirty="0"/>
              <a:t>Funding acknowledged under NSF-</a:t>
            </a:r>
            <a:r>
              <a:rPr lang="en-US" sz="1600" dirty="0">
                <a:hlinkClick r:id="rId2"/>
              </a:rPr>
              <a:t>#1131848 (NCRN)</a:t>
            </a:r>
            <a:r>
              <a:rPr lang="en-US" sz="1600" dirty="0"/>
              <a:t> and a grant from the Alfred P. Sloan Foundation </a:t>
            </a:r>
          </a:p>
        </p:txBody>
      </p:sp>
    </p:spTree>
    <p:extLst>
      <p:ext uri="{BB962C8B-B14F-4D97-AF65-F5344CB8AC3E}">
        <p14:creationId xmlns:p14="http://schemas.microsoft.com/office/powerpoint/2010/main" val="144385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things virtual</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sp>
        <p:nvSpPr>
          <p:cNvPr id="8" name="Arrow: Left 7"/>
          <p:cNvSpPr/>
          <p:nvPr/>
        </p:nvSpPr>
        <p:spPr>
          <a:xfrm>
            <a:off x="6695444" y="3453148"/>
            <a:ext cx="1835558" cy="5083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816" y="2375147"/>
            <a:ext cx="2333407" cy="266437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7" name="Arrow: Left 6"/>
          <p:cNvSpPr/>
          <p:nvPr/>
        </p:nvSpPr>
        <p:spPr>
          <a:xfrm>
            <a:off x="4502181" y="3453148"/>
            <a:ext cx="1835558" cy="5083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cxnSp>
        <p:nvCxnSpPr>
          <p:cNvPr id="16" name="Straight Arrow Connector 15"/>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4003829" y="3961518"/>
            <a:ext cx="2077375" cy="10780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78353" y="874985"/>
            <a:ext cx="4916829" cy="461665"/>
          </a:xfrm>
          <a:prstGeom prst="rect">
            <a:avLst/>
          </a:prstGeom>
          <a:noFill/>
        </p:spPr>
        <p:txBody>
          <a:bodyPr wrap="square" rtlCol="0">
            <a:spAutoFit/>
          </a:bodyPr>
          <a:lstStyle/>
          <a:p>
            <a:pPr algn="ctr"/>
            <a:r>
              <a:rPr lang="en-US" sz="2400" b="1" dirty="0"/>
              <a:t>“Virtual Data Enclave”</a:t>
            </a:r>
          </a:p>
        </p:txBody>
      </p:sp>
    </p:spTree>
    <p:custDataLst>
      <p:tags r:id="rId1"/>
    </p:custDataLst>
    <p:extLst>
      <p:ext uri="{BB962C8B-B14F-4D97-AF65-F5344CB8AC3E}">
        <p14:creationId xmlns:p14="http://schemas.microsoft.com/office/powerpoint/2010/main" val="277229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grpId="0" nodeType="afterEffect">
                                  <p:stCondLst>
                                    <p:cond delay="25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750"/>
                            </p:stCondLst>
                            <p:childTnLst>
                              <p:par>
                                <p:cTn id="33" presetID="10" presetClass="entr" presetSubtype="0" fill="hold" grpId="0" nodeType="after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data enclaves</a:t>
            </a:r>
          </a:p>
        </p:txBody>
      </p:sp>
      <p:sp>
        <p:nvSpPr>
          <p:cNvPr id="3" name="Content Placeholder 2"/>
          <p:cNvSpPr>
            <a:spLocks noGrp="1"/>
          </p:cNvSpPr>
          <p:nvPr>
            <p:ph idx="1"/>
          </p:nvPr>
        </p:nvSpPr>
        <p:spPr/>
        <p:txBody>
          <a:bodyPr/>
          <a:lstStyle/>
          <a:p>
            <a:pPr marL="0" indent="0" algn="ctr">
              <a:buNone/>
            </a:pPr>
            <a:r>
              <a:rPr lang="en-US" dirty="0"/>
              <a:t>Synonyms:</a:t>
            </a:r>
          </a:p>
          <a:p>
            <a:pPr marL="0" indent="0" algn="ctr">
              <a:buNone/>
            </a:pPr>
            <a:r>
              <a:rPr lang="en-US" sz="6000" dirty="0"/>
              <a:t>VDI</a:t>
            </a:r>
          </a:p>
          <a:p>
            <a:pPr marL="0" indent="0" algn="ctr">
              <a:buNone/>
            </a:pPr>
            <a:r>
              <a:rPr lang="en-US" sz="1400" dirty="0"/>
              <a:t>(virtual desktop infrastructure)</a:t>
            </a:r>
          </a:p>
          <a:p>
            <a:pPr marL="0" indent="0" algn="ctr">
              <a:buNone/>
            </a:pPr>
            <a:r>
              <a:rPr lang="en-US" sz="6000" dirty="0"/>
              <a:t>Thin clients</a:t>
            </a:r>
          </a:p>
          <a:p>
            <a:pPr marL="0" indent="0" algn="ctr">
              <a:buNone/>
            </a:pPr>
            <a:r>
              <a:rPr lang="en-US" sz="6000" dirty="0"/>
              <a:t>Remote desktop</a:t>
            </a:r>
          </a:p>
          <a:p>
            <a:pPr marL="0" indent="0" algn="ctr">
              <a:buNone/>
            </a:pPr>
            <a:endParaRPr lang="en-US" sz="6000" dirty="0"/>
          </a:p>
        </p:txBody>
      </p:sp>
    </p:spTree>
    <p:extLst>
      <p:ext uri="{BB962C8B-B14F-4D97-AF65-F5344CB8AC3E}">
        <p14:creationId xmlns:p14="http://schemas.microsoft.com/office/powerpoint/2010/main" val="159728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2250"/>
                            </p:stCondLst>
                            <p:childTnLst>
                              <p:par>
                                <p:cTn id="20" presetID="10" presetClass="entr" presetSubtype="0" fill="hold" grpId="0" nodeType="afterEffect">
                                  <p:stCondLst>
                                    <p:cond delay="25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in 1990s</a:t>
            </a:r>
          </a:p>
        </p:txBody>
      </p:sp>
      <p:sp>
        <p:nvSpPr>
          <p:cNvPr id="3" name="Content Placeholder 2"/>
          <p:cNvSpPr>
            <a:spLocks noGrp="1"/>
          </p:cNvSpPr>
          <p:nvPr>
            <p:ph sz="half" idx="1"/>
          </p:nvPr>
        </p:nvSpPr>
        <p:spPr>
          <a:xfrm>
            <a:off x="838200" y="2388093"/>
            <a:ext cx="5181600" cy="3788870"/>
          </a:xfrm>
        </p:spPr>
        <p:txBody>
          <a:bodyPr/>
          <a:lstStyle/>
          <a:p>
            <a:r>
              <a:rPr lang="en-US" dirty="0"/>
              <a:t>BLS HQ </a:t>
            </a:r>
          </a:p>
          <a:p>
            <a:r>
              <a:rPr lang="en-US" dirty="0"/>
              <a:t>BJS data access</a:t>
            </a:r>
          </a:p>
          <a:p>
            <a:r>
              <a:rPr lang="en-US" dirty="0"/>
              <a:t>Department of Education data</a:t>
            </a:r>
          </a:p>
          <a:p>
            <a:r>
              <a:rPr lang="en-US" dirty="0"/>
              <a:t>Census Bureau RDCs </a:t>
            </a:r>
          </a:p>
          <a:p>
            <a:r>
              <a:rPr lang="en-US" dirty="0"/>
              <a:t>Canadian RDCs</a:t>
            </a:r>
          </a:p>
          <a:p>
            <a:r>
              <a:rPr lang="en-US" dirty="0"/>
              <a:t>HRS restricted-access data</a:t>
            </a:r>
          </a:p>
          <a:p>
            <a:r>
              <a:rPr lang="en-US" dirty="0"/>
              <a:t>and many more</a:t>
            </a:r>
          </a:p>
        </p:txBody>
      </p:sp>
      <p:sp>
        <p:nvSpPr>
          <p:cNvPr id="5" name="TextBox 4"/>
          <p:cNvSpPr txBox="1"/>
          <p:nvPr/>
        </p:nvSpPr>
        <p:spPr>
          <a:xfrm>
            <a:off x="838200" y="1690688"/>
            <a:ext cx="5181600" cy="523220"/>
          </a:xfrm>
          <a:prstGeom prst="rect">
            <a:avLst/>
          </a:prstGeom>
          <a:noFill/>
        </p:spPr>
        <p:txBody>
          <a:bodyPr wrap="square" rtlCol="0">
            <a:spAutoFit/>
          </a:bodyPr>
          <a:lstStyle/>
          <a:p>
            <a:r>
              <a:rPr lang="en-US" sz="2800" b="1" dirty="0"/>
              <a:t>Physical data enclaves</a:t>
            </a:r>
          </a:p>
        </p:txBody>
      </p:sp>
      <p:sp>
        <p:nvSpPr>
          <p:cNvPr id="6" name="TextBox 5"/>
          <p:cNvSpPr txBox="1"/>
          <p:nvPr/>
        </p:nvSpPr>
        <p:spPr>
          <a:xfrm>
            <a:off x="6172199" y="1675299"/>
            <a:ext cx="4199138" cy="1077218"/>
          </a:xfrm>
          <a:prstGeom prst="rect">
            <a:avLst/>
          </a:prstGeom>
          <a:noFill/>
        </p:spPr>
        <p:txBody>
          <a:bodyPr wrap="square" rtlCol="0">
            <a:spAutoFit/>
          </a:bodyPr>
          <a:lstStyle/>
          <a:p>
            <a:r>
              <a:rPr lang="en-US" sz="2800" b="1" dirty="0"/>
              <a:t>Virtual data enclaves</a:t>
            </a:r>
          </a:p>
          <a:p>
            <a:r>
              <a:rPr lang="en-US" dirty="0"/>
              <a:t>(data remains in secure data center) </a:t>
            </a:r>
          </a:p>
          <a:p>
            <a:endParaRPr lang="en-US" dirty="0"/>
          </a:p>
        </p:txBody>
      </p:sp>
      <p:sp>
        <p:nvSpPr>
          <p:cNvPr id="7" name="Content Placeholder 6"/>
          <p:cNvSpPr>
            <a:spLocks noGrp="1"/>
          </p:cNvSpPr>
          <p:nvPr>
            <p:ph sz="half" idx="2"/>
          </p:nvPr>
        </p:nvSpPr>
        <p:spPr>
          <a:xfrm>
            <a:off x="6172200" y="2494625"/>
            <a:ext cx="5181600" cy="3682338"/>
          </a:xfrm>
        </p:spPr>
        <p:txBody>
          <a:bodyPr/>
          <a:lstStyle/>
          <a:p>
            <a:endParaRPr lang="en-US" dirty="0"/>
          </a:p>
        </p:txBody>
      </p:sp>
    </p:spTree>
    <p:extLst>
      <p:ext uri="{BB962C8B-B14F-4D97-AF65-F5344CB8AC3E}">
        <p14:creationId xmlns:p14="http://schemas.microsoft.com/office/powerpoint/2010/main" val="48674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in 2017</a:t>
            </a:r>
          </a:p>
        </p:txBody>
      </p:sp>
      <p:sp>
        <p:nvSpPr>
          <p:cNvPr id="3" name="Content Placeholder 2"/>
          <p:cNvSpPr>
            <a:spLocks noGrp="1"/>
          </p:cNvSpPr>
          <p:nvPr>
            <p:ph sz="half" idx="1"/>
          </p:nvPr>
        </p:nvSpPr>
        <p:spPr>
          <a:xfrm>
            <a:off x="838200" y="2388093"/>
            <a:ext cx="5181600" cy="3788870"/>
          </a:xfrm>
        </p:spPr>
        <p:txBody>
          <a:bodyPr>
            <a:normAutofit/>
          </a:bodyPr>
          <a:lstStyle/>
          <a:p>
            <a:r>
              <a:rPr lang="en-US" dirty="0"/>
              <a:t>BLS HQ  ?</a:t>
            </a:r>
          </a:p>
          <a:p>
            <a:r>
              <a:rPr lang="en-US" dirty="0"/>
              <a:t>BJS data access</a:t>
            </a:r>
          </a:p>
          <a:p>
            <a:r>
              <a:rPr lang="en-US" dirty="0"/>
              <a:t>Department of Education data</a:t>
            </a:r>
          </a:p>
          <a:p>
            <a:r>
              <a:rPr lang="en-US" strike="sngStrike" dirty="0">
                <a:solidFill>
                  <a:srgbClr val="FF0000"/>
                </a:solidFill>
              </a:rPr>
              <a:t>Census Bureau RDCs </a:t>
            </a:r>
          </a:p>
          <a:p>
            <a:r>
              <a:rPr lang="en-US" dirty="0"/>
              <a:t>Canadian RDCs</a:t>
            </a:r>
          </a:p>
          <a:p>
            <a:r>
              <a:rPr lang="en-US" strike="sngStrike" dirty="0">
                <a:solidFill>
                  <a:srgbClr val="FF0000"/>
                </a:solidFill>
              </a:rPr>
              <a:t>HRS restricted-access data</a:t>
            </a:r>
          </a:p>
          <a:p>
            <a:r>
              <a:rPr lang="en-US" dirty="0"/>
              <a:t>and many more</a:t>
            </a:r>
          </a:p>
        </p:txBody>
      </p:sp>
      <p:sp>
        <p:nvSpPr>
          <p:cNvPr id="5" name="TextBox 4"/>
          <p:cNvSpPr txBox="1"/>
          <p:nvPr/>
        </p:nvSpPr>
        <p:spPr>
          <a:xfrm>
            <a:off x="838200" y="1690688"/>
            <a:ext cx="5181600" cy="523220"/>
          </a:xfrm>
          <a:prstGeom prst="rect">
            <a:avLst/>
          </a:prstGeom>
          <a:noFill/>
        </p:spPr>
        <p:txBody>
          <a:bodyPr wrap="square" rtlCol="0">
            <a:spAutoFit/>
          </a:bodyPr>
          <a:lstStyle/>
          <a:p>
            <a:r>
              <a:rPr lang="en-US" sz="2800" b="1" dirty="0"/>
              <a:t>Physical data enclaves</a:t>
            </a:r>
          </a:p>
        </p:txBody>
      </p:sp>
      <p:sp>
        <p:nvSpPr>
          <p:cNvPr id="6" name="TextBox 5"/>
          <p:cNvSpPr txBox="1"/>
          <p:nvPr/>
        </p:nvSpPr>
        <p:spPr>
          <a:xfrm>
            <a:off x="6172199" y="1675299"/>
            <a:ext cx="4199138" cy="1077218"/>
          </a:xfrm>
          <a:prstGeom prst="rect">
            <a:avLst/>
          </a:prstGeom>
          <a:noFill/>
        </p:spPr>
        <p:txBody>
          <a:bodyPr wrap="square" rtlCol="0">
            <a:spAutoFit/>
          </a:bodyPr>
          <a:lstStyle/>
          <a:p>
            <a:r>
              <a:rPr lang="en-US" sz="2800" b="1" dirty="0"/>
              <a:t>Virtual data enclaves</a:t>
            </a:r>
          </a:p>
          <a:p>
            <a:r>
              <a:rPr lang="en-US" dirty="0"/>
              <a:t>(data remains in secure data center) </a:t>
            </a:r>
          </a:p>
          <a:p>
            <a:endParaRPr lang="en-US" dirty="0"/>
          </a:p>
        </p:txBody>
      </p:sp>
      <p:sp>
        <p:nvSpPr>
          <p:cNvPr id="7" name="Content Placeholder 6"/>
          <p:cNvSpPr>
            <a:spLocks noGrp="1"/>
          </p:cNvSpPr>
          <p:nvPr>
            <p:ph sz="half" idx="2"/>
          </p:nvPr>
        </p:nvSpPr>
        <p:spPr>
          <a:xfrm>
            <a:off x="6172200" y="2494625"/>
            <a:ext cx="5181600" cy="3682338"/>
          </a:xfrm>
        </p:spPr>
        <p:txBody>
          <a:bodyPr>
            <a:normAutofit/>
          </a:bodyPr>
          <a:lstStyle/>
          <a:p>
            <a:r>
              <a:rPr lang="en-US" dirty="0"/>
              <a:t>Census Bureau/Federal Statistical RDCs </a:t>
            </a:r>
            <a:r>
              <a:rPr lang="en-US" sz="2000" dirty="0"/>
              <a:t>(since early 2000s)</a:t>
            </a:r>
            <a:endParaRPr lang="en-US" dirty="0"/>
          </a:p>
          <a:p>
            <a:r>
              <a:rPr lang="en-US" dirty="0"/>
              <a:t>German IAB RDCs </a:t>
            </a:r>
            <a:r>
              <a:rPr lang="en-US" sz="1800" dirty="0"/>
              <a:t>(since mid 2000s)</a:t>
            </a:r>
            <a:endParaRPr lang="en-US" dirty="0"/>
          </a:p>
          <a:p>
            <a:r>
              <a:rPr lang="en-US" dirty="0"/>
              <a:t>French CASD </a:t>
            </a:r>
            <a:r>
              <a:rPr lang="en-US" sz="2000" dirty="0"/>
              <a:t>(since late 2000s)</a:t>
            </a:r>
            <a:endParaRPr lang="en-US" dirty="0"/>
          </a:p>
          <a:p>
            <a:r>
              <a:rPr lang="en-US" dirty="0"/>
              <a:t>Cornell’s CRADC, NORC </a:t>
            </a:r>
            <a:r>
              <a:rPr lang="en-US" sz="2000" dirty="0"/>
              <a:t>(early 2000s)</a:t>
            </a:r>
            <a:endParaRPr lang="en-US" dirty="0"/>
          </a:p>
          <a:p>
            <a:r>
              <a:rPr lang="en-US" dirty="0"/>
              <a:t>HRS restricted access data </a:t>
            </a:r>
            <a:r>
              <a:rPr lang="en-US" sz="2000" dirty="0"/>
              <a:t>(2015)</a:t>
            </a:r>
            <a:endParaRPr lang="en-US" dirty="0"/>
          </a:p>
          <a:p>
            <a:r>
              <a:rPr lang="en-US" dirty="0"/>
              <a:t>and many </a:t>
            </a:r>
            <a:r>
              <a:rPr lang="en-US" dirty="0" err="1"/>
              <a:t>many</a:t>
            </a:r>
            <a:r>
              <a:rPr lang="en-US" dirty="0"/>
              <a:t> more</a:t>
            </a:r>
          </a:p>
        </p:txBody>
      </p:sp>
    </p:spTree>
    <p:custDataLst>
      <p:tags r:id="rId1"/>
    </p:custDataLst>
    <p:extLst>
      <p:ext uri="{BB962C8B-B14F-4D97-AF65-F5344CB8AC3E}">
        <p14:creationId xmlns:p14="http://schemas.microsoft.com/office/powerpoint/2010/main" val="10575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250"/>
                                  </p:stCondLst>
                                  <p:childTnLst>
                                    <p:set>
                                      <p:cBhvr>
                                        <p:cTn id="19" dur="1" fill="hold">
                                          <p:stCondLst>
                                            <p:cond delay="0"/>
                                          </p:stCondLst>
                                        </p:cTn>
                                        <p:tgtEl>
                                          <p:spTgt spid="7">
                                            <p:txEl>
                                              <p:pRg st="4" end="4"/>
                                            </p:txEl>
                                          </p:spTgt>
                                        </p:tgtEl>
                                        <p:attrNameLst>
                                          <p:attrName>style.visibility</p:attrName>
                                        </p:attrNameLst>
                                      </p:cBhvr>
                                      <p:to>
                                        <p:strVal val="visible"/>
                                      </p:to>
                                    </p:set>
                                  </p:childTnLst>
                                </p:cTn>
                              </p:par>
                            </p:childTnLst>
                          </p:cTn>
                        </p:par>
                        <p:par>
                          <p:cTn id="20" fill="hold">
                            <p:stCondLst>
                              <p:cond delay="250"/>
                            </p:stCondLst>
                            <p:childTnLst>
                              <p:par>
                                <p:cTn id="21" presetID="1" presetClass="entr" presetSubtype="0" fill="hold" grpId="0" nodeType="afterEffect">
                                  <p:stCondLst>
                                    <p:cond delay="25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basic levers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761" y="2963069"/>
            <a:ext cx="2381250" cy="2076450"/>
          </a:xfrm>
        </p:spPr>
      </p:pic>
      <p:grpSp>
        <p:nvGrpSpPr>
          <p:cNvPr id="13" name="Group 12"/>
          <p:cNvGrpSpPr/>
          <p:nvPr/>
        </p:nvGrpSpPr>
        <p:grpSpPr>
          <a:xfrm>
            <a:off x="6693922" y="1860356"/>
            <a:ext cx="4862202" cy="4201676"/>
            <a:chOff x="6693922" y="1860356"/>
            <a:chExt cx="4862202" cy="4201676"/>
          </a:xfrm>
        </p:grpSpPr>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18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5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750"/>
                            </p:stCondLst>
                            <p:childTnLst>
                              <p:par>
                                <p:cTn id="9" presetID="42" presetClass="path" presetSubtype="0" accel="50000" decel="50000" fill="hold" nodeType="afterEffect">
                                  <p:stCondLst>
                                    <p:cond delay="0"/>
                                  </p:stCondLst>
                                  <p:childTnLst>
                                    <p:animMotion origin="layout" path="M -4.79167E-6 -4.81481E-6 L -0.28789 0.00024 " pathEditMode="relative" rAng="0" ptsTypes="AA">
                                      <p:cBhvr>
                                        <p:cTn id="10" dur="2000" fill="hold"/>
                                        <p:tgtEl>
                                          <p:spTgt spid="4"/>
                                        </p:tgtEl>
                                        <p:attrNameLst>
                                          <p:attrName>ppt_x</p:attrName>
                                          <p:attrName>ppt_y</p:attrName>
                                        </p:attrNameLst>
                                      </p:cBhvr>
                                      <p:rCtr x="-144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basic levers</a:t>
            </a:r>
          </a:p>
        </p:txBody>
      </p:sp>
      <p:pic>
        <p:nvPicPr>
          <p:cNvPr id="1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470" y="2963069"/>
            <a:ext cx="2381250" cy="2076450"/>
          </a:xfrm>
          <a:prstGeom prst="rect">
            <a:avLst/>
          </a:prstGeom>
        </p:spPr>
      </p:pic>
      <p:cxnSp>
        <p:nvCxnSpPr>
          <p:cNvPr id="8" name="Straight Connector 7"/>
          <p:cNvCxnSpPr>
            <a:cxnSpLocks/>
          </p:cNvCxnSpPr>
          <p:nvPr/>
        </p:nvCxnSpPr>
        <p:spPr>
          <a:xfrm>
            <a:off x="493486" y="5377970"/>
            <a:ext cx="10236090" cy="0"/>
          </a:xfrm>
          <a:prstGeom prst="line">
            <a:avLst/>
          </a:prstGeom>
          <a:ln w="123825" cap="rnd">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508000" y="6154057"/>
            <a:ext cx="10221576" cy="49371"/>
          </a:xfrm>
          <a:prstGeom prst="line">
            <a:avLst/>
          </a:prstGeom>
          <a:ln w="123825" cap="rnd">
            <a:solidFill>
              <a:srgbClr val="333333"/>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164" y="2554884"/>
            <a:ext cx="3166198" cy="2111829"/>
          </a:xfrm>
          <a:prstGeom prst="rect">
            <a:avLst/>
          </a:prstGeom>
          <a:effectLst>
            <a:softEdge rad="127000"/>
          </a:effectLst>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1939" y="2428973"/>
            <a:ext cx="1717637" cy="2434965"/>
          </a:xfrm>
          <a:prstGeom prst="rect">
            <a:avLst/>
          </a:prstGeom>
          <a:effectLst>
            <a:softEdge rad="88900"/>
          </a:effectLst>
        </p:spPr>
      </p:pic>
      <p:sp>
        <p:nvSpPr>
          <p:cNvPr id="31" name="Rectangle: Rounded Corners 30"/>
          <p:cNvSpPr/>
          <p:nvPr/>
        </p:nvSpPr>
        <p:spPr>
          <a:xfrm>
            <a:off x="6137807" y="500639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p:cNvSpPr/>
          <p:nvPr/>
        </p:nvSpPr>
        <p:spPr>
          <a:xfrm>
            <a:off x="5261838" y="5766014"/>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p:cNvSpPr/>
          <p:nvPr/>
        </p:nvSpPr>
        <p:spPr>
          <a:xfrm>
            <a:off x="1118424" y="5010432"/>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p:cNvSpPr/>
          <p:nvPr/>
        </p:nvSpPr>
        <p:spPr>
          <a:xfrm>
            <a:off x="615764" y="5766013"/>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p:cNvSpPr/>
          <p:nvPr/>
        </p:nvSpPr>
        <p:spPr>
          <a:xfrm>
            <a:off x="10333078" y="5766012"/>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p:cNvSpPr/>
          <p:nvPr/>
        </p:nvSpPr>
        <p:spPr>
          <a:xfrm>
            <a:off x="10333077" y="488040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p:cNvSpPr/>
          <p:nvPr/>
        </p:nvSpPr>
        <p:spPr>
          <a:xfrm>
            <a:off x="8131513" y="5006397"/>
            <a:ext cx="261257" cy="759617"/>
          </a:xfrm>
          <a:prstGeom prst="roundRect">
            <a:avLst/>
          </a:prstGeom>
          <a:solidFill>
            <a:srgbClr val="B3B3B3"/>
          </a:solidFill>
          <a:ln w="1270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5775" y="1212516"/>
            <a:ext cx="2692625" cy="1433064"/>
          </a:xfrm>
          <a:prstGeom prst="rect">
            <a:avLst/>
          </a:prstGeom>
          <a:effectLst>
            <a:softEdge rad="203200"/>
          </a:effectLst>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5445" y="2461169"/>
            <a:ext cx="1836494" cy="2359441"/>
          </a:xfrm>
          <a:prstGeom prst="rect">
            <a:avLst/>
          </a:prstGeom>
          <a:effectLst>
            <a:softEdge rad="101600"/>
          </a:effectLst>
        </p:spPr>
      </p:pic>
      <p:sp>
        <p:nvSpPr>
          <p:cNvPr id="3" name="TextBox 2"/>
          <p:cNvSpPr txBox="1"/>
          <p:nvPr/>
        </p:nvSpPr>
        <p:spPr>
          <a:xfrm>
            <a:off x="3275701" y="5407057"/>
            <a:ext cx="1678781" cy="369332"/>
          </a:xfrm>
          <a:prstGeom prst="rect">
            <a:avLst/>
          </a:prstGeom>
          <a:noFill/>
        </p:spPr>
        <p:txBody>
          <a:bodyPr wrap="square" rtlCol="0">
            <a:spAutoFit/>
          </a:bodyPr>
          <a:lstStyle/>
          <a:p>
            <a:r>
              <a:rPr lang="en-US" dirty="0"/>
              <a:t>Where?</a:t>
            </a:r>
          </a:p>
        </p:txBody>
      </p:sp>
      <p:sp>
        <p:nvSpPr>
          <p:cNvPr id="18" name="TextBox 17"/>
          <p:cNvSpPr txBox="1"/>
          <p:nvPr/>
        </p:nvSpPr>
        <p:spPr>
          <a:xfrm>
            <a:off x="3275701" y="6203428"/>
            <a:ext cx="1678781" cy="369332"/>
          </a:xfrm>
          <a:prstGeom prst="rect">
            <a:avLst/>
          </a:prstGeom>
          <a:noFill/>
        </p:spPr>
        <p:txBody>
          <a:bodyPr wrap="square" rtlCol="0">
            <a:spAutoFit/>
          </a:bodyPr>
          <a:lstStyle/>
          <a:p>
            <a:r>
              <a:rPr lang="en-US" dirty="0"/>
              <a:t>How?</a:t>
            </a:r>
          </a:p>
        </p:txBody>
      </p:sp>
    </p:spTree>
    <p:custDataLst>
      <p:tags r:id="rId1"/>
    </p:custDataLst>
    <p:extLst>
      <p:ext uri="{BB962C8B-B14F-4D97-AF65-F5344CB8AC3E}">
        <p14:creationId xmlns:p14="http://schemas.microsoft.com/office/powerpoint/2010/main" val="29753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xit" presetSubtype="2" fill="hold" grpId="0" nodeType="withEffect">
                                  <p:stCondLst>
                                    <p:cond delay="0"/>
                                  </p:stCondLst>
                                  <p:childTnLst>
                                    <p:animEffect transition="out" filter="wipe(right)">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22" presetClass="exit" presetSubtype="2" fill="hold" grpId="0" nodeType="withEffect">
                                  <p:stCondLst>
                                    <p:cond delay="0"/>
                                  </p:stCondLst>
                                  <p:childTnLst>
                                    <p:animEffect transition="out" filter="wipe(right)">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righ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22" presetClass="exit" presetSubtype="8" fill="hold" grpId="1" nodeType="withEffect">
                                  <p:stCondLst>
                                    <p:cond delay="0"/>
                                  </p:stCondLst>
                                  <p:childTnLst>
                                    <p:animEffect transition="out" filter="wipe(left)">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22" presetClass="exit" presetSubtype="8" fill="hold" grpId="1" nodeType="withEffect">
                                  <p:stCondLst>
                                    <p:cond delay="0"/>
                                  </p:stCondLst>
                                  <p:childTnLst>
                                    <p:animEffect transition="out" filter="wipe(left)">
                                      <p:cBhvr>
                                        <p:cTn id="30" dur="500"/>
                                        <p:tgtEl>
                                          <p:spTgt spid="34"/>
                                        </p:tgtEl>
                                      </p:cBhvr>
                                    </p:animEffect>
                                    <p:set>
                                      <p:cBhvr>
                                        <p:cTn id="31" dur="1" fill="hold">
                                          <p:stCondLst>
                                            <p:cond delay="499"/>
                                          </p:stCondLst>
                                        </p:cTn>
                                        <p:tgtEl>
                                          <p:spTgt spid="34"/>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10" presetClass="exit" presetSubtype="0" fill="hold"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1" nodeType="clickEffect">
                                  <p:stCondLst>
                                    <p:cond delay="0"/>
                                  </p:stCondLst>
                                  <p:childTnLst>
                                    <p:animEffect transition="out" filter="wipe(right)">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500"/>
                                        <p:tgtEl>
                                          <p:spTgt spid="37"/>
                                        </p:tgtEl>
                                      </p:cBhvr>
                                    </p:animEffect>
                                  </p:childTnLst>
                                </p:cTn>
                              </p:par>
                              <p:par>
                                <p:cTn id="55" presetID="10" presetClass="exit" presetSubtype="0" fill="hold" nodeType="with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7"/>
                                        </p:tgtEl>
                                      </p:cBhvr>
                                    </p:animEffect>
                                    <p:set>
                                      <p:cBhvr>
                                        <p:cTn id="66" dur="1" fill="hold">
                                          <p:stCondLst>
                                            <p:cond delay="499"/>
                                          </p:stCondLst>
                                        </p:cTn>
                                        <p:tgtEl>
                                          <p:spTgt spid="3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grpId="1"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3" grpId="0" animBg="1"/>
      <p:bldP spid="33" grpId="1" animBg="1"/>
      <p:bldP spid="34" grpId="0" animBg="1"/>
      <p:bldP spid="34" grpId="1" animBg="1"/>
      <p:bldP spid="35" grpId="0"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7152699" y="1507808"/>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78529" y="1479665"/>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a:t>
            </a: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sp>
        <p:nvSpPr>
          <p:cNvPr id="28" name="Rectangle 27"/>
          <p:cNvSpPr/>
          <p:nvPr/>
        </p:nvSpPr>
        <p:spPr>
          <a:xfrm>
            <a:off x="8623452" y="2433885"/>
            <a:ext cx="479657" cy="8040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40" name="Rectangle 39"/>
          <p:cNvSpPr/>
          <p:nvPr/>
        </p:nvSpPr>
        <p:spPr>
          <a:xfrm>
            <a:off x="2882764" y="2365497"/>
            <a:ext cx="791539" cy="53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12980" y="1703096"/>
            <a:ext cx="7903579" cy="169209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grpSp>
        <p:nvGrpSpPr>
          <p:cNvPr id="12" name="Group 11"/>
          <p:cNvGrpSpPr/>
          <p:nvPr/>
        </p:nvGrpSpPr>
        <p:grpSpPr>
          <a:xfrm>
            <a:off x="8458295" y="4769715"/>
            <a:ext cx="3836339" cy="646320"/>
            <a:chOff x="8458295" y="4769715"/>
            <a:chExt cx="3836339" cy="646320"/>
          </a:xfrm>
        </p:grpSpPr>
        <p:sp>
          <p:nvSpPr>
            <p:cNvPr id="6" name="TextBox 5"/>
            <p:cNvSpPr txBox="1"/>
            <p:nvPr/>
          </p:nvSpPr>
          <p:spPr>
            <a:xfrm>
              <a:off x="8869791" y="4769715"/>
              <a:ext cx="3424843" cy="646320"/>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Physically secure room</a:t>
              </a:r>
              <a:r>
                <a:rPr lang="en-US" dirty="0"/>
                <a:t> housing access devices and/or data</a:t>
              </a:r>
            </a:p>
          </p:txBody>
        </p:sp>
        <p:cxnSp>
          <p:nvCxnSpPr>
            <p:cNvPr id="8" name="Straight Connector 7"/>
            <p:cNvCxnSpPr>
              <a:stCxn id="5" idx="3"/>
              <a:endCxn id="6" idx="1"/>
            </p:cNvCxnSpPr>
            <p:nvPr/>
          </p:nvCxnSpPr>
          <p:spPr>
            <a:xfrm>
              <a:off x="8458295" y="5075686"/>
              <a:ext cx="411496" cy="17189"/>
            </a:xfrm>
            <a:prstGeom prst="lin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914286" y="4378245"/>
            <a:ext cx="1396538" cy="369332"/>
          </a:xfrm>
          <a:prstGeom prst="rect">
            <a:avLst/>
          </a:prstGeom>
          <a:noFill/>
        </p:spPr>
        <p:txBody>
          <a:bodyPr wrap="square" rtlCol="0">
            <a:spAutoFit/>
          </a:bodyPr>
          <a:lstStyle/>
          <a:p>
            <a:r>
              <a:rPr lang="en-US" dirty="0"/>
              <a:t>Privacy   loss</a:t>
            </a:r>
          </a:p>
        </p:txBody>
      </p:sp>
      <p:cxnSp>
        <p:nvCxnSpPr>
          <p:cNvPr id="59" name="Straight Arrow Connector 58"/>
          <p:cNvCxnSpPr/>
          <p:nvPr/>
        </p:nvCxnSpPr>
        <p:spPr>
          <a:xfrm>
            <a:off x="4125590" y="4313487"/>
            <a:ext cx="2697251" cy="0"/>
          </a:xfrm>
          <a:prstGeom prst="straightConnector1">
            <a:avLst/>
          </a:prstGeom>
          <a:ln w="38100">
            <a:solidFill>
              <a:srgbClr val="7030A0"/>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7679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xit" presetSubtype="0" fill="hold" nodeType="withEffect">
                                  <p:stCondLst>
                                    <p:cond delay="0"/>
                                  </p:stCondLst>
                                  <p:childTnLst>
                                    <p:animEffect transition="out" filter="fad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58"/>
                                        </p:tgtEl>
                                      </p:cBhvr>
                                    </p:animEffect>
                                    <p:set>
                                      <p:cBhvr>
                                        <p:cTn id="26" dur="1" fill="hold">
                                          <p:stCondLst>
                                            <p:cond delay="499"/>
                                          </p:stCondLst>
                                        </p:cTn>
                                        <p:tgtEl>
                                          <p:spTgt spid="5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9"/>
                                        </p:tgtEl>
                                      </p:cBhvr>
                                    </p:animEffect>
                                    <p:set>
                                      <p:cBhvr>
                                        <p:cTn id="29" dur="1" fill="hold">
                                          <p:stCondLst>
                                            <p:cond delay="499"/>
                                          </p:stCondLst>
                                        </p:cTn>
                                        <p:tgtEl>
                                          <p:spTgt spid="5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5" grpId="0" animBg="1"/>
      <p:bldP spid="5" grpId="0" animBg="1"/>
      <p:bldP spid="54"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a:t>
            </a: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sp>
        <p:nvSpPr>
          <p:cNvPr id="28" name="Rectangle 27"/>
          <p:cNvSpPr/>
          <p:nvPr/>
        </p:nvSpPr>
        <p:spPr>
          <a:xfrm>
            <a:off x="8623452" y="2433885"/>
            <a:ext cx="479657" cy="8040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40" name="Rectangle 39"/>
          <p:cNvSpPr/>
          <p:nvPr/>
        </p:nvSpPr>
        <p:spPr>
          <a:xfrm>
            <a:off x="2882764" y="2365497"/>
            <a:ext cx="791539" cy="53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12980" y="1703096"/>
            <a:ext cx="7903579" cy="169209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grpSp>
        <p:nvGrpSpPr>
          <p:cNvPr id="9" name="Group 8"/>
          <p:cNvGrpSpPr/>
          <p:nvPr/>
        </p:nvGrpSpPr>
        <p:grpSpPr>
          <a:xfrm>
            <a:off x="8458295" y="4414041"/>
            <a:ext cx="3870686" cy="1291232"/>
            <a:chOff x="7087244" y="4493597"/>
            <a:chExt cx="3870686" cy="704072"/>
          </a:xfrm>
          <a:solidFill>
            <a:schemeClr val="bg1"/>
          </a:solidFill>
        </p:grpSpPr>
        <p:sp>
          <p:nvSpPr>
            <p:cNvPr id="6" name="TextBox 5"/>
            <p:cNvSpPr txBox="1"/>
            <p:nvPr/>
          </p:nvSpPr>
          <p:spPr>
            <a:xfrm>
              <a:off x="7533086" y="4543164"/>
              <a:ext cx="3424844" cy="654505"/>
            </a:xfrm>
            <a:prstGeom prst="rect">
              <a:avLst/>
            </a:prstGeom>
            <a:grpFill/>
            <a:ln>
              <a:solidFill>
                <a:schemeClr val="accent4">
                  <a:lumMod val="75000"/>
                </a:schemeClr>
              </a:solidFill>
            </a:ln>
            <a:effectLst/>
          </p:spPr>
          <p:txBody>
            <a:bodyPr wrap="square" rtlCol="0">
              <a:spAutoFit/>
            </a:bodyPr>
            <a:lstStyle/>
            <a:p>
              <a:r>
                <a:rPr lang="en-US" b="1" dirty="0">
                  <a:solidFill>
                    <a:schemeClr val="accent6">
                      <a:lumMod val="75000"/>
                    </a:schemeClr>
                  </a:solidFill>
                </a:rPr>
                <a:t>Submitting analysis programs</a:t>
              </a:r>
              <a:r>
                <a:rPr lang="en-US" dirty="0"/>
                <a:t> by email or through website (possibly combined with synthetic microdata)</a:t>
              </a:r>
            </a:p>
          </p:txBody>
        </p:sp>
        <p:cxnSp>
          <p:nvCxnSpPr>
            <p:cNvPr id="8" name="Straight Connector 7"/>
            <p:cNvCxnSpPr>
              <a:stCxn id="34" idx="3"/>
              <a:endCxn id="6" idx="1"/>
            </p:cNvCxnSpPr>
            <p:nvPr/>
          </p:nvCxnSpPr>
          <p:spPr>
            <a:xfrm>
              <a:off x="7087244" y="4493597"/>
              <a:ext cx="445842" cy="37682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8295" y="2607193"/>
            <a:ext cx="3860755" cy="923330"/>
            <a:chOff x="7114786" y="1556271"/>
            <a:chExt cx="3860755" cy="923330"/>
          </a:xfrm>
        </p:grpSpPr>
        <p:sp>
          <p:nvSpPr>
            <p:cNvPr id="43" name="TextBox 42"/>
            <p:cNvSpPr txBox="1"/>
            <p:nvPr/>
          </p:nvSpPr>
          <p:spPr>
            <a:xfrm>
              <a:off x="7550697" y="1556271"/>
              <a:ext cx="3424844" cy="923330"/>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Software on your own PC</a:t>
              </a:r>
              <a:r>
                <a:rPr lang="en-US" dirty="0"/>
                <a:t> giving a view onto secure data environment</a:t>
              </a:r>
            </a:p>
          </p:txBody>
        </p:sp>
        <p:cxnSp>
          <p:nvCxnSpPr>
            <p:cNvPr id="44" name="Straight Connector 43"/>
            <p:cNvCxnSpPr>
              <a:stCxn id="32" idx="3"/>
              <a:endCxn id="43" idx="1"/>
            </p:cNvCxnSpPr>
            <p:nvPr/>
          </p:nvCxnSpPr>
          <p:spPr>
            <a:xfrm flipV="1">
              <a:off x="7114786" y="2017936"/>
              <a:ext cx="435911" cy="98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8458295" y="3540504"/>
            <a:ext cx="3865760" cy="646331"/>
            <a:chOff x="7109781" y="1556271"/>
            <a:chExt cx="3865760" cy="646331"/>
          </a:xfrm>
        </p:grpSpPr>
        <p:sp>
          <p:nvSpPr>
            <p:cNvPr id="65" name="TextBox 64"/>
            <p:cNvSpPr txBox="1"/>
            <p:nvPr/>
          </p:nvSpPr>
          <p:spPr>
            <a:xfrm>
              <a:off x="7550697" y="1556271"/>
              <a:ext cx="3424844" cy="646331"/>
            </a:xfrm>
            <a:prstGeom prst="rect">
              <a:avLst/>
            </a:prstGeom>
            <a:solidFill>
              <a:schemeClr val="bg1"/>
            </a:solidFill>
            <a:ln>
              <a:solidFill>
                <a:schemeClr val="accent4">
                  <a:lumMod val="75000"/>
                </a:schemeClr>
              </a:solidFill>
            </a:ln>
            <a:effectLst/>
          </p:spPr>
          <p:txBody>
            <a:bodyPr wrap="square" rtlCol="0">
              <a:spAutoFit/>
            </a:bodyPr>
            <a:lstStyle/>
            <a:p>
              <a:r>
                <a:rPr lang="en-US" b="1" dirty="0">
                  <a:solidFill>
                    <a:schemeClr val="accent6">
                      <a:lumMod val="75000"/>
                    </a:schemeClr>
                  </a:solidFill>
                </a:rPr>
                <a:t>Secondary secure PC</a:t>
              </a:r>
              <a:r>
                <a:rPr lang="en-US" dirty="0"/>
                <a:t> giving a view onto secure data environment</a:t>
              </a:r>
            </a:p>
          </p:txBody>
        </p:sp>
        <p:cxnSp>
          <p:nvCxnSpPr>
            <p:cNvPr id="66" name="Straight Connector 65"/>
            <p:cNvCxnSpPr>
              <a:stCxn id="27" idx="3"/>
              <a:endCxn id="65" idx="1"/>
            </p:cNvCxnSpPr>
            <p:nvPr/>
          </p:nvCxnSpPr>
          <p:spPr>
            <a:xfrm>
              <a:off x="7109781" y="1746751"/>
              <a:ext cx="440916" cy="132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417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type of room?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9267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for confidential data</a:t>
            </a:r>
          </a:p>
        </p:txBody>
      </p:sp>
      <p:graphicFrame>
        <p:nvGraphicFramePr>
          <p:cNvPr id="6" name="Content Placeholder 3"/>
          <p:cNvGraphicFramePr>
            <a:graphicFrameLocks/>
          </p:cNvGraphicFramePr>
          <p:nvPr>
            <p:extLst>
              <p:ext uri="{D42A27DB-BD31-4B8C-83A1-F6EECF244321}">
                <p14:modId xmlns:p14="http://schemas.microsoft.com/office/powerpoint/2010/main" val="3679282399"/>
              </p:ext>
            </p:extLst>
          </p:nvPr>
        </p:nvGraphicFramePr>
        <p:xfrm>
          <a:off x="1554480" y="1512201"/>
          <a:ext cx="9289322" cy="5029200"/>
        </p:xfrm>
        <a:graphic>
          <a:graphicData uri="http://schemas.openxmlformats.org/drawingml/2006/table">
            <a:tbl>
              <a:tblPr firstRow="1" bandRow="1">
                <a:tableStyleId>{5C22544A-7EE6-4342-B048-85BDC9FD1C3A}</a:tableStyleId>
              </a:tblPr>
              <a:tblGrid>
                <a:gridCol w="1481290">
                  <a:extLst>
                    <a:ext uri="{9D8B030D-6E8A-4147-A177-3AD203B41FA5}">
                      <a16:colId xmlns:a16="http://schemas.microsoft.com/office/drawing/2014/main" val="3018929717"/>
                    </a:ext>
                  </a:extLst>
                </a:gridCol>
                <a:gridCol w="1097442">
                  <a:extLst>
                    <a:ext uri="{9D8B030D-6E8A-4147-A177-3AD203B41FA5}">
                      <a16:colId xmlns:a16="http://schemas.microsoft.com/office/drawing/2014/main" val="4322959"/>
                    </a:ext>
                  </a:extLst>
                </a:gridCol>
                <a:gridCol w="1594344">
                  <a:extLst>
                    <a:ext uri="{9D8B030D-6E8A-4147-A177-3AD203B41FA5}">
                      <a16:colId xmlns:a16="http://schemas.microsoft.com/office/drawing/2014/main" val="4192136948"/>
                    </a:ext>
                  </a:extLst>
                </a:gridCol>
                <a:gridCol w="1689958">
                  <a:extLst>
                    <a:ext uri="{9D8B030D-6E8A-4147-A177-3AD203B41FA5}">
                      <a16:colId xmlns:a16="http://schemas.microsoft.com/office/drawing/2014/main" val="1135676397"/>
                    </a:ext>
                  </a:extLst>
                </a:gridCol>
                <a:gridCol w="1713144">
                  <a:extLst>
                    <a:ext uri="{9D8B030D-6E8A-4147-A177-3AD203B41FA5}">
                      <a16:colId xmlns:a16="http://schemas.microsoft.com/office/drawing/2014/main" val="3279786775"/>
                    </a:ext>
                  </a:extLst>
                </a:gridCol>
                <a:gridCol w="1713144">
                  <a:extLst>
                    <a:ext uri="{9D8B030D-6E8A-4147-A177-3AD203B41FA5}">
                      <a16:colId xmlns:a16="http://schemas.microsoft.com/office/drawing/2014/main" val="1779134542"/>
                    </a:ext>
                  </a:extLst>
                </a:gridCol>
              </a:tblGrid>
              <a:tr h="370840">
                <a:tc>
                  <a:txBody>
                    <a:bodyPr/>
                    <a:lstStyle/>
                    <a:p>
                      <a:endParaRPr lang="en-US" dirty="0"/>
                    </a:p>
                  </a:txBody>
                  <a:tcPr/>
                </a:tc>
                <a:tc>
                  <a:txBody>
                    <a:bodyPr/>
                    <a:lstStyle/>
                    <a:p>
                      <a:r>
                        <a:rPr lang="en-US" dirty="0"/>
                        <a:t># access</a:t>
                      </a:r>
                      <a:br>
                        <a:rPr lang="en-US" dirty="0"/>
                      </a:br>
                      <a:r>
                        <a:rPr lang="en-US" dirty="0"/>
                        <a:t>points</a:t>
                      </a:r>
                    </a:p>
                  </a:txBody>
                  <a:tcPr/>
                </a:tc>
                <a:tc>
                  <a:txBody>
                    <a:bodyPr/>
                    <a:lstStyle/>
                    <a:p>
                      <a:r>
                        <a:rPr lang="en-US" dirty="0"/>
                        <a:t>Access computers</a:t>
                      </a:r>
                    </a:p>
                  </a:txBody>
                  <a:tcPr/>
                </a:tc>
                <a:tc>
                  <a:txBody>
                    <a:bodyPr/>
                    <a:lstStyle/>
                    <a:p>
                      <a:r>
                        <a:rPr lang="en-US" dirty="0"/>
                        <a:t>Access rooms</a:t>
                      </a:r>
                    </a:p>
                  </a:txBody>
                  <a:tcPr/>
                </a:tc>
                <a:tc>
                  <a:txBody>
                    <a:bodyPr/>
                    <a:lstStyle/>
                    <a:p>
                      <a:r>
                        <a:rPr lang="en-US" dirty="0"/>
                        <a:t>Avail. analysis methods</a:t>
                      </a:r>
                    </a:p>
                  </a:txBody>
                  <a:tcPr/>
                </a:tc>
                <a:tc>
                  <a:txBody>
                    <a:bodyPr/>
                    <a:lstStyle/>
                    <a:p>
                      <a:r>
                        <a:rPr lang="en-US" dirty="0"/>
                        <a:t>Type disclosure avoidance</a:t>
                      </a:r>
                    </a:p>
                  </a:txBody>
                  <a:tcPr/>
                </a:tc>
                <a:extLst>
                  <a:ext uri="{0D108BD9-81ED-4DB2-BD59-A6C34878D82A}">
                    <a16:rowId xmlns:a16="http://schemas.microsoft.com/office/drawing/2014/main" val="1531571597"/>
                  </a:ext>
                </a:extLst>
              </a:tr>
              <a:tr h="370840">
                <a:tc>
                  <a:txBody>
                    <a:bodyPr/>
                    <a:lstStyle/>
                    <a:p>
                      <a:r>
                        <a:rPr lang="en-US" dirty="0"/>
                        <a:t>FSRDC researcher</a:t>
                      </a:r>
                    </a:p>
                  </a:txBody>
                  <a:tcPr/>
                </a:tc>
                <a:tc>
                  <a:txBody>
                    <a:bodyPr/>
                    <a:lstStyle/>
                    <a:p>
                      <a:r>
                        <a:rPr lang="en-US" b="1" dirty="0">
                          <a:solidFill>
                            <a:schemeClr val="tx1"/>
                          </a:solidFill>
                        </a:rPr>
                        <a:t>24 sites </a:t>
                      </a:r>
                      <a:r>
                        <a:rPr lang="en-US" sz="1400" b="1" dirty="0">
                          <a:solidFill>
                            <a:schemeClr val="tx1"/>
                          </a:solidFill>
                        </a:rPr>
                        <a:t>(~700 users)</a:t>
                      </a:r>
                      <a:endParaRPr lang="en-US" b="1" dirty="0">
                        <a:solidFill>
                          <a:schemeClr val="tx1"/>
                        </a:solidFill>
                      </a:endParaRPr>
                    </a:p>
                  </a:txBody>
                  <a:tcPr/>
                </a:tc>
                <a:tc>
                  <a:txBody>
                    <a:bodyPr/>
                    <a:lstStyle/>
                    <a:p>
                      <a:r>
                        <a:rPr lang="en-US" b="1" dirty="0">
                          <a:solidFill>
                            <a:srgbClr val="FF0000"/>
                          </a:solidFill>
                        </a:rPr>
                        <a:t>Full</a:t>
                      </a:r>
                    </a:p>
                  </a:txBody>
                  <a:tcPr/>
                </a:tc>
                <a:tc>
                  <a:txBody>
                    <a:bodyPr/>
                    <a:lstStyle/>
                    <a:p>
                      <a:r>
                        <a:rPr lang="en-US" b="1" dirty="0">
                          <a:solidFill>
                            <a:srgbClr val="FF0000"/>
                          </a:solidFill>
                        </a:rPr>
                        <a:t>Full (badge access)</a:t>
                      </a:r>
                    </a:p>
                  </a:txBody>
                  <a:tcPr/>
                </a:tc>
                <a:tc>
                  <a:txBody>
                    <a:bodyPr/>
                    <a:lstStyle/>
                    <a:p>
                      <a:r>
                        <a:rPr lang="en-US" b="1" dirty="0">
                          <a:solidFill>
                            <a:schemeClr val="accent2">
                              <a:lumMod val="75000"/>
                            </a:schemeClr>
                          </a:solidFill>
                        </a:rPr>
                        <a:t>Some (choice of software)</a:t>
                      </a:r>
                    </a:p>
                  </a:txBody>
                  <a:tcPr/>
                </a:tc>
                <a:tc>
                  <a:txBody>
                    <a:bodyPr/>
                    <a:lstStyle/>
                    <a:p>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3326377387"/>
                  </a:ext>
                </a:extLst>
              </a:tr>
              <a:tr h="370840">
                <a:tc>
                  <a:txBody>
                    <a:bodyPr/>
                    <a:lstStyle/>
                    <a:p>
                      <a:r>
                        <a:rPr lang="en-US" dirty="0"/>
                        <a:t>Census staff researcher</a:t>
                      </a:r>
                    </a:p>
                  </a:txBody>
                  <a:tcPr/>
                </a:tc>
                <a:tc>
                  <a:txBody>
                    <a:bodyPr/>
                    <a:lstStyle/>
                    <a:p>
                      <a:r>
                        <a:rPr lang="en-US" b="1" dirty="0" err="1">
                          <a:solidFill>
                            <a:schemeClr val="tx1"/>
                          </a:solidFill>
                        </a:rPr>
                        <a:t>n.d.</a:t>
                      </a:r>
                      <a:endParaRPr lang="en-US" b="1" dirty="0">
                        <a:solidFill>
                          <a:schemeClr val="tx1"/>
                        </a:solidFill>
                      </a:endParaRPr>
                    </a:p>
                  </a:txBody>
                  <a:tcPr/>
                </a:tc>
                <a:tc>
                  <a:txBody>
                    <a:bodyPr/>
                    <a:lstStyle/>
                    <a:p>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3391746016"/>
                  </a:ext>
                </a:extLst>
              </a:tr>
              <a:tr h="370840">
                <a:tc>
                  <a:txBody>
                    <a:bodyPr/>
                    <a:lstStyle/>
                    <a:p>
                      <a:r>
                        <a:rPr lang="en-US" b="1" dirty="0"/>
                        <a:t>IAB</a:t>
                      </a:r>
                      <a:r>
                        <a:rPr lang="en-US" dirty="0"/>
                        <a:t>: </a:t>
                      </a:r>
                      <a:r>
                        <a:rPr lang="en-US" dirty="0" err="1"/>
                        <a:t>JoSuA</a:t>
                      </a:r>
                      <a:r>
                        <a:rPr lang="en-US" dirty="0"/>
                        <a:t> researcher</a:t>
                      </a:r>
                    </a:p>
                  </a:txBody>
                  <a:tcPr/>
                </a:tc>
                <a:tc>
                  <a:txBody>
                    <a:bodyPr/>
                    <a:lstStyle/>
                    <a:p>
                      <a:r>
                        <a:rPr lang="en-US" b="1" dirty="0">
                          <a:solidFill>
                            <a:schemeClr val="tx1"/>
                          </a:solidFill>
                        </a:rPr>
                        <a:t>414 users</a:t>
                      </a:r>
                    </a:p>
                  </a:txBody>
                  <a:tcPr/>
                </a:tc>
                <a:tc>
                  <a:txBody>
                    <a:bodyPr/>
                    <a:lstStyle/>
                    <a:p>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Smaller </a:t>
                      </a:r>
                      <a:r>
                        <a:rPr lang="en-US" sz="1400" b="1" dirty="0">
                          <a:solidFill>
                            <a:srgbClr val="FF0000"/>
                          </a:solidFill>
                        </a:rPr>
                        <a:t>(software, whitelist commands)</a:t>
                      </a:r>
                      <a:endParaRPr lang="en-US"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1949612913"/>
                  </a:ext>
                </a:extLst>
              </a:tr>
              <a:tr h="370840">
                <a:tc>
                  <a:txBody>
                    <a:bodyPr/>
                    <a:lstStyle/>
                    <a:p>
                      <a:r>
                        <a:rPr lang="en-US" dirty="0"/>
                        <a:t>CASD researcher</a:t>
                      </a:r>
                    </a:p>
                  </a:txBody>
                  <a:tcPr/>
                </a:tc>
                <a:tc>
                  <a:txBody>
                    <a:bodyPr/>
                    <a:lstStyle/>
                    <a:p>
                      <a:r>
                        <a:rPr lang="en-US" b="1" dirty="0">
                          <a:solidFill>
                            <a:schemeClr val="tx1"/>
                          </a:solidFill>
                        </a:rPr>
                        <a:t>371 sites </a:t>
                      </a:r>
                      <a:r>
                        <a:rPr lang="en-US" sz="1400" b="1" dirty="0">
                          <a:solidFill>
                            <a:schemeClr val="tx1"/>
                          </a:solidFill>
                        </a:rPr>
                        <a:t>(1471 users)</a:t>
                      </a:r>
                      <a:endParaRPr lang="en-US" b="1" dirty="0">
                        <a:solidFill>
                          <a:schemeClr val="tx1"/>
                        </a:solidFill>
                      </a:endParaRPr>
                    </a:p>
                  </a:txBody>
                  <a:tcPr/>
                </a:tc>
                <a:tc>
                  <a:txBody>
                    <a:bodyPr/>
                    <a:lstStyle/>
                    <a:p>
                      <a:r>
                        <a:rPr lang="en-US" b="1" dirty="0">
                          <a:solidFill>
                            <a:srgbClr val="FF0000"/>
                          </a:solidFill>
                        </a:rPr>
                        <a:t>Extra Full (custom-built hardware)</a:t>
                      </a: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a:t>
                      </a:r>
                      <a:r>
                        <a:rPr lang="en-US" sz="1600" b="1" dirty="0">
                          <a:solidFill>
                            <a:schemeClr val="accent2">
                              <a:lumMod val="75000"/>
                            </a:schemeClr>
                          </a:solidFill>
                        </a:rPr>
                        <a:t>(university office, EU)</a:t>
                      </a:r>
                      <a:endParaRPr lang="en-US" b="1" dirty="0">
                        <a:solidFill>
                          <a:schemeClr val="accent2">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FF0000"/>
                          </a:solidFill>
                        </a:rPr>
                        <a:t>€300/ pack of 10</a:t>
                      </a:r>
                      <a:endParaRPr lang="en-US" sz="1400" b="1" dirty="0">
                        <a:solidFill>
                          <a:srgbClr val="FF0000"/>
                        </a:solidFill>
                      </a:endParaRPr>
                    </a:p>
                  </a:txBody>
                  <a:tcPr/>
                </a:tc>
                <a:extLst>
                  <a:ext uri="{0D108BD9-81ED-4DB2-BD59-A6C34878D82A}">
                    <a16:rowId xmlns:a16="http://schemas.microsoft.com/office/drawing/2014/main" val="2260866584"/>
                  </a:ext>
                </a:extLst>
              </a:tr>
              <a:tr h="370840">
                <a:tc>
                  <a:txBody>
                    <a:bodyPr/>
                    <a:lstStyle/>
                    <a:p>
                      <a:r>
                        <a:rPr lang="en-US" dirty="0" err="1"/>
                        <a:t>Stat.Denmark</a:t>
                      </a:r>
                      <a:br>
                        <a:rPr lang="en-US" dirty="0"/>
                      </a:br>
                      <a:r>
                        <a:rPr lang="en-US" dirty="0"/>
                        <a:t>(typical EU)</a:t>
                      </a:r>
                    </a:p>
                  </a:txBody>
                  <a:tcPr/>
                </a:tc>
                <a:tc>
                  <a:txBody>
                    <a:bodyPr/>
                    <a:lstStyle/>
                    <a:p>
                      <a:r>
                        <a:rPr lang="en-US" b="1" dirty="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Some </a:t>
                      </a:r>
                      <a:b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(choice of software)</a:t>
                      </a:r>
                      <a:endPar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292702666"/>
                  </a:ext>
                </a:extLst>
              </a:tr>
            </a:tbl>
          </a:graphicData>
        </a:graphic>
      </p:graphicFrame>
      <p:sp>
        <p:nvSpPr>
          <p:cNvPr id="7" name="Rectangle 6"/>
          <p:cNvSpPr/>
          <p:nvPr/>
        </p:nvSpPr>
        <p:spPr>
          <a:xfrm>
            <a:off x="1388225" y="2779935"/>
            <a:ext cx="9455577" cy="162304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17912" y="2097577"/>
            <a:ext cx="9725890" cy="7401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63039" y="5433752"/>
            <a:ext cx="9725891" cy="109165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88225" y="4402976"/>
            <a:ext cx="9875520" cy="103077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88225" y="5425081"/>
            <a:ext cx="9875520" cy="111632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8225" y="2097575"/>
            <a:ext cx="9800705" cy="67368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69280" y="2011680"/>
            <a:ext cx="1787236" cy="4671753"/>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14800" y="1226530"/>
            <a:ext cx="3286125" cy="276999"/>
          </a:xfrm>
          <a:prstGeom prst="rect">
            <a:avLst/>
          </a:prstGeom>
          <a:solidFill>
            <a:schemeClr val="accent1"/>
          </a:solidFill>
          <a:ln>
            <a:solidFill>
              <a:schemeClr val="bg1"/>
            </a:solidFill>
          </a:ln>
        </p:spPr>
        <p:txBody>
          <a:bodyPr wrap="square" rtlCol="0">
            <a:spAutoFit/>
          </a:bodyPr>
          <a:lstStyle/>
          <a:p>
            <a:pPr algn="ctr"/>
            <a:r>
              <a:rPr lang="en-US" sz="1200" dirty="0">
                <a:solidFill>
                  <a:schemeClr val="bg1"/>
                </a:solidFill>
              </a:rPr>
              <a:t>Control by data provider of:</a:t>
            </a:r>
          </a:p>
        </p:txBody>
      </p:sp>
    </p:spTree>
    <p:custDataLst>
      <p:tags r:id="rId1"/>
    </p:custDataLst>
    <p:extLst>
      <p:ext uri="{BB962C8B-B14F-4D97-AF65-F5344CB8AC3E}">
        <p14:creationId xmlns:p14="http://schemas.microsoft.com/office/powerpoint/2010/main" val="157528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3" grpId="0" animBg="1"/>
      <p:bldP spid="10"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r>
              <a:rPr lang="en-US" dirty="0"/>
              <a:t>The opinions and observations expressed here are mine, and do not reflect any of the institutions I am affiliated or associated with, or funded by (U.S. Census Bureau, NSF, CASD, IZA, CIQSS). </a:t>
            </a:r>
          </a:p>
          <a:p>
            <a:r>
              <a:rPr lang="en-US" dirty="0"/>
              <a:t>Some of the information used in this presentation was collected and gathered with funding from the Sloan Foundation and NSF (</a:t>
            </a:r>
            <a:r>
              <a:rPr lang="en-US" dirty="0">
                <a:hlinkClick r:id="rId2"/>
              </a:rPr>
              <a:t>#1131848 (NCRN)</a:t>
            </a:r>
            <a:r>
              <a:rPr lang="en-US" dirty="0"/>
              <a:t> and </a:t>
            </a:r>
            <a:r>
              <a:rPr lang="en-US" dirty="0">
                <a:hlinkClick r:id="rId3"/>
              </a:rPr>
              <a:t>#1012593 (TC-Large)</a:t>
            </a:r>
            <a:r>
              <a:rPr lang="en-US" dirty="0"/>
              <a:t>)</a:t>
            </a:r>
          </a:p>
        </p:txBody>
      </p:sp>
    </p:spTree>
    <p:extLst>
      <p:ext uri="{BB962C8B-B14F-4D97-AF65-F5344CB8AC3E}">
        <p14:creationId xmlns:p14="http://schemas.microsoft.com/office/powerpoint/2010/main" val="402805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 results leave the room?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213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How do results leave the room?</a:t>
            </a:r>
          </a:p>
        </p:txBody>
      </p:sp>
      <p:sp>
        <p:nvSpPr>
          <p:cNvPr id="5" name="Content Placeholder 4"/>
          <p:cNvSpPr>
            <a:spLocks noGrp="1"/>
          </p:cNvSpPr>
          <p:nvPr>
            <p:ph idx="1"/>
          </p:nvPr>
        </p:nvSpPr>
        <p:spPr>
          <a:xfrm>
            <a:off x="888206" y="2057399"/>
            <a:ext cx="10515600" cy="3076575"/>
          </a:xfrm>
        </p:spPr>
        <p:txBody>
          <a:bodyPr>
            <a:normAutofit/>
          </a:bodyPr>
          <a:lstStyle/>
          <a:p>
            <a:pPr marL="0" indent="0" algn="ctr">
              <a:buNone/>
            </a:pPr>
            <a:r>
              <a:rPr lang="en-US" sz="4400" dirty="0"/>
              <a:t>Typically, the </a:t>
            </a:r>
            <a:r>
              <a:rPr lang="en-US" sz="4400" b="1" dirty="0"/>
              <a:t>researcher</a:t>
            </a:r>
            <a:r>
              <a:rPr lang="en-US" sz="4400" dirty="0"/>
              <a:t> asks an </a:t>
            </a:r>
            <a:r>
              <a:rPr lang="en-US" sz="4400" b="1" dirty="0">
                <a:solidFill>
                  <a:schemeClr val="accent1">
                    <a:lumMod val="50000"/>
                  </a:schemeClr>
                </a:solidFill>
              </a:rPr>
              <a:t>authorized agent </a:t>
            </a:r>
            <a:r>
              <a:rPr lang="en-US" sz="4400" dirty="0"/>
              <a:t>of the data provider to </a:t>
            </a:r>
            <a:r>
              <a:rPr lang="en-US" sz="4400" b="1" dirty="0">
                <a:solidFill>
                  <a:schemeClr val="accent6">
                    <a:lumMod val="75000"/>
                  </a:schemeClr>
                </a:solidFill>
              </a:rPr>
              <a:t>review</a:t>
            </a:r>
            <a:r>
              <a:rPr lang="en-US" sz="4400" dirty="0"/>
              <a:t> the results for </a:t>
            </a:r>
            <a:r>
              <a:rPr lang="en-US" sz="4400" b="1" dirty="0">
                <a:solidFill>
                  <a:schemeClr val="accent6">
                    <a:lumMod val="75000"/>
                  </a:schemeClr>
                </a:solidFill>
              </a:rPr>
              <a:t>risks of disclosure</a:t>
            </a:r>
            <a:r>
              <a:rPr lang="en-US" sz="4400" dirty="0"/>
              <a:t>, and he will then </a:t>
            </a:r>
            <a:r>
              <a:rPr lang="en-US" sz="4400" b="1" dirty="0">
                <a:solidFill>
                  <a:srgbClr val="FFC000"/>
                </a:solidFill>
              </a:rPr>
              <a:t>send them </a:t>
            </a:r>
            <a:r>
              <a:rPr lang="en-US" sz="4400" dirty="0"/>
              <a:t>to the researcher</a:t>
            </a:r>
          </a:p>
        </p:txBody>
      </p:sp>
    </p:spTree>
    <p:extLst>
      <p:ext uri="{BB962C8B-B14F-4D97-AF65-F5344CB8AC3E}">
        <p14:creationId xmlns:p14="http://schemas.microsoft.com/office/powerpoint/2010/main" val="137316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850775"/>
            <a:ext cx="10515600" cy="3326187"/>
          </a:xfrm>
        </p:spPr>
        <p:txBody>
          <a:bodyPr>
            <a:normAutofit/>
          </a:bodyPr>
          <a:lstStyle/>
          <a:p>
            <a:pPr marL="0" indent="0" algn="ctr">
              <a:buNone/>
            </a:pPr>
            <a:r>
              <a:rPr lang="en-US" sz="6000" dirty="0"/>
              <a:t>What if the “authorized agent” were the researcher?</a:t>
            </a:r>
          </a:p>
        </p:txBody>
      </p:sp>
    </p:spTree>
    <p:extLst>
      <p:ext uri="{BB962C8B-B14F-4D97-AF65-F5344CB8AC3E}">
        <p14:creationId xmlns:p14="http://schemas.microsoft.com/office/powerpoint/2010/main" val="275793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self-controlled release of results</a:t>
            </a:r>
          </a:p>
        </p:txBody>
      </p:sp>
      <p:sp>
        <p:nvSpPr>
          <p:cNvPr id="3" name="Content Placeholder 2"/>
          <p:cNvSpPr>
            <a:spLocks noGrp="1"/>
          </p:cNvSpPr>
          <p:nvPr>
            <p:ph idx="1"/>
          </p:nvPr>
        </p:nvSpPr>
        <p:spPr/>
        <p:txBody>
          <a:bodyPr/>
          <a:lstStyle/>
          <a:p>
            <a:r>
              <a:rPr lang="en-US" dirty="0"/>
              <a:t>Researcher controls release of results</a:t>
            </a:r>
          </a:p>
          <a:p>
            <a:pPr lvl="1"/>
            <a:r>
              <a:rPr lang="en-US" dirty="0"/>
              <a:t>Prepares results herself</a:t>
            </a:r>
          </a:p>
          <a:p>
            <a:pPr lvl="1"/>
            <a:r>
              <a:rPr lang="en-US" dirty="0"/>
              <a:t>According to certain prescribed rules</a:t>
            </a:r>
          </a:p>
          <a:p>
            <a:pPr lvl="1"/>
            <a:r>
              <a:rPr lang="en-US" dirty="0"/>
              <a:t>Sends them through a system</a:t>
            </a:r>
          </a:p>
          <a:p>
            <a:pPr lvl="1"/>
            <a:r>
              <a:rPr lang="en-US" dirty="0"/>
              <a:t>Automatically receives results typically per email</a:t>
            </a:r>
          </a:p>
          <a:p>
            <a:r>
              <a:rPr lang="en-US" dirty="0"/>
              <a:t>Used</a:t>
            </a:r>
          </a:p>
          <a:p>
            <a:pPr lvl="1"/>
            <a:r>
              <a:rPr lang="en-US" dirty="0"/>
              <a:t>Most often by contractually-controlled non-enclave data</a:t>
            </a:r>
          </a:p>
          <a:p>
            <a:pPr lvl="1"/>
            <a:r>
              <a:rPr lang="en-US" dirty="0"/>
              <a:t>Data in some university- or faculty-controlled enclaves </a:t>
            </a:r>
            <a:r>
              <a:rPr lang="en-US" sz="1800" dirty="0"/>
              <a:t>(HRS, Dept. of Ed)</a:t>
            </a:r>
          </a:p>
          <a:p>
            <a:pPr lvl="1"/>
            <a:r>
              <a:rPr lang="en-US" dirty="0"/>
              <a:t>Danish researcher access system</a:t>
            </a:r>
          </a:p>
        </p:txBody>
      </p:sp>
    </p:spTree>
    <p:extLst>
      <p:ext uri="{BB962C8B-B14F-4D97-AF65-F5344CB8AC3E}">
        <p14:creationId xmlns:p14="http://schemas.microsoft.com/office/powerpoint/2010/main" val="219503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  </a:t>
            </a:r>
            <a:r>
              <a:rPr lang="en-US" sz="1800" dirty="0">
                <a:solidFill>
                  <a:schemeClr val="bg1"/>
                </a:solidFill>
              </a:rPr>
              <a:t>with researcher-controlled release</a:t>
            </a:r>
            <a:endParaRPr lang="en-US" dirty="0">
              <a:solidFill>
                <a:schemeClr val="bg1"/>
              </a:solidFill>
            </a:endParaRP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grpSp>
        <p:nvGrpSpPr>
          <p:cNvPr id="42" name="Group 41"/>
          <p:cNvGrpSpPr/>
          <p:nvPr/>
        </p:nvGrpSpPr>
        <p:grpSpPr>
          <a:xfrm>
            <a:off x="2882764" y="2365497"/>
            <a:ext cx="4204479" cy="898208"/>
            <a:chOff x="2325707" y="3654176"/>
            <a:chExt cx="3181633" cy="631638"/>
          </a:xfrm>
        </p:grpSpPr>
        <p:sp>
          <p:nvSpPr>
            <p:cNvPr id="25" name="Oval 24"/>
            <p:cNvSpPr>
              <a:spLocks noChangeAspect="1"/>
            </p:cNvSpPr>
            <p:nvPr/>
          </p:nvSpPr>
          <p:spPr>
            <a:xfrm>
              <a:off x="3155030" y="3720418"/>
              <a:ext cx="2352310" cy="565396"/>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Public-use microdata</a:t>
              </a:r>
            </a:p>
          </p:txBody>
        </p:sp>
        <p:sp>
          <p:nvSpPr>
            <p:cNvPr id="40" name="Rectangle 39"/>
            <p:cNvSpPr/>
            <p:nvPr/>
          </p:nvSpPr>
          <p:spPr>
            <a:xfrm>
              <a:off x="2325707" y="3654176"/>
              <a:ext cx="598977" cy="37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2836464" y="1668039"/>
            <a:ext cx="7903579" cy="202281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sp>
        <p:nvSpPr>
          <p:cNvPr id="45" name="Rectangle 44"/>
          <p:cNvSpPr/>
          <p:nvPr/>
        </p:nvSpPr>
        <p:spPr>
          <a:xfrm>
            <a:off x="7138842" y="2382192"/>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Self-controlled release</a:t>
            </a:r>
            <a:endParaRPr lang="en-US" sz="1600" dirty="0"/>
          </a:p>
        </p:txBody>
      </p:sp>
    </p:spTree>
    <p:custDataLst>
      <p:tags r:id="rId1"/>
    </p:custDataLst>
    <p:extLst>
      <p:ext uri="{BB962C8B-B14F-4D97-AF65-F5344CB8AC3E}">
        <p14:creationId xmlns:p14="http://schemas.microsoft.com/office/powerpoint/2010/main" val="290714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p:cNvSpPr/>
          <p:nvPr/>
        </p:nvSpPr>
        <p:spPr>
          <a:xfrm>
            <a:off x="5943600" y="1521229"/>
            <a:ext cx="2679846" cy="3832167"/>
          </a:xfrm>
          <a:custGeom>
            <a:avLst/>
            <a:gdLst>
              <a:gd name="connsiteX0" fmla="*/ 0 w 2791340"/>
              <a:gd name="connsiteY0" fmla="*/ 0 h 3790603"/>
              <a:gd name="connsiteX1" fmla="*/ 2568633 w 2791340"/>
              <a:gd name="connsiteY1" fmla="*/ 1288472 h 3790603"/>
              <a:gd name="connsiteX2" fmla="*/ 2668385 w 2791340"/>
              <a:gd name="connsiteY2" fmla="*/ 3790603 h 3790603"/>
            </a:gdLst>
            <a:ahLst/>
            <a:cxnLst>
              <a:cxn ang="0">
                <a:pos x="connsiteX0" y="connsiteY0"/>
              </a:cxn>
              <a:cxn ang="0">
                <a:pos x="connsiteX1" y="connsiteY1"/>
              </a:cxn>
              <a:cxn ang="0">
                <a:pos x="connsiteX2" y="connsiteY2"/>
              </a:cxn>
            </a:cxnLst>
            <a:rect l="l" t="t" r="r" b="b"/>
            <a:pathLst>
              <a:path w="2791340" h="3790603">
                <a:moveTo>
                  <a:pt x="0" y="0"/>
                </a:moveTo>
                <a:cubicBezTo>
                  <a:pt x="1061951" y="328352"/>
                  <a:pt x="2123902" y="656705"/>
                  <a:pt x="2568633" y="1288472"/>
                </a:cubicBezTo>
                <a:cubicBezTo>
                  <a:pt x="3013364" y="1920239"/>
                  <a:pt x="2651760" y="3610494"/>
                  <a:pt x="2668385" y="3790603"/>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7689906" y="1496290"/>
            <a:ext cx="1138844" cy="3798917"/>
          </a:xfrm>
          <a:custGeom>
            <a:avLst/>
            <a:gdLst>
              <a:gd name="connsiteX0" fmla="*/ 0 w 1138844"/>
              <a:gd name="connsiteY0" fmla="*/ 0 h 3798917"/>
              <a:gd name="connsiteX1" fmla="*/ 864524 w 1138844"/>
              <a:gd name="connsiteY1" fmla="*/ 1205346 h 3798917"/>
              <a:gd name="connsiteX2" fmla="*/ 1138844 w 1138844"/>
              <a:gd name="connsiteY2" fmla="*/ 3798917 h 3798917"/>
            </a:gdLst>
            <a:ahLst/>
            <a:cxnLst>
              <a:cxn ang="0">
                <a:pos x="connsiteX0" y="connsiteY0"/>
              </a:cxn>
              <a:cxn ang="0">
                <a:pos x="connsiteX1" y="connsiteY1"/>
              </a:cxn>
              <a:cxn ang="0">
                <a:pos x="connsiteX2" y="connsiteY2"/>
              </a:cxn>
            </a:cxnLst>
            <a:rect l="l" t="t" r="r" b="b"/>
            <a:pathLst>
              <a:path w="1138844" h="3798917">
                <a:moveTo>
                  <a:pt x="0" y="0"/>
                </a:moveTo>
                <a:cubicBezTo>
                  <a:pt x="337358" y="286096"/>
                  <a:pt x="674717" y="572193"/>
                  <a:pt x="864524" y="1205346"/>
                </a:cubicBezTo>
                <a:cubicBezTo>
                  <a:pt x="1054331" y="1838499"/>
                  <a:pt x="1070957" y="3427615"/>
                  <a:pt x="1138844" y="3798917"/>
                </a:cubicBezTo>
              </a:path>
            </a:pathLst>
          </a:cu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access methods: enclaves </a:t>
            </a:r>
            <a:r>
              <a:rPr lang="en-US" sz="2000" dirty="0">
                <a:solidFill>
                  <a:schemeClr val="bg1"/>
                </a:solidFill>
              </a:rPr>
              <a:t>with researcher-controlled release</a:t>
            </a:r>
            <a:endParaRPr lang="en-US" dirty="0">
              <a:solidFill>
                <a:schemeClr val="bg1"/>
              </a:solidFill>
            </a:endParaRPr>
          </a:p>
        </p:txBody>
      </p:sp>
      <p:grpSp>
        <p:nvGrpSpPr>
          <p:cNvPr id="24" name="Group 23"/>
          <p:cNvGrpSpPr/>
          <p:nvPr/>
        </p:nvGrpSpPr>
        <p:grpSpPr>
          <a:xfrm>
            <a:off x="742950" y="1521230"/>
            <a:ext cx="8492490" cy="4603774"/>
            <a:chOff x="742950" y="2968488"/>
            <a:chExt cx="6426476" cy="3237467"/>
          </a:xfrm>
        </p:grpSpPr>
        <p:cxnSp>
          <p:nvCxnSpPr>
            <p:cNvPr id="4" name="Straight Arrow Connector 3"/>
            <p:cNvCxnSpPr/>
            <p:nvPr/>
          </p:nvCxnSpPr>
          <p:spPr>
            <a:xfrm flipV="1">
              <a:off x="2186609" y="2968488"/>
              <a:ext cx="33131" cy="2782955"/>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86609" y="5751443"/>
              <a:ext cx="49828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2432" y="5751442"/>
              <a:ext cx="1770153" cy="454513"/>
            </a:xfrm>
            <a:prstGeom prst="rect">
              <a:avLst/>
            </a:prstGeom>
            <a:noFill/>
          </p:spPr>
          <p:txBody>
            <a:bodyPr wrap="square" rtlCol="0">
              <a:spAutoFit/>
            </a:bodyPr>
            <a:lstStyle/>
            <a:p>
              <a:endParaRPr lang="en-US" dirty="0"/>
            </a:p>
            <a:p>
              <a:r>
                <a:rPr lang="en-US" dirty="0"/>
                <a:t>← Loss of detail</a:t>
              </a:r>
            </a:p>
          </p:txBody>
        </p:sp>
        <p:sp>
          <p:nvSpPr>
            <p:cNvPr id="21" name="TextBox 20"/>
            <p:cNvSpPr txBox="1"/>
            <p:nvPr/>
          </p:nvSpPr>
          <p:spPr>
            <a:xfrm>
              <a:off x="742950" y="4175300"/>
              <a:ext cx="1619250" cy="259722"/>
            </a:xfrm>
            <a:prstGeom prst="rect">
              <a:avLst/>
            </a:prstGeom>
            <a:noFill/>
          </p:spPr>
          <p:txBody>
            <a:bodyPr wrap="square" rtlCol="0">
              <a:spAutoFit/>
            </a:bodyPr>
            <a:lstStyle/>
            <a:p>
              <a:r>
                <a:rPr lang="en-US" sz="1800" kern="1200" dirty="0">
                  <a:solidFill>
                    <a:schemeClr val="tx1"/>
                  </a:solidFill>
                  <a:latin typeface="+mn-lt"/>
                  <a:ea typeface="+mn-ea"/>
                  <a:cs typeface="+mn-cs"/>
                </a:rPr>
                <a:t>Ease of use</a:t>
              </a:r>
            </a:p>
          </p:txBody>
        </p:sp>
      </p:gr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grpSp>
        <p:nvGrpSpPr>
          <p:cNvPr id="42" name="Group 41"/>
          <p:cNvGrpSpPr/>
          <p:nvPr/>
        </p:nvGrpSpPr>
        <p:grpSpPr>
          <a:xfrm>
            <a:off x="2882764" y="2365497"/>
            <a:ext cx="4204479" cy="898208"/>
            <a:chOff x="2325707" y="3654176"/>
            <a:chExt cx="3181633" cy="631638"/>
          </a:xfrm>
        </p:grpSpPr>
        <p:sp>
          <p:nvSpPr>
            <p:cNvPr id="25" name="Oval 24"/>
            <p:cNvSpPr>
              <a:spLocks noChangeAspect="1"/>
            </p:cNvSpPr>
            <p:nvPr/>
          </p:nvSpPr>
          <p:spPr>
            <a:xfrm>
              <a:off x="3155030" y="3720418"/>
              <a:ext cx="2352310" cy="565396"/>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Public-use microdata</a:t>
              </a:r>
            </a:p>
          </p:txBody>
        </p:sp>
        <p:sp>
          <p:nvSpPr>
            <p:cNvPr id="40" name="Rectangle 39"/>
            <p:cNvSpPr/>
            <p:nvPr/>
          </p:nvSpPr>
          <p:spPr>
            <a:xfrm>
              <a:off x="2325707" y="3654176"/>
              <a:ext cx="598977" cy="373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2836464" y="1668039"/>
            <a:ext cx="7903579" cy="202281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35029" y="3436754"/>
            <a:ext cx="1323266" cy="58845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 client</a:t>
            </a:r>
          </a:p>
        </p:txBody>
      </p:sp>
      <p:sp>
        <p:nvSpPr>
          <p:cNvPr id="5" name="Rectangle 4"/>
          <p:cNvSpPr/>
          <p:nvPr/>
        </p:nvSpPr>
        <p:spPr>
          <a:xfrm>
            <a:off x="7135029" y="4802871"/>
            <a:ext cx="1323266" cy="545629"/>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RDC</a:t>
            </a:r>
          </a:p>
        </p:txBody>
      </p:sp>
      <p:sp>
        <p:nvSpPr>
          <p:cNvPr id="32" name="Rectangle 31"/>
          <p:cNvSpPr/>
          <p:nvPr/>
        </p:nvSpPr>
        <p:spPr>
          <a:xfrm>
            <a:off x="7135029" y="2914049"/>
            <a:ext cx="1323266" cy="507313"/>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desktop</a:t>
            </a:r>
          </a:p>
        </p:txBody>
      </p:sp>
      <p:sp>
        <p:nvSpPr>
          <p:cNvPr id="34" name="Rectangle 33"/>
          <p:cNvSpPr/>
          <p:nvPr/>
        </p:nvSpPr>
        <p:spPr>
          <a:xfrm>
            <a:off x="7135029" y="4025213"/>
            <a:ext cx="1323266" cy="77765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execution</a:t>
            </a:r>
          </a:p>
        </p:txBody>
      </p:sp>
      <p:sp>
        <p:nvSpPr>
          <p:cNvPr id="45" name="Rectangle 44"/>
          <p:cNvSpPr/>
          <p:nvPr/>
        </p:nvSpPr>
        <p:spPr>
          <a:xfrm rot="5400000">
            <a:off x="7966682" y="3437194"/>
            <a:ext cx="1323266" cy="507313"/>
          </a:xfrm>
          <a:prstGeom prst="rect">
            <a:avLst/>
          </a:prstGeom>
          <a:solidFill>
            <a:schemeClr val="accent4">
              <a:lumMod val="75000"/>
            </a:schemeClr>
          </a:solidFill>
          <a:ln>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Self-controlled release</a:t>
            </a:r>
            <a:endParaRPr lang="en-US" sz="1600" dirty="0"/>
          </a:p>
        </p:txBody>
      </p:sp>
    </p:spTree>
    <p:extLst>
      <p:ext uri="{BB962C8B-B14F-4D97-AF65-F5344CB8AC3E}">
        <p14:creationId xmlns:p14="http://schemas.microsoft.com/office/powerpoint/2010/main" val="4045726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for confidential data</a:t>
            </a:r>
          </a:p>
        </p:txBody>
      </p:sp>
      <p:graphicFrame>
        <p:nvGraphicFramePr>
          <p:cNvPr id="6" name="Content Placeholder 3"/>
          <p:cNvGraphicFramePr>
            <a:graphicFrameLocks/>
          </p:cNvGraphicFramePr>
          <p:nvPr>
            <p:extLst>
              <p:ext uri="{D42A27DB-BD31-4B8C-83A1-F6EECF244321}">
                <p14:modId xmlns:p14="http://schemas.microsoft.com/office/powerpoint/2010/main" val="188907126"/>
              </p:ext>
            </p:extLst>
          </p:nvPr>
        </p:nvGraphicFramePr>
        <p:xfrm>
          <a:off x="1554480" y="1512201"/>
          <a:ext cx="9289322" cy="5029200"/>
        </p:xfrm>
        <a:graphic>
          <a:graphicData uri="http://schemas.openxmlformats.org/drawingml/2006/table">
            <a:tbl>
              <a:tblPr firstRow="1" bandRow="1">
                <a:tableStyleId>{5C22544A-7EE6-4342-B048-85BDC9FD1C3A}</a:tableStyleId>
              </a:tblPr>
              <a:tblGrid>
                <a:gridCol w="1481290">
                  <a:extLst>
                    <a:ext uri="{9D8B030D-6E8A-4147-A177-3AD203B41FA5}">
                      <a16:colId xmlns:a16="http://schemas.microsoft.com/office/drawing/2014/main" val="3018929717"/>
                    </a:ext>
                  </a:extLst>
                </a:gridCol>
                <a:gridCol w="1097442">
                  <a:extLst>
                    <a:ext uri="{9D8B030D-6E8A-4147-A177-3AD203B41FA5}">
                      <a16:colId xmlns:a16="http://schemas.microsoft.com/office/drawing/2014/main" val="4322959"/>
                    </a:ext>
                  </a:extLst>
                </a:gridCol>
                <a:gridCol w="1594344">
                  <a:extLst>
                    <a:ext uri="{9D8B030D-6E8A-4147-A177-3AD203B41FA5}">
                      <a16:colId xmlns:a16="http://schemas.microsoft.com/office/drawing/2014/main" val="4192136948"/>
                    </a:ext>
                  </a:extLst>
                </a:gridCol>
                <a:gridCol w="1689958">
                  <a:extLst>
                    <a:ext uri="{9D8B030D-6E8A-4147-A177-3AD203B41FA5}">
                      <a16:colId xmlns:a16="http://schemas.microsoft.com/office/drawing/2014/main" val="1135676397"/>
                    </a:ext>
                  </a:extLst>
                </a:gridCol>
                <a:gridCol w="1713144">
                  <a:extLst>
                    <a:ext uri="{9D8B030D-6E8A-4147-A177-3AD203B41FA5}">
                      <a16:colId xmlns:a16="http://schemas.microsoft.com/office/drawing/2014/main" val="3279786775"/>
                    </a:ext>
                  </a:extLst>
                </a:gridCol>
                <a:gridCol w="1713144">
                  <a:extLst>
                    <a:ext uri="{9D8B030D-6E8A-4147-A177-3AD203B41FA5}">
                      <a16:colId xmlns:a16="http://schemas.microsoft.com/office/drawing/2014/main" val="1779134542"/>
                    </a:ext>
                  </a:extLst>
                </a:gridCol>
              </a:tblGrid>
              <a:tr h="370840">
                <a:tc>
                  <a:txBody>
                    <a:bodyPr/>
                    <a:lstStyle/>
                    <a:p>
                      <a:endParaRPr lang="en-US" dirty="0"/>
                    </a:p>
                  </a:txBody>
                  <a:tcPr/>
                </a:tc>
                <a:tc>
                  <a:txBody>
                    <a:bodyPr/>
                    <a:lstStyle/>
                    <a:p>
                      <a:r>
                        <a:rPr lang="en-US" dirty="0"/>
                        <a:t># access</a:t>
                      </a:r>
                      <a:br>
                        <a:rPr lang="en-US" dirty="0"/>
                      </a:br>
                      <a:r>
                        <a:rPr lang="en-US" dirty="0"/>
                        <a:t>points</a:t>
                      </a:r>
                    </a:p>
                  </a:txBody>
                  <a:tcPr/>
                </a:tc>
                <a:tc>
                  <a:txBody>
                    <a:bodyPr/>
                    <a:lstStyle/>
                    <a:p>
                      <a:r>
                        <a:rPr lang="en-US" dirty="0"/>
                        <a:t>Access computers</a:t>
                      </a:r>
                    </a:p>
                  </a:txBody>
                  <a:tcPr/>
                </a:tc>
                <a:tc>
                  <a:txBody>
                    <a:bodyPr/>
                    <a:lstStyle/>
                    <a:p>
                      <a:r>
                        <a:rPr lang="en-US" dirty="0"/>
                        <a:t>Access rooms</a:t>
                      </a:r>
                    </a:p>
                  </a:txBody>
                  <a:tcPr/>
                </a:tc>
                <a:tc>
                  <a:txBody>
                    <a:bodyPr/>
                    <a:lstStyle/>
                    <a:p>
                      <a:r>
                        <a:rPr lang="en-US" dirty="0"/>
                        <a:t>Avail. analysis methods</a:t>
                      </a:r>
                    </a:p>
                  </a:txBody>
                  <a:tcPr/>
                </a:tc>
                <a:tc>
                  <a:txBody>
                    <a:bodyPr/>
                    <a:lstStyle/>
                    <a:p>
                      <a:r>
                        <a:rPr lang="en-US" dirty="0"/>
                        <a:t>Type disclosure avoidance</a:t>
                      </a:r>
                    </a:p>
                  </a:txBody>
                  <a:tcPr/>
                </a:tc>
                <a:extLst>
                  <a:ext uri="{0D108BD9-81ED-4DB2-BD59-A6C34878D82A}">
                    <a16:rowId xmlns:a16="http://schemas.microsoft.com/office/drawing/2014/main" val="1531571597"/>
                  </a:ext>
                </a:extLst>
              </a:tr>
              <a:tr h="370840">
                <a:tc>
                  <a:txBody>
                    <a:bodyPr/>
                    <a:lstStyle/>
                    <a:p>
                      <a:r>
                        <a:rPr lang="en-US" dirty="0"/>
                        <a:t>FSRDC researcher</a:t>
                      </a:r>
                    </a:p>
                  </a:txBody>
                  <a:tcPr/>
                </a:tc>
                <a:tc>
                  <a:txBody>
                    <a:bodyPr/>
                    <a:lstStyle/>
                    <a:p>
                      <a:r>
                        <a:rPr lang="en-US" b="1" dirty="0">
                          <a:solidFill>
                            <a:schemeClr val="tx1"/>
                          </a:solidFill>
                        </a:rPr>
                        <a:t>24 sites </a:t>
                      </a:r>
                      <a:r>
                        <a:rPr lang="en-US" sz="1400" b="1" dirty="0">
                          <a:solidFill>
                            <a:schemeClr val="tx1"/>
                          </a:solidFill>
                        </a:rPr>
                        <a:t>(~700 users)</a:t>
                      </a:r>
                      <a:endParaRPr lang="en-US" b="1" dirty="0">
                        <a:solidFill>
                          <a:schemeClr val="tx1"/>
                        </a:solidFill>
                      </a:endParaRPr>
                    </a:p>
                  </a:txBody>
                  <a:tcPr/>
                </a:tc>
                <a:tc>
                  <a:txBody>
                    <a:bodyPr/>
                    <a:lstStyle/>
                    <a:p>
                      <a:r>
                        <a:rPr lang="en-US" b="1" dirty="0">
                          <a:solidFill>
                            <a:srgbClr val="FF0000"/>
                          </a:solidFill>
                        </a:rPr>
                        <a:t>Full</a:t>
                      </a:r>
                    </a:p>
                  </a:txBody>
                  <a:tcPr/>
                </a:tc>
                <a:tc>
                  <a:txBody>
                    <a:bodyPr/>
                    <a:lstStyle/>
                    <a:p>
                      <a:r>
                        <a:rPr lang="en-US" b="1" dirty="0">
                          <a:solidFill>
                            <a:srgbClr val="FF0000"/>
                          </a:solidFill>
                        </a:rPr>
                        <a:t>Full (badge access)</a:t>
                      </a:r>
                    </a:p>
                  </a:txBody>
                  <a:tcPr/>
                </a:tc>
                <a:tc>
                  <a:txBody>
                    <a:bodyPr/>
                    <a:lstStyle/>
                    <a:p>
                      <a:r>
                        <a:rPr lang="en-US" b="1" dirty="0">
                          <a:solidFill>
                            <a:schemeClr val="accent2">
                              <a:lumMod val="75000"/>
                            </a:schemeClr>
                          </a:solidFill>
                        </a:rPr>
                        <a:t>Some (choice of software)</a:t>
                      </a:r>
                    </a:p>
                  </a:txBody>
                  <a:tcPr/>
                </a:tc>
                <a:tc>
                  <a:txBody>
                    <a:bodyPr/>
                    <a:lstStyle/>
                    <a:p>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3326377387"/>
                  </a:ext>
                </a:extLst>
              </a:tr>
              <a:tr h="370840">
                <a:tc>
                  <a:txBody>
                    <a:bodyPr/>
                    <a:lstStyle/>
                    <a:p>
                      <a:r>
                        <a:rPr lang="en-US" dirty="0"/>
                        <a:t>Census staff</a:t>
                      </a:r>
                      <a:r>
                        <a:rPr lang="en-US" baseline="0" dirty="0"/>
                        <a:t> researcher</a:t>
                      </a:r>
                      <a:endParaRPr lang="en-US" dirty="0"/>
                    </a:p>
                  </a:txBody>
                  <a:tcPr/>
                </a:tc>
                <a:tc>
                  <a:txBody>
                    <a:bodyPr/>
                    <a:lstStyle/>
                    <a:p>
                      <a:r>
                        <a:rPr lang="en-US" b="1" dirty="0" err="1">
                          <a:solidFill>
                            <a:schemeClr val="tx1"/>
                          </a:solidFill>
                        </a:rPr>
                        <a:t>n.d.</a:t>
                      </a:r>
                      <a:endParaRPr lang="en-US" b="1" dirty="0">
                        <a:solidFill>
                          <a:schemeClr val="tx1"/>
                        </a:solidFill>
                      </a:endParaRPr>
                    </a:p>
                  </a:txBody>
                  <a:tcPr/>
                </a:tc>
                <a:tc>
                  <a:txBody>
                    <a:bodyPr/>
                    <a:lstStyle/>
                    <a:p>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3391746016"/>
                  </a:ext>
                </a:extLst>
              </a:tr>
              <a:tr h="370840">
                <a:tc>
                  <a:txBody>
                    <a:bodyPr/>
                    <a:lstStyle/>
                    <a:p>
                      <a:r>
                        <a:rPr lang="en-US" b="1" dirty="0"/>
                        <a:t>IAB</a:t>
                      </a:r>
                      <a:r>
                        <a:rPr lang="en-US" dirty="0"/>
                        <a:t>: </a:t>
                      </a:r>
                      <a:r>
                        <a:rPr lang="en-US" dirty="0" err="1"/>
                        <a:t>JoSuA</a:t>
                      </a:r>
                      <a:r>
                        <a:rPr lang="en-US" dirty="0"/>
                        <a:t> researcher</a:t>
                      </a:r>
                    </a:p>
                  </a:txBody>
                  <a:tcPr/>
                </a:tc>
                <a:tc>
                  <a:txBody>
                    <a:bodyPr/>
                    <a:lstStyle/>
                    <a:p>
                      <a:r>
                        <a:rPr lang="en-US" b="1" dirty="0">
                          <a:solidFill>
                            <a:schemeClr val="tx1"/>
                          </a:solidFill>
                        </a:rPr>
                        <a:t>414 users</a:t>
                      </a:r>
                    </a:p>
                  </a:txBody>
                  <a:tcPr/>
                </a:tc>
                <a:tc>
                  <a:txBody>
                    <a:bodyPr/>
                    <a:lstStyle/>
                    <a:p>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(Web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Smaller </a:t>
                      </a:r>
                      <a:r>
                        <a:rPr lang="en-US" sz="1400" b="1" dirty="0">
                          <a:solidFill>
                            <a:srgbClr val="FF0000"/>
                          </a:solidFill>
                        </a:rPr>
                        <a:t>(software, whitelist commands)</a:t>
                      </a:r>
                      <a:endParaRPr lang="en-US"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endParaRPr lang="en-US" b="1" dirty="0">
                        <a:solidFill>
                          <a:schemeClr val="accent2">
                            <a:lumMod val="75000"/>
                          </a:schemeClr>
                        </a:solidFill>
                      </a:endParaRPr>
                    </a:p>
                  </a:txBody>
                  <a:tcPr/>
                </a:tc>
                <a:extLst>
                  <a:ext uri="{0D108BD9-81ED-4DB2-BD59-A6C34878D82A}">
                    <a16:rowId xmlns:a16="http://schemas.microsoft.com/office/drawing/2014/main" val="1949612913"/>
                  </a:ext>
                </a:extLst>
              </a:tr>
              <a:tr h="370840">
                <a:tc>
                  <a:txBody>
                    <a:bodyPr/>
                    <a:lstStyle/>
                    <a:p>
                      <a:r>
                        <a:rPr lang="en-US" dirty="0"/>
                        <a:t>CASD researcher</a:t>
                      </a:r>
                    </a:p>
                  </a:txBody>
                  <a:tcPr/>
                </a:tc>
                <a:tc>
                  <a:txBody>
                    <a:bodyPr/>
                    <a:lstStyle/>
                    <a:p>
                      <a:r>
                        <a:rPr lang="en-US" b="1" dirty="0">
                          <a:solidFill>
                            <a:schemeClr val="tx1"/>
                          </a:solidFill>
                        </a:rPr>
                        <a:t>371 sites </a:t>
                      </a:r>
                      <a:r>
                        <a:rPr lang="en-US" sz="1400" b="1" dirty="0">
                          <a:solidFill>
                            <a:schemeClr val="tx1"/>
                          </a:solidFill>
                        </a:rPr>
                        <a:t>(1471 users)</a:t>
                      </a:r>
                      <a:endParaRPr lang="en-US" b="1" dirty="0">
                        <a:solidFill>
                          <a:schemeClr val="tx1"/>
                        </a:solidFill>
                      </a:endParaRPr>
                    </a:p>
                  </a:txBody>
                  <a:tcPr/>
                </a:tc>
                <a:tc>
                  <a:txBody>
                    <a:bodyPr/>
                    <a:lstStyle/>
                    <a:p>
                      <a:r>
                        <a:rPr lang="en-US" b="1" dirty="0">
                          <a:solidFill>
                            <a:srgbClr val="FF0000"/>
                          </a:solidFill>
                        </a:rPr>
                        <a:t>Extra Full (custom-built hardware)</a:t>
                      </a:r>
                      <a:endParaRPr lang="en-US"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a:t>
                      </a:r>
                      <a:r>
                        <a:rPr lang="en-US" sz="1600" b="1" dirty="0">
                          <a:solidFill>
                            <a:schemeClr val="accent2">
                              <a:lumMod val="75000"/>
                            </a:schemeClr>
                          </a:solidFill>
                        </a:rPr>
                        <a:t>(university office, EU)</a:t>
                      </a:r>
                      <a:endParaRPr lang="en-US" b="1" dirty="0">
                        <a:solidFill>
                          <a:schemeClr val="accent2">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Some (choice of 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lumMod val="75000"/>
                            </a:schemeClr>
                          </a:solidFill>
                        </a:rPr>
                        <a:t>Manual/ variety</a:t>
                      </a:r>
                      <a:r>
                        <a:rPr lang="en-US" b="1" baseline="0" dirty="0">
                          <a:solidFill>
                            <a:schemeClr val="accent2">
                              <a:lumMod val="75000"/>
                            </a:schemeClr>
                          </a:solidFill>
                        </a:rPr>
                        <a:t> of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FF0000"/>
                          </a:solidFill>
                        </a:rPr>
                        <a:t>€300/ pack of 10</a:t>
                      </a:r>
                      <a:endParaRPr lang="en-US" sz="1400" b="1" dirty="0">
                        <a:solidFill>
                          <a:srgbClr val="FF0000"/>
                        </a:solidFill>
                      </a:endParaRPr>
                    </a:p>
                  </a:txBody>
                  <a:tcPr/>
                </a:tc>
                <a:extLst>
                  <a:ext uri="{0D108BD9-81ED-4DB2-BD59-A6C34878D82A}">
                    <a16:rowId xmlns:a16="http://schemas.microsoft.com/office/drawing/2014/main" val="2260866584"/>
                  </a:ext>
                </a:extLst>
              </a:tr>
              <a:tr h="370840">
                <a:tc>
                  <a:txBody>
                    <a:bodyPr/>
                    <a:lstStyle/>
                    <a:p>
                      <a:r>
                        <a:rPr lang="en-US" dirty="0" err="1"/>
                        <a:t>Stat.Denmark</a:t>
                      </a:r>
                      <a:br>
                        <a:rPr lang="en-US" dirty="0"/>
                      </a:br>
                      <a:r>
                        <a:rPr lang="en-US" dirty="0"/>
                        <a:t>(typical EU)</a:t>
                      </a:r>
                    </a:p>
                  </a:txBody>
                  <a:tcPr/>
                </a:tc>
                <a:tc>
                  <a:txBody>
                    <a:bodyPr/>
                    <a:lstStyle/>
                    <a:p>
                      <a:r>
                        <a:rPr lang="en-US" b="1" dirty="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None (VDI) -</a:t>
                      </a:r>
                      <a:r>
                        <a:rPr kumimoji="0" lang="en-US" sz="1800" b="1" i="0" u="none" strike="noStrike" kern="1200" cap="none" spc="0" normalizeH="0" baseline="0" noProof="0" dirty="0">
                          <a:ln>
                            <a:noFill/>
                          </a:ln>
                          <a:solidFill>
                            <a:srgbClr val="ED7D31">
                              <a:lumMod val="75000"/>
                            </a:srgbClr>
                          </a:solidFill>
                          <a:effectLst/>
                          <a:uLnTx/>
                          <a:uFillTx/>
                          <a:latin typeface="+mn-lt"/>
                          <a:ea typeface="+mn-ea"/>
                          <a:cs typeface="+mn-cs"/>
                        </a:rPr>
                        <a:t>Some</a:t>
                      </a:r>
                      <a: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t> </a:t>
                      </a:r>
                      <a:br>
                        <a:rPr kumimoji="0" lang="en-US" sz="3600" b="1" i="0" u="none" strike="noStrike" kern="1200" cap="none" spc="0" normalizeH="0" baseline="0" noProof="0" dirty="0">
                          <a:ln>
                            <a:noFill/>
                          </a:ln>
                          <a:solidFill>
                            <a:srgbClr val="ED7D31">
                              <a:lumMod val="75000"/>
                            </a:srgbClr>
                          </a:solidFill>
                          <a:effectLst/>
                          <a:uLnTx/>
                          <a:uFillTx/>
                          <a:latin typeface="+mn-lt"/>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mn-lt"/>
                          <a:ea typeface="+mn-ea"/>
                          <a:cs typeface="+mn-cs"/>
                        </a:rPr>
                        <a:t>(host institution)</a:t>
                      </a:r>
                      <a:endParaRPr kumimoji="0" lang="en-US" sz="2800" b="1" i="0" u="none" strike="noStrike" kern="1200" cap="none" spc="0" normalizeH="0" baseline="0" noProof="0" dirty="0">
                        <a:ln>
                          <a:noFill/>
                        </a:ln>
                        <a:solidFill>
                          <a:srgbClr val="ED7D31">
                            <a:lumMod val="75000"/>
                          </a:srgbClr>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Some </a:t>
                      </a:r>
                      <a:br>
                        <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br>
                      <a:r>
                        <a:rPr kumimoji="0" lang="en-US" sz="14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(choice of software)</a:t>
                      </a:r>
                      <a:endParaRPr kumimoji="0" lang="en-US"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Manual/ self/ variety of rules</a:t>
                      </a:r>
                    </a:p>
                  </a:txBody>
                  <a:tcPr/>
                </a:tc>
                <a:extLst>
                  <a:ext uri="{0D108BD9-81ED-4DB2-BD59-A6C34878D82A}">
                    <a16:rowId xmlns:a16="http://schemas.microsoft.com/office/drawing/2014/main" val="292702666"/>
                  </a:ext>
                </a:extLst>
              </a:tr>
            </a:tbl>
          </a:graphicData>
        </a:graphic>
      </p:graphicFrame>
      <p:sp>
        <p:nvSpPr>
          <p:cNvPr id="7" name="Rectangle 6"/>
          <p:cNvSpPr/>
          <p:nvPr/>
        </p:nvSpPr>
        <p:spPr>
          <a:xfrm>
            <a:off x="1388225" y="3682537"/>
            <a:ext cx="7747463" cy="169579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238596" y="5378335"/>
            <a:ext cx="9875520" cy="123859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17912" y="2097577"/>
            <a:ext cx="8017776" cy="7401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238596" y="2837765"/>
            <a:ext cx="9725891" cy="84477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35688" y="2097576"/>
            <a:ext cx="1708114" cy="653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35688" y="3804458"/>
            <a:ext cx="1708114" cy="150737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61381" y="2751513"/>
            <a:ext cx="9875520" cy="997527"/>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58473" y="2097575"/>
            <a:ext cx="1685329" cy="4652360"/>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14800" y="1226530"/>
            <a:ext cx="3286125" cy="276999"/>
          </a:xfrm>
          <a:prstGeom prst="rect">
            <a:avLst/>
          </a:prstGeom>
          <a:solidFill>
            <a:schemeClr val="accent1"/>
          </a:solidFill>
          <a:ln>
            <a:solidFill>
              <a:schemeClr val="bg1"/>
            </a:solidFill>
          </a:ln>
        </p:spPr>
        <p:txBody>
          <a:bodyPr wrap="square" rtlCol="0">
            <a:spAutoFit/>
          </a:bodyPr>
          <a:lstStyle/>
          <a:p>
            <a:pPr algn="ctr"/>
            <a:r>
              <a:rPr lang="en-US" sz="1200" dirty="0">
                <a:solidFill>
                  <a:schemeClr val="bg1"/>
                </a:solidFill>
              </a:rPr>
              <a:t>Control by data provider of:</a:t>
            </a:r>
          </a:p>
        </p:txBody>
      </p:sp>
    </p:spTree>
    <p:custDataLst>
      <p:tags r:id="rId1"/>
    </p:custDataLst>
    <p:extLst>
      <p:ext uri="{BB962C8B-B14F-4D97-AF65-F5344CB8AC3E}">
        <p14:creationId xmlns:p14="http://schemas.microsoft.com/office/powerpoint/2010/main" val="23894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8" grpId="0" animBg="1"/>
      <p:bldP spid="9" grpId="0" animBg="1"/>
      <p:bldP spid="9" grpId="1" animBg="1"/>
      <p:bldP spid="11" grpId="0" animBg="1"/>
      <p:bldP spid="11" grpId="1" animBg="1"/>
      <p:bldP spid="12" grpId="0" animBg="1"/>
      <p:bldP spid="12" grpId="1" animBg="1"/>
      <p:bldP spid="10"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penalties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5870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dirty="0"/>
              <a:t>FSRDC and federal employee:</a:t>
            </a:r>
          </a:p>
          <a:p>
            <a:pPr lvl="1"/>
            <a:r>
              <a:rPr lang="en-US" dirty="0"/>
              <a:t>federal prison sentence of up to </a:t>
            </a:r>
            <a:r>
              <a:rPr lang="en-US" sz="3200" b="1" dirty="0">
                <a:solidFill>
                  <a:schemeClr val="accent1">
                    <a:lumMod val="50000"/>
                  </a:schemeClr>
                </a:solidFill>
              </a:rPr>
              <a:t>five (5)</a:t>
            </a:r>
            <a:r>
              <a:rPr lang="en-US" dirty="0"/>
              <a:t> years, a fine of up to </a:t>
            </a:r>
            <a:r>
              <a:rPr lang="en-US" sz="3200" b="1" dirty="0">
                <a:solidFill>
                  <a:srgbClr val="FF0000"/>
                </a:solidFill>
              </a:rPr>
              <a:t>$250,000</a:t>
            </a:r>
            <a:r>
              <a:rPr lang="en-US" dirty="0"/>
              <a:t>, or both.</a:t>
            </a:r>
          </a:p>
          <a:p>
            <a:r>
              <a:rPr lang="en-US" dirty="0"/>
              <a:t>France:</a:t>
            </a:r>
          </a:p>
          <a:p>
            <a:pPr lvl="1"/>
            <a:r>
              <a:rPr lang="en-US" dirty="0"/>
              <a:t>prison sentence of up to </a:t>
            </a:r>
            <a:r>
              <a:rPr lang="en-US" sz="2800" b="1" dirty="0">
                <a:solidFill>
                  <a:schemeClr val="accent1">
                    <a:lumMod val="50000"/>
                  </a:schemeClr>
                </a:solidFill>
              </a:rPr>
              <a:t>one (1)</a:t>
            </a:r>
            <a:r>
              <a:rPr lang="en-US" dirty="0"/>
              <a:t> year, a fine of up to </a:t>
            </a:r>
            <a:r>
              <a:rPr lang="en-US" sz="2800" b="1" dirty="0">
                <a:solidFill>
                  <a:srgbClr val="FF0000"/>
                </a:solidFill>
              </a:rPr>
              <a:t>€15,000</a:t>
            </a:r>
            <a:r>
              <a:rPr lang="en-US" dirty="0"/>
              <a:t>, or both.</a:t>
            </a:r>
          </a:p>
          <a:p>
            <a:endParaRPr lang="en-US" dirty="0"/>
          </a:p>
        </p:txBody>
      </p:sp>
      <p:sp>
        <p:nvSpPr>
          <p:cNvPr id="4" name="Rectangle 3"/>
          <p:cNvSpPr/>
          <p:nvPr/>
        </p:nvSpPr>
        <p:spPr>
          <a:xfrm>
            <a:off x="1388225" y="2237173"/>
            <a:ext cx="9800705" cy="53409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284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dirty="0"/>
              <a:t>IAB:</a:t>
            </a:r>
          </a:p>
          <a:p>
            <a:pPr lvl="1"/>
            <a:r>
              <a:rPr lang="en-US" u="sng" dirty="0"/>
              <a:t>Loss of data access </a:t>
            </a:r>
            <a:r>
              <a:rPr lang="en-US" dirty="0"/>
              <a:t>for up to </a:t>
            </a:r>
            <a:r>
              <a:rPr lang="en-US" sz="3200" b="1" dirty="0">
                <a:solidFill>
                  <a:schemeClr val="accent1">
                    <a:lumMod val="50000"/>
                  </a:schemeClr>
                </a:solidFill>
              </a:rPr>
              <a:t>two (2)</a:t>
            </a:r>
            <a:r>
              <a:rPr lang="en-US" dirty="0"/>
              <a:t> years for researcher and institution</a:t>
            </a:r>
          </a:p>
          <a:p>
            <a:pPr lvl="1"/>
            <a:r>
              <a:rPr lang="en-US" u="sng" dirty="0"/>
              <a:t>Contractual</a:t>
            </a:r>
            <a:r>
              <a:rPr lang="en-US" dirty="0"/>
              <a:t> penalty up to </a:t>
            </a:r>
            <a:r>
              <a:rPr lang="en-US" sz="3200" b="1" dirty="0">
                <a:solidFill>
                  <a:srgbClr val="FF0000"/>
                </a:solidFill>
              </a:rPr>
              <a:t>€60,000</a:t>
            </a:r>
            <a:r>
              <a:rPr lang="en-US" dirty="0"/>
              <a:t> paid by the </a:t>
            </a:r>
            <a:r>
              <a:rPr lang="en-US" b="1" dirty="0"/>
              <a:t>institution</a:t>
            </a:r>
            <a:endParaRPr lang="en-US" b="1" dirty="0">
              <a:solidFill>
                <a:srgbClr val="FF0000"/>
              </a:solidFill>
            </a:endParaRPr>
          </a:p>
          <a:p>
            <a:r>
              <a:rPr lang="en-US" dirty="0"/>
              <a:t>Denmark:</a:t>
            </a:r>
          </a:p>
          <a:p>
            <a:pPr lvl="1"/>
            <a:r>
              <a:rPr lang="en-US" dirty="0"/>
              <a:t>Researcher: </a:t>
            </a:r>
            <a:r>
              <a:rPr lang="en-US" u="sng" dirty="0"/>
              <a:t>Loss of data access </a:t>
            </a:r>
            <a:r>
              <a:rPr lang="en-US" sz="3200" b="1" dirty="0">
                <a:solidFill>
                  <a:schemeClr val="accent1">
                    <a:lumMod val="50000"/>
                  </a:schemeClr>
                </a:solidFill>
              </a:rPr>
              <a:t>for life</a:t>
            </a:r>
            <a:r>
              <a:rPr lang="en-US" dirty="0"/>
              <a:t>, or up to </a:t>
            </a:r>
            <a:r>
              <a:rPr lang="en-US" sz="3000" b="1" dirty="0">
                <a:solidFill>
                  <a:schemeClr val="accent1">
                    <a:lumMod val="50000"/>
                  </a:schemeClr>
                </a:solidFill>
              </a:rPr>
              <a:t>three (3)</a:t>
            </a:r>
            <a:r>
              <a:rPr lang="en-US" dirty="0"/>
              <a:t> years for “minor breaches”</a:t>
            </a:r>
          </a:p>
          <a:p>
            <a:pPr lvl="1"/>
            <a:r>
              <a:rPr lang="en-US" b="1" u="sng" dirty="0"/>
              <a:t>Institution</a:t>
            </a:r>
            <a:r>
              <a:rPr lang="en-US" dirty="0"/>
              <a:t>: Loss of access for a positive but limited (undefined) period</a:t>
            </a:r>
          </a:p>
          <a:p>
            <a:pPr lvl="1"/>
            <a:r>
              <a:rPr lang="en-US" dirty="0"/>
              <a:t>No financial or penal penalties</a:t>
            </a:r>
          </a:p>
          <a:p>
            <a:pPr lvl="1"/>
            <a:endParaRPr lang="en-US" dirty="0"/>
          </a:p>
          <a:p>
            <a:pPr lvl="1"/>
            <a:endParaRPr lang="en-US" dirty="0"/>
          </a:p>
          <a:p>
            <a:endParaRPr lang="en-US" dirty="0"/>
          </a:p>
        </p:txBody>
      </p:sp>
      <p:sp>
        <p:nvSpPr>
          <p:cNvPr id="4" name="TextBox 3"/>
          <p:cNvSpPr txBox="1"/>
          <p:nvPr/>
        </p:nvSpPr>
        <p:spPr>
          <a:xfrm>
            <a:off x="5689600" y="5113385"/>
            <a:ext cx="5664200" cy="1200329"/>
          </a:xfrm>
          <a:prstGeom prst="rect">
            <a:avLst/>
          </a:prstGeom>
          <a:solidFill>
            <a:schemeClr val="bg1"/>
          </a:solidFill>
          <a:ln w="63500">
            <a:solidFill>
              <a:srgbClr val="B31B1B"/>
            </a:solidFill>
          </a:ln>
          <a:effectLst>
            <a:outerShdw blurRad="50800" dist="190500" dir="2700000" algn="tl" rotWithShape="0">
              <a:prstClr val="black">
                <a:alpha val="40000"/>
              </a:prstClr>
            </a:outerShdw>
            <a:softEdge rad="12700"/>
          </a:effectLst>
        </p:spPr>
        <p:txBody>
          <a:bodyPr wrap="square" rtlCol="0">
            <a:spAutoFit/>
          </a:bodyPr>
          <a:lstStyle/>
          <a:p>
            <a:r>
              <a:rPr lang="en-US" b="1" u="sng" dirty="0">
                <a:latin typeface="Comic Sans MS" panose="030F0702030302020204" pitchFamily="66" charset="0"/>
              </a:rPr>
              <a:t>Of Note</a:t>
            </a:r>
            <a:r>
              <a:rPr lang="en-US" dirty="0">
                <a:latin typeface="Comic Sans MS" panose="030F0702030302020204" pitchFamily="66" charset="0"/>
              </a:rPr>
              <a:t>: the FSRDC contract explicitly </a:t>
            </a:r>
            <a:r>
              <a:rPr lang="en-US" u="sng" dirty="0">
                <a:latin typeface="Comic Sans MS" panose="030F0702030302020204" pitchFamily="66" charset="0"/>
              </a:rPr>
              <a:t>excludes</a:t>
            </a:r>
            <a:r>
              <a:rPr lang="en-US" dirty="0">
                <a:latin typeface="Comic Sans MS" panose="030F0702030302020204" pitchFamily="66" charset="0"/>
              </a:rPr>
              <a:t> a responsibility of the university for the actions of its employees, though university remains bound by FWA/IRB.</a:t>
            </a:r>
          </a:p>
        </p:txBody>
      </p:sp>
      <p:sp>
        <p:nvSpPr>
          <p:cNvPr id="6" name="Rectangle 5"/>
          <p:cNvSpPr/>
          <p:nvPr/>
        </p:nvSpPr>
        <p:spPr>
          <a:xfrm>
            <a:off x="7308779" y="2342884"/>
            <a:ext cx="3761051" cy="101945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106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of my talk today</a:t>
            </a:r>
          </a:p>
        </p:txBody>
      </p:sp>
      <p:sp>
        <p:nvSpPr>
          <p:cNvPr id="3" name="Content Placeholder 2"/>
          <p:cNvSpPr>
            <a:spLocks noGrp="1"/>
          </p:cNvSpPr>
          <p:nvPr>
            <p:ph idx="1"/>
          </p:nvPr>
        </p:nvSpPr>
        <p:spPr/>
        <p:txBody>
          <a:bodyPr>
            <a:normAutofit/>
          </a:bodyPr>
          <a:lstStyle/>
          <a:p>
            <a:r>
              <a:rPr lang="en-US" dirty="0"/>
              <a:t>Focus on researcher access to authorized </a:t>
            </a:r>
            <a:r>
              <a:rPr lang="en-US" b="1" i="1" dirty="0"/>
              <a:t>microdata</a:t>
            </a:r>
            <a:r>
              <a:rPr lang="en-US" dirty="0"/>
              <a:t> collections of federal statistical data</a:t>
            </a:r>
          </a:p>
          <a:p>
            <a:pPr lvl="1"/>
            <a:r>
              <a:rPr lang="en-US" dirty="0"/>
              <a:t>But private collections face similar issues and use similar mechanisms </a:t>
            </a:r>
          </a:p>
          <a:p>
            <a:r>
              <a:rPr lang="en-US" dirty="0"/>
              <a:t>Focus on the mechanisms for providing access</a:t>
            </a:r>
          </a:p>
          <a:p>
            <a:pPr lvl="1"/>
            <a:r>
              <a:rPr lang="en-US" dirty="0"/>
              <a:t>Mostly </a:t>
            </a:r>
            <a:r>
              <a:rPr lang="en-US" b="1" i="1" dirty="0"/>
              <a:t>physical access controls</a:t>
            </a:r>
          </a:p>
          <a:p>
            <a:pPr lvl="1"/>
            <a:r>
              <a:rPr lang="en-US" dirty="0"/>
              <a:t>Role of disclosure avoidance mechanisms</a:t>
            </a:r>
          </a:p>
          <a:p>
            <a:r>
              <a:rPr lang="en-US" dirty="0"/>
              <a:t>Highlight the roles of “community”</a:t>
            </a:r>
          </a:p>
          <a:p>
            <a:pPr lvl="1"/>
            <a:r>
              <a:rPr lang="en-US" dirty="0"/>
              <a:t>Training</a:t>
            </a:r>
          </a:p>
          <a:p>
            <a:pPr lvl="1"/>
            <a:r>
              <a:rPr lang="en-US" dirty="0"/>
              <a:t>Legal framework	</a:t>
            </a:r>
          </a:p>
          <a:p>
            <a:pPr lvl="1"/>
            <a:r>
              <a:rPr lang="en-US" dirty="0"/>
              <a:t>Role of institutions</a:t>
            </a:r>
          </a:p>
        </p:txBody>
      </p:sp>
    </p:spTree>
    <p:extLst>
      <p:ext uri="{BB962C8B-B14F-4D97-AF65-F5344CB8AC3E}">
        <p14:creationId xmlns:p14="http://schemas.microsoft.com/office/powerpoint/2010/main" val="215839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penalties</a:t>
            </a:r>
          </a:p>
        </p:txBody>
      </p:sp>
      <p:sp>
        <p:nvSpPr>
          <p:cNvPr id="3" name="Content Placeholder 2"/>
          <p:cNvSpPr>
            <a:spLocks noGrp="1"/>
          </p:cNvSpPr>
          <p:nvPr>
            <p:ph idx="1"/>
          </p:nvPr>
        </p:nvSpPr>
        <p:spPr/>
        <p:txBody>
          <a:bodyPr>
            <a:normAutofit/>
          </a:bodyPr>
          <a:lstStyle/>
          <a:p>
            <a:r>
              <a:rPr lang="en-US" sz="4000" dirty="0"/>
              <a:t>Does </a:t>
            </a:r>
            <a:r>
              <a:rPr lang="en-US" sz="4000" b="1" dirty="0">
                <a:solidFill>
                  <a:schemeClr val="accent5">
                    <a:lumMod val="75000"/>
                  </a:schemeClr>
                </a:solidFill>
              </a:rPr>
              <a:t>ease of application</a:t>
            </a:r>
            <a:r>
              <a:rPr lang="en-US" sz="4000" dirty="0"/>
              <a:t> matter (penal vs. contractual rules)?</a:t>
            </a:r>
          </a:p>
          <a:p>
            <a:r>
              <a:rPr lang="en-US" sz="4000" dirty="0"/>
              <a:t>Is it conducive to more strongly </a:t>
            </a:r>
            <a:r>
              <a:rPr lang="en-US" sz="4000" b="1" dirty="0">
                <a:solidFill>
                  <a:schemeClr val="accent6">
                    <a:lumMod val="75000"/>
                  </a:schemeClr>
                </a:solidFill>
              </a:rPr>
              <a:t>engage</a:t>
            </a:r>
            <a:r>
              <a:rPr lang="en-US" sz="4000" dirty="0"/>
              <a:t> the researcher’s </a:t>
            </a:r>
            <a:r>
              <a:rPr lang="en-US" sz="4000" b="1" dirty="0">
                <a:solidFill>
                  <a:schemeClr val="accent6">
                    <a:lumMod val="75000"/>
                  </a:schemeClr>
                </a:solidFill>
              </a:rPr>
              <a:t>employer</a:t>
            </a:r>
            <a:r>
              <a:rPr lang="en-US" sz="4000" dirty="0"/>
              <a:t> (typically but not exclusively a university)?</a:t>
            </a:r>
          </a:p>
        </p:txBody>
      </p:sp>
    </p:spTree>
    <p:extLst>
      <p:ext uri="{BB962C8B-B14F-4D97-AF65-F5344CB8AC3E}">
        <p14:creationId xmlns:p14="http://schemas.microsoft.com/office/powerpoint/2010/main" val="2513297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access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7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type of person?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1227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access</a:t>
            </a:r>
          </a:p>
        </p:txBody>
      </p:sp>
      <p:sp>
        <p:nvSpPr>
          <p:cNvPr id="3" name="Content Placeholder 2"/>
          <p:cNvSpPr>
            <a:spLocks noGrp="1"/>
          </p:cNvSpPr>
          <p:nvPr>
            <p:ph idx="1"/>
          </p:nvPr>
        </p:nvSpPr>
        <p:spPr/>
        <p:txBody>
          <a:bodyPr>
            <a:normAutofit lnSpcReduction="10000"/>
          </a:bodyPr>
          <a:lstStyle/>
          <a:p>
            <a:r>
              <a:rPr lang="en-US" dirty="0"/>
              <a:t>Frequent discussion</a:t>
            </a:r>
          </a:p>
          <a:p>
            <a:pPr lvl="1"/>
            <a:r>
              <a:rPr lang="en-US" dirty="0"/>
              <a:t>Security measures are for (malevolent) </a:t>
            </a:r>
            <a:r>
              <a:rPr lang="en-US" sz="3500" b="1" dirty="0">
                <a:solidFill>
                  <a:srgbClr val="FF0000"/>
                </a:solidFill>
              </a:rPr>
              <a:t>intruders</a:t>
            </a:r>
            <a:r>
              <a:rPr lang="en-US" dirty="0"/>
              <a:t>/opponents</a:t>
            </a:r>
          </a:p>
          <a:p>
            <a:pPr lvl="1"/>
            <a:r>
              <a:rPr lang="en-US" dirty="0"/>
              <a:t>Researchers are </a:t>
            </a:r>
            <a:r>
              <a:rPr lang="en-US" sz="3200" b="1" dirty="0">
                <a:solidFill>
                  <a:schemeClr val="accent1">
                    <a:lumMod val="75000"/>
                  </a:schemeClr>
                </a:solidFill>
              </a:rPr>
              <a:t>trusted</a:t>
            </a:r>
            <a:r>
              <a:rPr lang="en-US" dirty="0"/>
              <a:t> collaborators…</a:t>
            </a:r>
          </a:p>
          <a:p>
            <a:pPr lvl="1"/>
            <a:r>
              <a:rPr lang="en-US" dirty="0"/>
              <a:t>… who </a:t>
            </a:r>
            <a:r>
              <a:rPr lang="en-US" b="1" dirty="0">
                <a:solidFill>
                  <a:schemeClr val="accent6">
                    <a:lumMod val="75000"/>
                  </a:schemeClr>
                </a:solidFill>
              </a:rPr>
              <a:t>know</a:t>
            </a:r>
            <a:r>
              <a:rPr lang="en-US" dirty="0"/>
              <a:t> what they are doing</a:t>
            </a:r>
          </a:p>
          <a:p>
            <a:r>
              <a:rPr lang="en-US" dirty="0"/>
              <a:t>A corollary:</a:t>
            </a:r>
          </a:p>
          <a:p>
            <a:pPr lvl="1"/>
            <a:r>
              <a:rPr lang="en-US" dirty="0"/>
              <a:t>Protect against the </a:t>
            </a:r>
            <a:r>
              <a:rPr lang="en-US" dirty="0">
                <a:solidFill>
                  <a:srgbClr val="FF0000"/>
                </a:solidFill>
              </a:rPr>
              <a:t>bad</a:t>
            </a:r>
            <a:r>
              <a:rPr lang="en-US" dirty="0"/>
              <a:t> guys</a:t>
            </a:r>
          </a:p>
          <a:p>
            <a:pPr lvl="1"/>
            <a:r>
              <a:rPr lang="en-US" dirty="0"/>
              <a:t>But let the “</a:t>
            </a:r>
            <a:r>
              <a:rPr lang="en-US" dirty="0">
                <a:solidFill>
                  <a:schemeClr val="accent6">
                    <a:lumMod val="75000"/>
                  </a:schemeClr>
                </a:solidFill>
              </a:rPr>
              <a:t>good</a:t>
            </a:r>
            <a:r>
              <a:rPr lang="en-US" dirty="0"/>
              <a:t>” guys do their thing</a:t>
            </a:r>
          </a:p>
          <a:p>
            <a:r>
              <a:rPr lang="en-US" dirty="0"/>
              <a:t>Examples:</a:t>
            </a:r>
          </a:p>
          <a:p>
            <a:pPr lvl="1"/>
            <a:r>
              <a:rPr lang="en-US" dirty="0"/>
              <a:t>Network-moderated access</a:t>
            </a:r>
          </a:p>
          <a:p>
            <a:pPr lvl="1"/>
            <a:r>
              <a:rPr lang="en-US" dirty="0"/>
              <a:t>Contracts with disclosure avoidance rules</a:t>
            </a:r>
          </a:p>
        </p:txBody>
      </p:sp>
      <p:grpSp>
        <p:nvGrpSpPr>
          <p:cNvPr id="7" name="Group 6"/>
          <p:cNvGrpSpPr/>
          <p:nvPr/>
        </p:nvGrpSpPr>
        <p:grpSpPr>
          <a:xfrm>
            <a:off x="3807229" y="2967008"/>
            <a:ext cx="5677593" cy="1496927"/>
            <a:chOff x="3832167" y="2967008"/>
            <a:chExt cx="5652655" cy="1156105"/>
          </a:xfrm>
        </p:grpSpPr>
        <p:sp>
          <p:nvSpPr>
            <p:cNvPr id="4" name="TextBox 3"/>
            <p:cNvSpPr txBox="1"/>
            <p:nvPr/>
          </p:nvSpPr>
          <p:spPr>
            <a:xfrm>
              <a:off x="7124007" y="2967008"/>
              <a:ext cx="2360815" cy="923330"/>
            </a:xfrm>
            <a:prstGeom prst="rect">
              <a:avLst/>
            </a:prstGeom>
            <a:solidFill>
              <a:schemeClr val="bg1"/>
            </a:solidFill>
            <a:ln w="6350">
              <a:solidFill>
                <a:srgbClr val="C00000"/>
              </a:solidFill>
            </a:ln>
          </p:spPr>
          <p:txBody>
            <a:bodyPr wrap="square" rtlCol="0">
              <a:spAutoFit/>
            </a:bodyPr>
            <a:lstStyle/>
            <a:p>
              <a:r>
                <a:rPr lang="en-US" dirty="0">
                  <a:latin typeface="Lucida Handwriting" panose="03010101010101010101" pitchFamily="66" charset="0"/>
                </a:rPr>
                <a:t>How do you know who the good guys are?</a:t>
              </a:r>
            </a:p>
          </p:txBody>
        </p:sp>
        <p:cxnSp>
          <p:nvCxnSpPr>
            <p:cNvPr id="6" name="Straight Arrow Connector 5"/>
            <p:cNvCxnSpPr/>
            <p:nvPr/>
          </p:nvCxnSpPr>
          <p:spPr>
            <a:xfrm flipH="1">
              <a:off x="3832167" y="3466407"/>
              <a:ext cx="3283528" cy="656706"/>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87389" y="4463935"/>
            <a:ext cx="5045825" cy="939338"/>
            <a:chOff x="5153891" y="4463935"/>
            <a:chExt cx="4979323" cy="677108"/>
          </a:xfrm>
        </p:grpSpPr>
        <p:sp>
          <p:nvSpPr>
            <p:cNvPr id="9" name="TextBox 8"/>
            <p:cNvSpPr txBox="1"/>
            <p:nvPr/>
          </p:nvSpPr>
          <p:spPr>
            <a:xfrm>
              <a:off x="7124007" y="4463935"/>
              <a:ext cx="3009207" cy="677108"/>
            </a:xfrm>
            <a:prstGeom prst="rect">
              <a:avLst/>
            </a:prstGeom>
            <a:solidFill>
              <a:schemeClr val="bg1"/>
            </a:solidFill>
            <a:ln>
              <a:solidFill>
                <a:srgbClr val="C00000"/>
              </a:solidFill>
            </a:ln>
          </p:spPr>
          <p:txBody>
            <a:bodyPr wrap="square" rtlCol="0">
              <a:spAutoFit/>
            </a:bodyPr>
            <a:lstStyle/>
            <a:p>
              <a:r>
                <a:rPr lang="en-US" dirty="0">
                  <a:latin typeface="Lucida Handwriting" panose="03010101010101010101" pitchFamily="66" charset="0"/>
                </a:rPr>
                <a:t>Also known as the “</a:t>
              </a:r>
              <a:r>
                <a:rPr lang="en-US" sz="2000" b="1" dirty="0">
                  <a:latin typeface="Lucida Handwriting" panose="03010101010101010101" pitchFamily="66" charset="0"/>
                </a:rPr>
                <a:t>old boys’ network</a:t>
              </a:r>
              <a:r>
                <a:rPr lang="en-US" dirty="0">
                  <a:latin typeface="Lucida Handwriting" panose="03010101010101010101" pitchFamily="66" charset="0"/>
                </a:rPr>
                <a:t>”</a:t>
              </a:r>
            </a:p>
          </p:txBody>
        </p:sp>
        <p:cxnSp>
          <p:nvCxnSpPr>
            <p:cNvPr id="11" name="Straight Arrow Connector 10"/>
            <p:cNvCxnSpPr/>
            <p:nvPr/>
          </p:nvCxnSpPr>
          <p:spPr>
            <a:xfrm flipH="1">
              <a:off x="5153891" y="4821382"/>
              <a:ext cx="1862051" cy="290945"/>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05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culture matters</a:t>
            </a:r>
          </a:p>
        </p:txBody>
      </p:sp>
      <p:sp>
        <p:nvSpPr>
          <p:cNvPr id="3" name="Content Placeholder 2"/>
          <p:cNvSpPr>
            <a:spLocks noGrp="1"/>
          </p:cNvSpPr>
          <p:nvPr>
            <p:ph idx="1"/>
          </p:nvPr>
        </p:nvSpPr>
        <p:spPr/>
        <p:txBody>
          <a:bodyPr/>
          <a:lstStyle/>
          <a:p>
            <a:r>
              <a:rPr lang="en-US" dirty="0"/>
              <a:t>Researchers and agencies create the communities in which rules are applied and enforced</a:t>
            </a:r>
          </a:p>
          <a:p>
            <a:pPr lvl="1"/>
            <a:r>
              <a:rPr lang="en-US" dirty="0"/>
              <a:t>Training and “indoctrination”:</a:t>
            </a:r>
          </a:p>
          <a:p>
            <a:pPr lvl="2"/>
            <a:r>
              <a:rPr lang="en-US" dirty="0"/>
              <a:t>Training of FSRDC researchers (short, decentralized) </a:t>
            </a:r>
            <a:br>
              <a:rPr lang="en-US" dirty="0"/>
            </a:br>
            <a:r>
              <a:rPr lang="en-US" dirty="0"/>
              <a:t>  vs. </a:t>
            </a:r>
            <a:r>
              <a:rPr lang="en-US" dirty="0" err="1"/>
              <a:t>FedStat</a:t>
            </a:r>
            <a:r>
              <a:rPr lang="en-US" dirty="0"/>
              <a:t> employees (≥1 day on-site)</a:t>
            </a:r>
          </a:p>
          <a:p>
            <a:pPr lvl="2"/>
            <a:r>
              <a:rPr lang="en-US" dirty="0"/>
              <a:t>1 full day on-site (in Paris) training for French researchers </a:t>
            </a:r>
          </a:p>
          <a:p>
            <a:pPr lvl="1"/>
            <a:r>
              <a:rPr lang="en-US" dirty="0"/>
              <a:t>Common forums: </a:t>
            </a:r>
          </a:p>
          <a:p>
            <a:pPr lvl="2"/>
            <a:r>
              <a:rPr lang="en-US" dirty="0"/>
              <a:t>Conferences: Canadian, US (FSRDC, NCHS) yearly RDC conferences</a:t>
            </a:r>
          </a:p>
          <a:p>
            <a:pPr lvl="2"/>
            <a:r>
              <a:rPr lang="en-US" dirty="0"/>
              <a:t>Discussion, local groups: users of FSRDC share a common physical space</a:t>
            </a:r>
          </a:p>
          <a:p>
            <a:r>
              <a:rPr lang="en-US" dirty="0"/>
              <a:t>More or less tight binding of researchers into a community is important</a:t>
            </a:r>
          </a:p>
        </p:txBody>
      </p:sp>
    </p:spTree>
    <p:extLst>
      <p:ext uri="{BB962C8B-B14F-4D97-AF65-F5344CB8AC3E}">
        <p14:creationId xmlns:p14="http://schemas.microsoft.com/office/powerpoint/2010/main" val="3089908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content, method, and frequency</a:t>
            </a:r>
          </a:p>
        </p:txBody>
      </p:sp>
      <p:graphicFrame>
        <p:nvGraphicFramePr>
          <p:cNvPr id="4" name="Content Placeholder 3"/>
          <p:cNvGraphicFramePr>
            <a:graphicFrameLocks noGrp="1"/>
          </p:cNvGraphicFramePr>
          <p:nvPr>
            <p:ph idx="1"/>
            <p:extLst/>
          </p:nvPr>
        </p:nvGraphicFramePr>
        <p:xfrm>
          <a:off x="838200" y="1825625"/>
          <a:ext cx="10515600" cy="28143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270960243"/>
                    </a:ext>
                  </a:extLst>
                </a:gridCol>
                <a:gridCol w="1752600">
                  <a:extLst>
                    <a:ext uri="{9D8B030D-6E8A-4147-A177-3AD203B41FA5}">
                      <a16:colId xmlns:a16="http://schemas.microsoft.com/office/drawing/2014/main" val="850093418"/>
                    </a:ext>
                  </a:extLst>
                </a:gridCol>
                <a:gridCol w="1752600">
                  <a:extLst>
                    <a:ext uri="{9D8B030D-6E8A-4147-A177-3AD203B41FA5}">
                      <a16:colId xmlns:a16="http://schemas.microsoft.com/office/drawing/2014/main" val="1928357268"/>
                    </a:ext>
                  </a:extLst>
                </a:gridCol>
                <a:gridCol w="1752600">
                  <a:extLst>
                    <a:ext uri="{9D8B030D-6E8A-4147-A177-3AD203B41FA5}">
                      <a16:colId xmlns:a16="http://schemas.microsoft.com/office/drawing/2014/main" val="1041448794"/>
                    </a:ext>
                  </a:extLst>
                </a:gridCol>
                <a:gridCol w="1752600">
                  <a:extLst>
                    <a:ext uri="{9D8B030D-6E8A-4147-A177-3AD203B41FA5}">
                      <a16:colId xmlns:a16="http://schemas.microsoft.com/office/drawing/2014/main" val="2174214765"/>
                    </a:ext>
                  </a:extLst>
                </a:gridCol>
                <a:gridCol w="1752600">
                  <a:extLst>
                    <a:ext uri="{9D8B030D-6E8A-4147-A177-3AD203B41FA5}">
                      <a16:colId xmlns:a16="http://schemas.microsoft.com/office/drawing/2014/main" val="1993910083"/>
                    </a:ext>
                  </a:extLst>
                </a:gridCol>
              </a:tblGrid>
              <a:tr h="370840">
                <a:tc>
                  <a:txBody>
                    <a:bodyPr/>
                    <a:lstStyle/>
                    <a:p>
                      <a:endParaRPr lang="en-US" dirty="0"/>
                    </a:p>
                  </a:txBody>
                  <a:tcPr/>
                </a:tc>
                <a:tc>
                  <a:txBody>
                    <a:bodyPr/>
                    <a:lstStyle/>
                    <a:p>
                      <a:r>
                        <a:rPr lang="en-US" dirty="0"/>
                        <a:t>Frequency</a:t>
                      </a:r>
                    </a:p>
                  </a:txBody>
                  <a:tcPr/>
                </a:tc>
                <a:tc>
                  <a:txBody>
                    <a:bodyPr/>
                    <a:lstStyle/>
                    <a:p>
                      <a:r>
                        <a:rPr lang="en-US" dirty="0"/>
                        <a:t>Access rules?</a:t>
                      </a:r>
                    </a:p>
                  </a:txBody>
                  <a:tcPr/>
                </a:tc>
                <a:tc>
                  <a:txBody>
                    <a:bodyPr/>
                    <a:lstStyle/>
                    <a:p>
                      <a:r>
                        <a:rPr lang="en-US" dirty="0"/>
                        <a:t>Disclosure rules?</a:t>
                      </a:r>
                    </a:p>
                  </a:txBody>
                  <a:tcPr/>
                </a:tc>
                <a:tc>
                  <a:txBody>
                    <a:bodyPr/>
                    <a:lstStyle/>
                    <a:p>
                      <a:r>
                        <a:rPr lang="en-US" dirty="0"/>
                        <a:t>Disclosure avoidance tools?</a:t>
                      </a:r>
                    </a:p>
                  </a:txBody>
                  <a:tcPr/>
                </a:tc>
                <a:tc>
                  <a:txBody>
                    <a:bodyPr/>
                    <a:lstStyle/>
                    <a:p>
                      <a:r>
                        <a:rPr lang="en-US" dirty="0"/>
                        <a:t>Method</a:t>
                      </a:r>
                    </a:p>
                  </a:txBody>
                  <a:tcPr/>
                </a:tc>
                <a:extLst>
                  <a:ext uri="{0D108BD9-81ED-4DB2-BD59-A6C34878D82A}">
                    <a16:rowId xmlns:a16="http://schemas.microsoft.com/office/drawing/2014/main" val="1284728668"/>
                  </a:ext>
                </a:extLst>
              </a:tr>
              <a:tr h="370840">
                <a:tc>
                  <a:txBody>
                    <a:bodyPr/>
                    <a:lstStyle/>
                    <a:p>
                      <a:r>
                        <a:rPr lang="en-US" dirty="0"/>
                        <a:t>FSRDC</a:t>
                      </a:r>
                    </a:p>
                  </a:txBody>
                  <a:tcPr/>
                </a:tc>
                <a:tc>
                  <a:txBody>
                    <a:bodyPr/>
                    <a:lstStyle/>
                    <a:p>
                      <a:r>
                        <a:rPr lang="en-US" dirty="0"/>
                        <a:t>yearly</a:t>
                      </a:r>
                    </a:p>
                  </a:txBody>
                  <a:tcPr/>
                </a:tc>
                <a:tc>
                  <a:txBody>
                    <a:bodyPr/>
                    <a:lstStyle/>
                    <a:p>
                      <a:r>
                        <a:rPr lang="en-US" dirty="0"/>
                        <a:t>Initial</a:t>
                      </a:r>
                      <a:endParaRPr lang="en-US" sz="1400" dirty="0"/>
                    </a:p>
                  </a:txBody>
                  <a:tcPr/>
                </a:tc>
                <a:tc>
                  <a:txBody>
                    <a:bodyPr/>
                    <a:lstStyle/>
                    <a:p>
                      <a:r>
                        <a:rPr lang="en-US" dirty="0"/>
                        <a:t>As needed</a:t>
                      </a:r>
                    </a:p>
                  </a:txBody>
                  <a:tcPr/>
                </a:tc>
                <a:tc>
                  <a:txBody>
                    <a:bodyPr/>
                    <a:lstStyle/>
                    <a:p>
                      <a:r>
                        <a:rPr lang="en-US" dirty="0"/>
                        <a:t>No</a:t>
                      </a:r>
                    </a:p>
                  </a:txBody>
                  <a:tcPr/>
                </a:tc>
                <a:tc>
                  <a:txBody>
                    <a:bodyPr/>
                    <a:lstStyle/>
                    <a:p>
                      <a:r>
                        <a:rPr lang="en-US" dirty="0"/>
                        <a:t>Online</a:t>
                      </a:r>
                    </a:p>
                  </a:txBody>
                  <a:tcPr/>
                </a:tc>
                <a:extLst>
                  <a:ext uri="{0D108BD9-81ED-4DB2-BD59-A6C34878D82A}">
                    <a16:rowId xmlns:a16="http://schemas.microsoft.com/office/drawing/2014/main" val="1780042668"/>
                  </a:ext>
                </a:extLst>
              </a:tr>
              <a:tr h="370840">
                <a:tc>
                  <a:txBody>
                    <a:bodyPr/>
                    <a:lstStyle/>
                    <a:p>
                      <a:r>
                        <a:rPr lang="en-US" dirty="0"/>
                        <a:t>IAB RDC</a:t>
                      </a:r>
                    </a:p>
                  </a:txBody>
                  <a:tcPr/>
                </a:tc>
                <a:tc>
                  <a:txBody>
                    <a:bodyPr/>
                    <a:lstStyle/>
                    <a:p>
                      <a:r>
                        <a:rPr lang="en-US" dirty="0"/>
                        <a:t>Initial</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PDF </a:t>
                      </a:r>
                      <a:br>
                        <a:rPr lang="en-US" dirty="0"/>
                      </a:br>
                      <a:r>
                        <a:rPr lang="en-US" sz="1400" dirty="0"/>
                        <a:t>(Contract, other)</a:t>
                      </a:r>
                    </a:p>
                  </a:txBody>
                  <a:tcPr/>
                </a:tc>
                <a:extLst>
                  <a:ext uri="{0D108BD9-81ED-4DB2-BD59-A6C34878D82A}">
                    <a16:rowId xmlns:a16="http://schemas.microsoft.com/office/drawing/2014/main" val="3109342159"/>
                  </a:ext>
                </a:extLst>
              </a:tr>
              <a:tr h="370840">
                <a:tc>
                  <a:txBody>
                    <a:bodyPr/>
                    <a:lstStyle/>
                    <a:p>
                      <a:r>
                        <a:rPr lang="en-US" dirty="0"/>
                        <a:t>CASD (France)</a:t>
                      </a:r>
                    </a:p>
                  </a:txBody>
                  <a:tcPr/>
                </a:tc>
                <a:tc>
                  <a:txBody>
                    <a:bodyPr/>
                    <a:lstStyle/>
                    <a:p>
                      <a:r>
                        <a:rPr lang="en-US" dirty="0"/>
                        <a:t>Initial</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In person (3h)</a:t>
                      </a:r>
                    </a:p>
                  </a:txBody>
                  <a:tcPr/>
                </a:tc>
                <a:extLst>
                  <a:ext uri="{0D108BD9-81ED-4DB2-BD59-A6C34878D82A}">
                    <a16:rowId xmlns:a16="http://schemas.microsoft.com/office/drawing/2014/main" val="1764078774"/>
                  </a:ext>
                </a:extLst>
              </a:tr>
              <a:tr h="370840">
                <a:tc>
                  <a:txBody>
                    <a:bodyPr/>
                    <a:lstStyle/>
                    <a:p>
                      <a:r>
                        <a:rPr lang="en-US" dirty="0"/>
                        <a:t>Denmark</a:t>
                      </a:r>
                    </a:p>
                  </a:txBody>
                  <a:tcPr/>
                </a:tc>
                <a:tc>
                  <a:txBody>
                    <a:bodyPr/>
                    <a:lstStyle/>
                    <a:p>
                      <a:r>
                        <a:rPr lang="en-US" dirty="0"/>
                        <a:t>Initial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PDF</a:t>
                      </a:r>
                      <a:br>
                        <a:rPr lang="en-US" dirty="0"/>
                      </a:br>
                      <a:r>
                        <a:rPr lang="en-US" sz="1400" dirty="0"/>
                        <a:t>(Contract)</a:t>
                      </a:r>
                      <a:endParaRPr lang="en-US" sz="1800" dirty="0"/>
                    </a:p>
                  </a:txBody>
                  <a:tcPr/>
                </a:tc>
                <a:extLst>
                  <a:ext uri="{0D108BD9-81ED-4DB2-BD59-A6C34878D82A}">
                    <a16:rowId xmlns:a16="http://schemas.microsoft.com/office/drawing/2014/main" val="1521588251"/>
                  </a:ext>
                </a:extLst>
              </a:tr>
            </a:tbl>
          </a:graphicData>
        </a:graphic>
      </p:graphicFrame>
    </p:spTree>
    <p:extLst>
      <p:ext uri="{BB962C8B-B14F-4D97-AF65-F5344CB8AC3E}">
        <p14:creationId xmlns:p14="http://schemas.microsoft.com/office/powerpoint/2010/main" val="1650972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enclave = centralization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22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9010022" y="1825625"/>
            <a:ext cx="1866900" cy="1847850"/>
          </a:xfrm>
          <a:prstGeom prst="rect">
            <a:avLst/>
          </a:prstGeom>
        </p:spPr>
      </p:pic>
      <p:sp>
        <p:nvSpPr>
          <p:cNvPr id="2" name="Title 1"/>
          <p:cNvSpPr>
            <a:spLocks noGrp="1"/>
          </p:cNvSpPr>
          <p:nvPr>
            <p:ph type="title"/>
          </p:nvPr>
        </p:nvSpPr>
        <p:spPr/>
        <p:txBody>
          <a:bodyPr/>
          <a:lstStyle/>
          <a:p>
            <a:r>
              <a:rPr lang="en-US" dirty="0"/>
              <a:t>Concerns about centralized compute infrastructure</a:t>
            </a:r>
          </a:p>
        </p:txBody>
      </p:sp>
      <p:sp>
        <p:nvSpPr>
          <p:cNvPr id="3" name="Content Placeholder 2"/>
          <p:cNvSpPr>
            <a:spLocks noGrp="1"/>
          </p:cNvSpPr>
          <p:nvPr>
            <p:ph idx="1"/>
          </p:nvPr>
        </p:nvSpPr>
        <p:spPr>
          <a:xfrm>
            <a:off x="838200" y="1825625"/>
            <a:ext cx="10356542" cy="4351338"/>
          </a:xfrm>
        </p:spPr>
        <p:txBody>
          <a:bodyPr/>
          <a:lstStyle/>
          <a:p>
            <a:r>
              <a:rPr lang="en-US" dirty="0"/>
              <a:t>Canada</a:t>
            </a:r>
          </a:p>
          <a:p>
            <a:pPr lvl="1"/>
            <a:r>
              <a:rPr lang="en-US" dirty="0"/>
              <a:t>Wayne Smith upon his resignation as Chief Statistician of Canada: “…this situation [transfer of IT to Shared Services Canada] has already led to a progressive degradation of informatics infrastructure support with significant consequences for our effectiveness, our budget and our program.” </a:t>
            </a:r>
            <a:r>
              <a:rPr lang="en-US" sz="1200" dirty="0"/>
              <a:t>(Ottawa Citizen, Sept. 16, 2016, </a:t>
            </a:r>
            <a:r>
              <a:rPr lang="en-US" sz="1200" dirty="0">
                <a:hlinkClick r:id="rId4"/>
              </a:rPr>
              <a:t>http://ottawacitizen.com/news/local-news/canadas-chief-statistician-quits-statistic-canada</a:t>
            </a:r>
            <a:r>
              <a:rPr lang="en-US" sz="1200" dirty="0"/>
              <a:t> )</a:t>
            </a:r>
            <a:endParaRPr lang="en-US" dirty="0"/>
          </a:p>
          <a:p>
            <a:pPr lvl="1"/>
            <a:r>
              <a:rPr lang="en-US" dirty="0"/>
              <a:t>Continuing concerns amongst the Canadian RDCs about a central government-run IT infrastructure</a:t>
            </a:r>
          </a:p>
        </p:txBody>
      </p:sp>
    </p:spTree>
    <p:extLst>
      <p:ext uri="{BB962C8B-B14F-4D97-AF65-F5344CB8AC3E}">
        <p14:creationId xmlns:p14="http://schemas.microsoft.com/office/powerpoint/2010/main" val="2497792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Concerns about centralized compute infrastructure</a:t>
            </a:r>
          </a:p>
        </p:txBody>
      </p:sp>
      <p:sp>
        <p:nvSpPr>
          <p:cNvPr id="3" name="Content Placeholder 2"/>
          <p:cNvSpPr>
            <a:spLocks noGrp="1"/>
          </p:cNvSpPr>
          <p:nvPr>
            <p:ph sz="half" idx="1"/>
          </p:nvPr>
        </p:nvSpPr>
        <p:spPr/>
        <p:txBody>
          <a:bodyPr/>
          <a:lstStyle/>
          <a:p>
            <a:r>
              <a:rPr lang="en-US" dirty="0"/>
              <a:t>Scope</a:t>
            </a:r>
          </a:p>
          <a:p>
            <a:pPr lvl="1"/>
            <a:r>
              <a:rPr lang="en-US" dirty="0"/>
              <a:t>FSRDC infrastructure dwarfed by other federal research investments (e.g. XSEDE) that cannot be utilized</a:t>
            </a:r>
          </a:p>
        </p:txBody>
      </p:sp>
      <p:graphicFrame>
        <p:nvGraphicFramePr>
          <p:cNvPr id="7" name="Content Placeholder 6"/>
          <p:cNvGraphicFramePr>
            <a:graphicFrameLocks noGrp="1"/>
          </p:cNvGraphicFramePr>
          <p:nvPr>
            <p:ph sz="half" idx="2"/>
            <p:extLst/>
          </p:nvPr>
        </p:nvGraphicFramePr>
        <p:xfrm>
          <a:off x="5537469" y="3080550"/>
          <a:ext cx="5816330" cy="2239469"/>
        </p:xfrm>
        <a:graphic>
          <a:graphicData uri="http://schemas.openxmlformats.org/drawingml/2006/table">
            <a:tbl>
              <a:tblPr>
                <a:tableStyleId>{5C22544A-7EE6-4342-B048-85BDC9FD1C3A}</a:tableStyleId>
              </a:tblPr>
              <a:tblGrid>
                <a:gridCol w="2845911">
                  <a:extLst>
                    <a:ext uri="{9D8B030D-6E8A-4147-A177-3AD203B41FA5}">
                      <a16:colId xmlns:a16="http://schemas.microsoft.com/office/drawing/2014/main" val="4215788865"/>
                    </a:ext>
                  </a:extLst>
                </a:gridCol>
                <a:gridCol w="853773">
                  <a:extLst>
                    <a:ext uri="{9D8B030D-6E8A-4147-A177-3AD203B41FA5}">
                      <a16:colId xmlns:a16="http://schemas.microsoft.com/office/drawing/2014/main" val="820656775"/>
                    </a:ext>
                  </a:extLst>
                </a:gridCol>
                <a:gridCol w="853773">
                  <a:extLst>
                    <a:ext uri="{9D8B030D-6E8A-4147-A177-3AD203B41FA5}">
                      <a16:colId xmlns:a16="http://schemas.microsoft.com/office/drawing/2014/main" val="980668757"/>
                    </a:ext>
                  </a:extLst>
                </a:gridCol>
                <a:gridCol w="1262873">
                  <a:extLst>
                    <a:ext uri="{9D8B030D-6E8A-4147-A177-3AD203B41FA5}">
                      <a16:colId xmlns:a16="http://schemas.microsoft.com/office/drawing/2014/main" val="1126709545"/>
                    </a:ext>
                  </a:extLst>
                </a:gridCol>
              </a:tblGrid>
              <a:tr h="879145">
                <a:tc>
                  <a:txBody>
                    <a:bodyPr/>
                    <a:lstStyle/>
                    <a:p>
                      <a:pPr algn="l" fontAlgn="b"/>
                      <a:r>
                        <a:rPr lang="en-US" sz="2000" i="1" u="none" strike="noStrike" dirty="0">
                          <a:effectLst/>
                        </a:rPr>
                        <a:t>Cluster</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i="1" u="none" strike="noStrike" dirty="0">
                          <a:effectLst/>
                        </a:rPr>
                        <a:t>Cores</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i="1" u="none" strike="noStrike" dirty="0" err="1">
                          <a:effectLst/>
                        </a:rPr>
                        <a:t>Tflops</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i="1" u="none" strike="noStrike" dirty="0">
                          <a:effectLst/>
                        </a:rPr>
                        <a:t>As a multiple of FSRDC</a:t>
                      </a:r>
                      <a:endParaRPr lang="en-US" sz="20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04983577"/>
                  </a:ext>
                </a:extLst>
              </a:tr>
              <a:tr h="439573">
                <a:tc>
                  <a:txBody>
                    <a:bodyPr/>
                    <a:lstStyle/>
                    <a:p>
                      <a:pPr algn="l" fontAlgn="b"/>
                      <a:r>
                        <a:rPr lang="en-US" sz="2000" u="none" strike="noStrike" dirty="0">
                          <a:effectLst/>
                        </a:rPr>
                        <a:t>FSRDC</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240</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4.36</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 1x </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0095778"/>
                  </a:ext>
                </a:extLst>
              </a:tr>
              <a:tr h="439573">
                <a:tc>
                  <a:txBody>
                    <a:bodyPr/>
                    <a:lstStyle/>
                    <a:p>
                      <a:pPr algn="l" fontAlgn="b"/>
                      <a:r>
                        <a:rPr lang="en-US" sz="2000" u="none" strike="noStrike" dirty="0">
                          <a:effectLst/>
                        </a:rPr>
                        <a:t>Wrangler (TACC)</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2304</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62</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 14x </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6061351"/>
                  </a:ext>
                </a:extLst>
              </a:tr>
              <a:tr h="439573">
                <a:tc>
                  <a:txBody>
                    <a:bodyPr/>
                    <a:lstStyle/>
                    <a:p>
                      <a:pPr algn="l" fontAlgn="b"/>
                      <a:r>
                        <a:rPr lang="en-US" sz="2000" u="none" strike="noStrike">
                          <a:effectLst/>
                        </a:rPr>
                        <a:t>Stampede (TACC)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102400</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9600</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2202x </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5341572"/>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47" y="3761597"/>
            <a:ext cx="3962072" cy="2669827"/>
          </a:xfrm>
          <a:prstGeom prst="rect">
            <a:avLst/>
          </a:prstGeom>
        </p:spPr>
      </p:pic>
    </p:spTree>
    <p:extLst>
      <p:ext uri="{BB962C8B-B14F-4D97-AF65-F5344CB8AC3E}">
        <p14:creationId xmlns:p14="http://schemas.microsoft.com/office/powerpoint/2010/main" val="382264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summary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299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882764" y="1837112"/>
            <a:ext cx="2976105" cy="525201"/>
            <a:chOff x="2325707" y="3228336"/>
            <a:chExt cx="2252092" cy="369332"/>
          </a:xfrm>
        </p:grpSpPr>
        <p:sp>
          <p:nvSpPr>
            <p:cNvPr id="35" name="Oval 34"/>
            <p:cNvSpPr>
              <a:spLocks noChangeAspect="1"/>
            </p:cNvSpPr>
            <p:nvPr/>
          </p:nvSpPr>
          <p:spPr>
            <a:xfrm>
              <a:off x="2325707" y="3259824"/>
              <a:ext cx="326752"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48999" y="3228336"/>
              <a:ext cx="1828800" cy="369332"/>
            </a:xfrm>
            <a:prstGeom prst="rect">
              <a:avLst/>
            </a:prstGeom>
            <a:noFill/>
          </p:spPr>
          <p:txBody>
            <a:bodyPr wrap="square" rtlCol="0">
              <a:spAutoFit/>
            </a:bodyPr>
            <a:lstStyle/>
            <a:p>
              <a:r>
                <a:rPr lang="en-US" sz="1800" kern="1200" dirty="0">
                  <a:solidFill>
                    <a:schemeClr val="tx1"/>
                  </a:solidFill>
                  <a:latin typeface="+mn-lt"/>
                  <a:ea typeface="+mn-ea"/>
                  <a:cs typeface="+mn-cs"/>
                </a:rPr>
                <a:t>Tabulations</a:t>
              </a:r>
            </a:p>
          </p:txBody>
        </p:sp>
      </p:grpSp>
      <p:sp>
        <p:nvSpPr>
          <p:cNvPr id="2" name="Title 1"/>
          <p:cNvSpPr>
            <a:spLocks noGrp="1"/>
          </p:cNvSpPr>
          <p:nvPr>
            <p:ph type="title"/>
          </p:nvPr>
        </p:nvSpPr>
        <p:spPr/>
        <p:txBody>
          <a:bodyPr/>
          <a:lstStyle/>
          <a:p>
            <a:r>
              <a:rPr lang="en-US" dirty="0"/>
              <a:t>publication trade-offs</a:t>
            </a:r>
          </a:p>
        </p:txBody>
      </p:sp>
      <p:cxnSp>
        <p:nvCxnSpPr>
          <p:cNvPr id="4" name="Straight Arrow Connector 3"/>
          <p:cNvCxnSpPr/>
          <p:nvPr/>
        </p:nvCxnSpPr>
        <p:spPr>
          <a:xfrm flipV="1">
            <a:off x="2650723" y="1521230"/>
            <a:ext cx="43782" cy="3957444"/>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50723" y="5478674"/>
            <a:ext cx="6584717" cy="1"/>
          </a:xfrm>
          <a:prstGeom prst="straightConnector1">
            <a:avLst/>
          </a:prstGeom>
          <a:ln w="63500">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0306" y="5478673"/>
            <a:ext cx="2339230" cy="369332"/>
          </a:xfrm>
          <a:prstGeom prst="rect">
            <a:avLst/>
          </a:prstGeom>
          <a:noFill/>
        </p:spPr>
        <p:txBody>
          <a:bodyPr wrap="square" rtlCol="0">
            <a:spAutoFit/>
          </a:bodyPr>
          <a:lstStyle/>
          <a:p>
            <a:r>
              <a:rPr lang="en-US" dirty="0"/>
              <a:t>← Loss of detail</a:t>
            </a:r>
          </a:p>
        </p:txBody>
      </p:sp>
      <p:sp>
        <p:nvSpPr>
          <p:cNvPr id="21" name="TextBox 20"/>
          <p:cNvSpPr txBox="1"/>
          <p:nvPr/>
        </p:nvSpPr>
        <p:spPr>
          <a:xfrm>
            <a:off x="742950" y="3237352"/>
            <a:ext cx="2139814" cy="525201"/>
          </a:xfrm>
          <a:prstGeom prst="rect">
            <a:avLst/>
          </a:prstGeom>
          <a:noFill/>
        </p:spPr>
        <p:txBody>
          <a:bodyPr wrap="square" rtlCol="0">
            <a:spAutoFit/>
          </a:bodyPr>
          <a:lstStyle/>
          <a:p>
            <a:r>
              <a:rPr lang="en-US" sz="1800" kern="1200" dirty="0">
                <a:solidFill>
                  <a:schemeClr val="tx1"/>
                </a:solidFill>
                <a:latin typeface="+mn-lt"/>
                <a:ea typeface="+mn-ea"/>
                <a:cs typeface="+mn-cs"/>
              </a:rPr>
              <a:t>Ease of access</a:t>
            </a:r>
          </a:p>
        </p:txBody>
      </p:sp>
      <p:grpSp>
        <p:nvGrpSpPr>
          <p:cNvPr id="31" name="Group 30"/>
          <p:cNvGrpSpPr/>
          <p:nvPr/>
        </p:nvGrpSpPr>
        <p:grpSpPr>
          <a:xfrm>
            <a:off x="8623447" y="2433885"/>
            <a:ext cx="2730353" cy="804010"/>
            <a:chOff x="6582284" y="3720418"/>
            <a:chExt cx="2066125" cy="565396"/>
          </a:xfrm>
        </p:grpSpPr>
        <p:sp>
          <p:nvSpPr>
            <p:cNvPr id="28" name="Rectangle 27"/>
            <p:cNvSpPr/>
            <p:nvPr/>
          </p:nvSpPr>
          <p:spPr>
            <a:xfrm>
              <a:off x="6582284" y="3720418"/>
              <a:ext cx="362968" cy="5653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45252" y="3818450"/>
              <a:ext cx="1703157" cy="369332"/>
            </a:xfrm>
            <a:prstGeom prst="rect">
              <a:avLst/>
            </a:prstGeom>
            <a:noFill/>
          </p:spPr>
          <p:txBody>
            <a:bodyPr wrap="square" rtlCol="0">
              <a:spAutoFit/>
            </a:bodyPr>
            <a:lstStyle/>
            <a:p>
              <a:r>
                <a:rPr lang="en-US" dirty="0"/>
                <a:t>Raw microdata</a:t>
              </a:r>
            </a:p>
          </p:txBody>
        </p:sp>
      </p:grpSp>
      <p:sp>
        <p:nvSpPr>
          <p:cNvPr id="7" name="TextBox 6"/>
          <p:cNvSpPr txBox="1"/>
          <p:nvPr/>
        </p:nvSpPr>
        <p:spPr>
          <a:xfrm>
            <a:off x="4916627" y="4380846"/>
            <a:ext cx="1396538" cy="369332"/>
          </a:xfrm>
          <a:prstGeom prst="rect">
            <a:avLst/>
          </a:prstGeom>
          <a:noFill/>
        </p:spPr>
        <p:txBody>
          <a:bodyPr wrap="square" rtlCol="0">
            <a:spAutoFit/>
          </a:bodyPr>
          <a:lstStyle/>
          <a:p>
            <a:r>
              <a:rPr lang="en-US" dirty="0"/>
              <a:t>Privacy   loss</a:t>
            </a:r>
          </a:p>
        </p:txBody>
      </p:sp>
      <p:cxnSp>
        <p:nvCxnSpPr>
          <p:cNvPr id="9" name="Straight Arrow Connector 8"/>
          <p:cNvCxnSpPr/>
          <p:nvPr/>
        </p:nvCxnSpPr>
        <p:spPr>
          <a:xfrm>
            <a:off x="4127931" y="4316088"/>
            <a:ext cx="2697251" cy="0"/>
          </a:xfrm>
          <a:prstGeom prst="straightConnector1">
            <a:avLst/>
          </a:prstGeom>
          <a:ln w="38100">
            <a:solidFill>
              <a:srgbClr val="7030A0"/>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815542" y="1518410"/>
            <a:ext cx="5839240" cy="3776797"/>
            <a:chOff x="3815542" y="1518410"/>
            <a:chExt cx="5839240" cy="3776797"/>
          </a:xfrm>
        </p:grpSpPr>
        <p:cxnSp>
          <p:nvCxnSpPr>
            <p:cNvPr id="12" name="Straight Connector 11"/>
            <p:cNvCxnSpPr/>
            <p:nvPr/>
          </p:nvCxnSpPr>
          <p:spPr>
            <a:xfrm>
              <a:off x="3815542"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93810" y="152123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50571" y="151982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50403" y="1518410"/>
              <a:ext cx="2404379" cy="3773977"/>
            </a:xfrm>
            <a:prstGeom prst="line">
              <a:avLst/>
            </a:prstGeom>
            <a:ln w="41275">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836465" y="1859358"/>
            <a:ext cx="2789797" cy="525201"/>
            <a:chOff x="2279408" y="3250582"/>
            <a:chExt cx="2111108" cy="369332"/>
          </a:xfrm>
        </p:grpSpPr>
        <p:sp>
          <p:nvSpPr>
            <p:cNvPr id="38" name="Rectangle 37"/>
            <p:cNvSpPr/>
            <p:nvPr/>
          </p:nvSpPr>
          <p:spPr>
            <a:xfrm>
              <a:off x="2279408" y="3250582"/>
              <a:ext cx="32675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2325707" y="3254111"/>
              <a:ext cx="2064809" cy="317783"/>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Tabulations</a:t>
              </a:r>
            </a:p>
          </p:txBody>
        </p:sp>
      </p:grpSp>
      <p:sp>
        <p:nvSpPr>
          <p:cNvPr id="25" name="Oval 24"/>
          <p:cNvSpPr>
            <a:spLocks noChangeAspect="1"/>
          </p:cNvSpPr>
          <p:nvPr/>
        </p:nvSpPr>
        <p:spPr>
          <a:xfrm>
            <a:off x="3936736" y="2646734"/>
            <a:ext cx="2071869" cy="535879"/>
          </a:xfrm>
          <a:prstGeom prst="ellipse">
            <a:avLst/>
          </a:prstGeom>
          <a:solidFill>
            <a:schemeClr val="accent6">
              <a:lumMod val="75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Public-use microdata</a:t>
            </a:r>
          </a:p>
        </p:txBody>
      </p:sp>
    </p:spTree>
    <p:custDataLst>
      <p:tags r:id="rId1"/>
    </p:custDataLst>
    <p:extLst>
      <p:ext uri="{BB962C8B-B14F-4D97-AF65-F5344CB8AC3E}">
        <p14:creationId xmlns:p14="http://schemas.microsoft.com/office/powerpoint/2010/main" val="23493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b="1" dirty="0"/>
              <a:t>Remote</a:t>
            </a:r>
            <a:r>
              <a:rPr lang="en-US" dirty="0"/>
              <a:t> access of some type is the </a:t>
            </a:r>
            <a:r>
              <a:rPr lang="en-US" b="1" dirty="0"/>
              <a:t>standard</a:t>
            </a:r>
            <a:r>
              <a:rPr lang="en-US" dirty="0"/>
              <a:t> practice around the world</a:t>
            </a:r>
          </a:p>
          <a:p>
            <a:r>
              <a:rPr lang="en-US" b="1" dirty="0"/>
              <a:t>Access locations </a:t>
            </a:r>
            <a:r>
              <a:rPr lang="en-US" dirty="0"/>
              <a:t>and ease of releasing results vary substantially</a:t>
            </a:r>
          </a:p>
          <a:p>
            <a:r>
              <a:rPr lang="en-US" dirty="0"/>
              <a:t>Disclosure avoidance process is still </a:t>
            </a:r>
            <a:r>
              <a:rPr lang="en-US" b="1" dirty="0"/>
              <a:t>quite pedestrian </a:t>
            </a:r>
            <a:r>
              <a:rPr lang="en-US" dirty="0"/>
              <a:t>in almost all cases, and DA methods are “</a:t>
            </a:r>
            <a:r>
              <a:rPr lang="en-US" b="1" dirty="0"/>
              <a:t>old-fashioned</a:t>
            </a:r>
            <a:r>
              <a:rPr lang="en-US" dirty="0"/>
              <a:t>”. Self-release of data is the exception.</a:t>
            </a:r>
          </a:p>
        </p:txBody>
      </p:sp>
    </p:spTree>
    <p:extLst>
      <p:ext uri="{BB962C8B-B14F-4D97-AF65-F5344CB8AC3E}">
        <p14:creationId xmlns:p14="http://schemas.microsoft.com/office/powerpoint/2010/main" val="2143441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concluding thoughts</a:t>
            </a:r>
          </a:p>
        </p:txBody>
      </p:sp>
      <p:sp>
        <p:nvSpPr>
          <p:cNvPr id="3" name="Content Placeholder 2"/>
          <p:cNvSpPr>
            <a:spLocks noGrp="1"/>
          </p:cNvSpPr>
          <p:nvPr>
            <p:ph idx="1"/>
          </p:nvPr>
        </p:nvSpPr>
        <p:spPr/>
        <p:txBody>
          <a:bodyPr/>
          <a:lstStyle/>
          <a:p>
            <a:r>
              <a:rPr lang="en-US" dirty="0"/>
              <a:t>How to enable a scalable and secure system</a:t>
            </a:r>
          </a:p>
          <a:p>
            <a:pPr lvl="1"/>
            <a:r>
              <a:rPr lang="en-US" dirty="0"/>
              <a:t>Does it require changes in the legal framework?</a:t>
            </a:r>
          </a:p>
          <a:p>
            <a:pPr lvl="1"/>
            <a:r>
              <a:rPr lang="en-US" dirty="0"/>
              <a:t>How to build a culture of responsible and secure data access among researchers?</a:t>
            </a:r>
          </a:p>
          <a:p>
            <a:pPr lvl="1"/>
            <a:r>
              <a:rPr lang="en-US" dirty="0"/>
              <a:t>What kind of devices or access mechanisms do we want to enable?</a:t>
            </a:r>
          </a:p>
          <a:p>
            <a:pPr lvl="1"/>
            <a:r>
              <a:rPr lang="en-US" dirty="0"/>
              <a:t>Who gets to hold the data that researchers actually access?</a:t>
            </a:r>
          </a:p>
        </p:txBody>
      </p:sp>
    </p:spTree>
    <p:extLst>
      <p:ext uri="{BB962C8B-B14F-4D97-AF65-F5344CB8AC3E}">
        <p14:creationId xmlns:p14="http://schemas.microsoft.com/office/powerpoint/2010/main" val="434267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583709" y="2521527"/>
            <a:ext cx="5135418" cy="923330"/>
          </a:xfrm>
          <a:prstGeom prst="rect">
            <a:avLst/>
          </a:prstGeom>
          <a:noFill/>
        </p:spPr>
        <p:txBody>
          <a:bodyPr wrap="square" rtlCol="0">
            <a:spAutoFit/>
          </a:bodyPr>
          <a:lstStyle/>
          <a:p>
            <a:pPr algn="ctr"/>
            <a:r>
              <a:rPr lang="en-US" dirty="0">
                <a:solidFill>
                  <a:schemeClr val="bg1"/>
                </a:solidFill>
              </a:rPr>
              <a:t>thank you</a:t>
            </a:r>
          </a:p>
          <a:p>
            <a:pPr algn="ctr"/>
            <a:endParaRPr lang="en-US" dirty="0">
              <a:solidFill>
                <a:schemeClr val="bg1"/>
              </a:solidFill>
            </a:endParaRPr>
          </a:p>
          <a:p>
            <a:pPr algn="ctr"/>
            <a:r>
              <a:rPr lang="en-US">
                <a:solidFill>
                  <a:schemeClr val="bg1"/>
                </a:solidFill>
              </a:rPr>
              <a:t>lars.vilhuber</a:t>
            </a:r>
            <a:r>
              <a:rPr lang="en-US" dirty="0">
                <a:solidFill>
                  <a:schemeClr val="bg1"/>
                </a:solidFill>
              </a:rPr>
              <a:t>@cornell</a:t>
            </a:r>
            <a:r>
              <a:rPr lang="en-US">
                <a:solidFill>
                  <a:schemeClr val="bg1"/>
                </a:solidFill>
              </a:rPr>
              <a:t>.edu</a:t>
            </a:r>
            <a:r>
              <a:rPr lang="en-US" dirty="0">
                <a:solidFill>
                  <a:schemeClr val="bg1"/>
                </a:solidFill>
              </a:rPr>
              <a:t> </a:t>
            </a:r>
          </a:p>
        </p:txBody>
      </p:sp>
      <p:sp>
        <p:nvSpPr>
          <p:cNvPr id="6" name="Rectangle 5"/>
          <p:cNvSpPr/>
          <p:nvPr/>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7" name="Picture 6" descr="cu screen b31b1b.psd"/>
          <p:cNvPicPr>
            <a:picLocks noChangeAspect="1"/>
          </p:cNvPicPr>
          <p:nvPr/>
        </p:nvPicPr>
        <p:blipFill rotWithShape="1">
          <a:blip r:embed="rId2" cstate="print">
            <a:extLst>
              <a:ext uri="{28A0092B-C50C-407E-A947-70E740481C1C}">
                <a14:useLocalDpi xmlns:a14="http://schemas.microsoft.com/office/drawing/2010/main" val="0"/>
              </a:ext>
            </a:extLst>
          </a:blip>
          <a:srcRect r="70374"/>
          <a:stretch/>
        </p:blipFill>
        <p:spPr>
          <a:xfrm>
            <a:off x="5447768" y="5408926"/>
            <a:ext cx="1405614" cy="1287438"/>
          </a:xfrm>
          <a:prstGeom prst="rect">
            <a:avLst/>
          </a:prstGeom>
        </p:spPr>
      </p:pic>
    </p:spTree>
    <p:extLst>
      <p:ext uri="{BB962C8B-B14F-4D97-AF65-F5344CB8AC3E}">
        <p14:creationId xmlns:p14="http://schemas.microsoft.com/office/powerpoint/2010/main" val="51184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dirty="0"/>
              <a:t>Stefan Bender (formerly IAB and now Bundesbank, Germany)</a:t>
            </a:r>
          </a:p>
          <a:p>
            <a:r>
              <a:rPr lang="en-US" dirty="0" err="1"/>
              <a:t>Jörg</a:t>
            </a:r>
            <a:r>
              <a:rPr lang="en-US" dirty="0"/>
              <a:t> </a:t>
            </a:r>
            <a:r>
              <a:rPr lang="en-US" dirty="0" err="1"/>
              <a:t>Heining</a:t>
            </a:r>
            <a:r>
              <a:rPr lang="en-US" dirty="0"/>
              <a:t> (IAB, Germany)</a:t>
            </a:r>
          </a:p>
          <a:p>
            <a:r>
              <a:rPr lang="en-US" dirty="0"/>
              <a:t>Roxanne Silberman (CASD, France)</a:t>
            </a:r>
          </a:p>
          <a:p>
            <a:r>
              <a:rPr lang="en-US" dirty="0" err="1"/>
              <a:t>Kamel</a:t>
            </a:r>
            <a:r>
              <a:rPr lang="en-US" dirty="0"/>
              <a:t> </a:t>
            </a:r>
            <a:r>
              <a:rPr lang="en-US" dirty="0" err="1"/>
              <a:t>Gadouche</a:t>
            </a:r>
            <a:r>
              <a:rPr lang="en-US" dirty="0"/>
              <a:t> (CASD, France)</a:t>
            </a:r>
          </a:p>
          <a:p>
            <a:r>
              <a:rPr lang="en-US" dirty="0"/>
              <a:t>Jean Poirier (CIQSS, Canada)</a:t>
            </a:r>
          </a:p>
          <a:p>
            <a:endParaRPr lang="en-US" dirty="0"/>
          </a:p>
        </p:txBody>
      </p:sp>
    </p:spTree>
    <p:extLst>
      <p:ext uri="{BB962C8B-B14F-4D97-AF65-F5344CB8AC3E}">
        <p14:creationId xmlns:p14="http://schemas.microsoft.com/office/powerpoint/2010/main" val="528892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Walter Wilcox (1914) cited in Anderson, Margo J., and Seltzer, William. “Federal Statistical Confidentiality and Business Data: Twentieth Century Challenges and Continuing Issues’.” Journal of Privacy and Confidentiality 1.1 (2009): 7-52, 55-58.</a:t>
            </a:r>
          </a:p>
          <a:p>
            <a:r>
              <a:rPr lang="en-US" dirty="0" err="1"/>
              <a:t>Kohlmann</a:t>
            </a:r>
            <a:r>
              <a:rPr lang="en-US" dirty="0"/>
              <a:t>, Annette (2005): “The Research Data Centre of the Federal Employment Service in the Institute for Employment Research.” In: </a:t>
            </a:r>
            <a:r>
              <a:rPr lang="en-US" dirty="0" err="1"/>
              <a:t>Schmollers</a:t>
            </a:r>
            <a:r>
              <a:rPr lang="en-US" dirty="0"/>
              <a:t> </a:t>
            </a:r>
            <a:r>
              <a:rPr lang="en-US" dirty="0" err="1"/>
              <a:t>Jahrbuch</a:t>
            </a:r>
            <a:r>
              <a:rPr lang="en-US" dirty="0"/>
              <a:t> 125, 437-447</a:t>
            </a:r>
          </a:p>
          <a:p>
            <a:r>
              <a:rPr lang="en-US" dirty="0" err="1"/>
              <a:t>Allmendinger</a:t>
            </a:r>
            <a:r>
              <a:rPr lang="en-US" dirty="0"/>
              <a:t>, Jutta and </a:t>
            </a:r>
            <a:r>
              <a:rPr lang="en-US" dirty="0" err="1"/>
              <a:t>Kohlmann</a:t>
            </a:r>
            <a:r>
              <a:rPr lang="en-US" dirty="0"/>
              <a:t>, Annette (2005) “</a:t>
            </a:r>
            <a:r>
              <a:rPr lang="en-US" dirty="0" err="1"/>
              <a:t>Datenverfügbarkeit</a:t>
            </a:r>
            <a:r>
              <a:rPr lang="en-US" dirty="0"/>
              <a:t> und </a:t>
            </a:r>
            <a:r>
              <a:rPr lang="en-US" dirty="0" err="1"/>
              <a:t>Datenzugang</a:t>
            </a:r>
            <a:r>
              <a:rPr lang="en-US" dirty="0"/>
              <a:t> am </a:t>
            </a:r>
            <a:r>
              <a:rPr lang="en-US" dirty="0" err="1"/>
              <a:t>Forschungsdatenzentrum</a:t>
            </a:r>
            <a:r>
              <a:rPr lang="en-US" dirty="0"/>
              <a:t> der </a:t>
            </a:r>
            <a:r>
              <a:rPr lang="en-US" dirty="0" err="1"/>
              <a:t>Bundesagentur</a:t>
            </a:r>
            <a:r>
              <a:rPr lang="en-US" dirty="0"/>
              <a:t> </a:t>
            </a:r>
            <a:r>
              <a:rPr lang="en-US" dirty="0" err="1"/>
              <a:t>für</a:t>
            </a:r>
            <a:r>
              <a:rPr lang="en-US" dirty="0"/>
              <a:t> </a:t>
            </a:r>
            <a:r>
              <a:rPr lang="en-US" dirty="0" err="1"/>
              <a:t>Arbeit</a:t>
            </a:r>
            <a:r>
              <a:rPr lang="en-US" dirty="0"/>
              <a:t> </a:t>
            </a:r>
            <a:r>
              <a:rPr lang="en-US" dirty="0" err="1"/>
              <a:t>im</a:t>
            </a:r>
            <a:r>
              <a:rPr lang="en-US" dirty="0"/>
              <a:t> </a:t>
            </a:r>
            <a:r>
              <a:rPr lang="en-US" dirty="0" err="1"/>
              <a:t>Institut</a:t>
            </a:r>
            <a:r>
              <a:rPr lang="en-US" dirty="0"/>
              <a:t> </a:t>
            </a:r>
            <a:r>
              <a:rPr lang="en-US" dirty="0" err="1"/>
              <a:t>für</a:t>
            </a:r>
            <a:r>
              <a:rPr lang="en-US" dirty="0"/>
              <a:t> </a:t>
            </a:r>
            <a:r>
              <a:rPr lang="en-US" dirty="0" err="1"/>
              <a:t>Arbeitsmarkt</a:t>
            </a:r>
            <a:r>
              <a:rPr lang="en-US" dirty="0"/>
              <a:t>- und </a:t>
            </a:r>
            <a:r>
              <a:rPr lang="en-US" dirty="0" err="1"/>
              <a:t>Berufsforschung</a:t>
            </a:r>
            <a:r>
              <a:rPr lang="en-US" dirty="0"/>
              <a:t>”. In: </a:t>
            </a:r>
            <a:r>
              <a:rPr lang="en-US" dirty="0" err="1"/>
              <a:t>Allgemeines</a:t>
            </a:r>
            <a:r>
              <a:rPr lang="en-US" dirty="0"/>
              <a:t> </a:t>
            </a:r>
            <a:r>
              <a:rPr lang="en-US" dirty="0" err="1"/>
              <a:t>Statistisches</a:t>
            </a:r>
            <a:r>
              <a:rPr lang="en-US" dirty="0"/>
              <a:t> </a:t>
            </a:r>
            <a:r>
              <a:rPr lang="en-US" dirty="0" err="1"/>
              <a:t>Archiv</a:t>
            </a:r>
            <a:r>
              <a:rPr lang="en-US" dirty="0"/>
              <a:t> 89, S. 159-182</a:t>
            </a:r>
          </a:p>
          <a:p>
            <a:r>
              <a:rPr lang="en-US" dirty="0" err="1"/>
              <a:t>Heining</a:t>
            </a:r>
            <a:r>
              <a:rPr lang="en-US" dirty="0"/>
              <a:t>, </a:t>
            </a:r>
            <a:r>
              <a:rPr lang="en-US" dirty="0" err="1"/>
              <a:t>Jörg</a:t>
            </a:r>
            <a:r>
              <a:rPr lang="en-US" dirty="0"/>
              <a:t> (2010): “The Research Data Centre of the German Federal Employment Agency: data supply and demand between 2004 and 2009.” In: </a:t>
            </a:r>
            <a:r>
              <a:rPr lang="en-US" dirty="0" err="1"/>
              <a:t>Zeitschrift</a:t>
            </a:r>
            <a:r>
              <a:rPr lang="en-US" dirty="0"/>
              <a:t> </a:t>
            </a:r>
            <a:r>
              <a:rPr lang="en-US" dirty="0" err="1"/>
              <a:t>für</a:t>
            </a:r>
            <a:r>
              <a:rPr lang="en-US" dirty="0"/>
              <a:t> </a:t>
            </a:r>
            <a:r>
              <a:rPr lang="en-US" dirty="0" err="1"/>
              <a:t>ArbeitsmarktForschung</a:t>
            </a:r>
            <a:r>
              <a:rPr lang="en-US" dirty="0"/>
              <a:t>, Jg. 42, H. 4, S. 337-350. </a:t>
            </a:r>
            <a:r>
              <a:rPr lang="en-US" dirty="0">
                <a:hlinkClick r:id="rId2"/>
              </a:rPr>
              <a:t>http://www.iab.de/389/section.aspx/Publikation/k100128n09</a:t>
            </a:r>
            <a:r>
              <a:rPr lang="en-US" dirty="0"/>
              <a:t> </a:t>
            </a:r>
          </a:p>
          <a:p>
            <a:r>
              <a:rPr lang="en-US" dirty="0" err="1"/>
              <a:t>Kargus</a:t>
            </a:r>
            <a:r>
              <a:rPr lang="en-US" dirty="0"/>
              <a:t>, Andrea; Müller, Anne (2014): “Auch in </a:t>
            </a:r>
            <a:r>
              <a:rPr lang="en-US" dirty="0" err="1"/>
              <a:t>Nürnberg</a:t>
            </a:r>
            <a:r>
              <a:rPr lang="en-US" dirty="0"/>
              <a:t> </a:t>
            </a:r>
            <a:r>
              <a:rPr lang="en-US" dirty="0" err="1"/>
              <a:t>möglich</a:t>
            </a:r>
            <a:r>
              <a:rPr lang="en-US" dirty="0"/>
              <a:t>: Von der </a:t>
            </a:r>
            <a:r>
              <a:rPr lang="en-US" dirty="0" err="1"/>
              <a:t>zweiten</a:t>
            </a:r>
            <a:r>
              <a:rPr lang="en-US" dirty="0"/>
              <a:t> Liga in die Champions League - </a:t>
            </a:r>
            <a:r>
              <a:rPr lang="en-US" dirty="0" err="1"/>
              <a:t>ein</a:t>
            </a:r>
            <a:r>
              <a:rPr lang="en-US" dirty="0"/>
              <a:t> </a:t>
            </a:r>
            <a:r>
              <a:rPr lang="en-US" dirty="0" err="1"/>
              <a:t>Gespräch</a:t>
            </a:r>
            <a:r>
              <a:rPr lang="en-US" dirty="0"/>
              <a:t> </a:t>
            </a:r>
            <a:r>
              <a:rPr lang="en-US" dirty="0" err="1"/>
              <a:t>mit</a:t>
            </a:r>
            <a:r>
              <a:rPr lang="en-US" dirty="0"/>
              <a:t> Stefan Bender.” In: IAB-Forum, </a:t>
            </a:r>
            <a:r>
              <a:rPr lang="en-US" dirty="0" err="1"/>
              <a:t>Nr</a:t>
            </a:r>
            <a:r>
              <a:rPr lang="en-US" dirty="0"/>
              <a:t>. 2, S. 38-45. </a:t>
            </a:r>
            <a:r>
              <a:rPr lang="en-US" dirty="0">
                <a:hlinkClick r:id="rId3"/>
              </a:rPr>
              <a:t>http://www.iab.de/188/section.aspx/Publikation/k141201301</a:t>
            </a:r>
            <a:r>
              <a:rPr lang="en-US" dirty="0"/>
              <a:t> </a:t>
            </a:r>
          </a:p>
          <a:p>
            <a:r>
              <a:rPr lang="en-US" dirty="0"/>
              <a:t>Kraus, Rebecca S. (2011): “Statistical Déjà Vu: The National Data Center Proposal of 1965 and Its Descendants.” Presentation at JSM 2011. </a:t>
            </a:r>
            <a:r>
              <a:rPr lang="de-DE">
                <a:hlinkClick r:id="rId4"/>
              </a:rPr>
              <a:t>https://www.census.gov/history/pdf/kraus-natdatacenter.pdf</a:t>
            </a:r>
            <a:r>
              <a:rPr lang="de-DE"/>
              <a:t> </a:t>
            </a:r>
            <a:endParaRPr lang="de-DE" dirty="0"/>
          </a:p>
          <a:p>
            <a:endParaRPr lang="en-US" dirty="0"/>
          </a:p>
        </p:txBody>
      </p:sp>
    </p:spTree>
    <p:extLst>
      <p:ext uri="{BB962C8B-B14F-4D97-AF65-F5344CB8AC3E}">
        <p14:creationId xmlns:p14="http://schemas.microsoft.com/office/powerpoint/2010/main" val="319787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a:t>How to provide </a:t>
            </a:r>
            <a:r>
              <a:rPr lang="en-US" sz="4800" b="1" dirty="0"/>
              <a:t>easy and convenient </a:t>
            </a:r>
            <a:r>
              <a:rPr lang="en-US" sz="4400" dirty="0"/>
              <a:t>access to data with </a:t>
            </a:r>
            <a:r>
              <a:rPr lang="en-US" sz="5400" b="1" dirty="0">
                <a:solidFill>
                  <a:schemeClr val="accent6">
                    <a:lumMod val="75000"/>
                  </a:schemeClr>
                </a:solidFill>
              </a:rPr>
              <a:t>more detail </a:t>
            </a:r>
            <a:r>
              <a:rPr lang="en-US" sz="4400" dirty="0"/>
              <a:t>than public-use microdata, </a:t>
            </a:r>
            <a:r>
              <a:rPr lang="en-US" sz="5400" b="1" dirty="0">
                <a:solidFill>
                  <a:srgbClr val="FFC000"/>
                </a:solidFill>
              </a:rPr>
              <a:t>less privacy loss </a:t>
            </a:r>
            <a:r>
              <a:rPr lang="en-US" sz="4400" dirty="0"/>
              <a:t>than direct publication of </a:t>
            </a:r>
            <a:r>
              <a:rPr lang="en-US" sz="4400" dirty="0">
                <a:solidFill>
                  <a:srgbClr val="FF0000"/>
                </a:solidFill>
              </a:rPr>
              <a:t>raw data</a:t>
            </a:r>
            <a:r>
              <a:rPr lang="en-US" sz="4400" dirty="0"/>
              <a:t>?</a:t>
            </a:r>
          </a:p>
        </p:txBody>
      </p:sp>
      <p:sp>
        <p:nvSpPr>
          <p:cNvPr id="4" name="Title 3"/>
          <p:cNvSpPr>
            <a:spLocks noGrp="1"/>
          </p:cNvSpPr>
          <p:nvPr>
            <p:ph type="title"/>
          </p:nvPr>
        </p:nvSpPr>
        <p:spPr/>
        <p:txBody>
          <a:bodyPr/>
          <a:lstStyle/>
          <a:p>
            <a:r>
              <a:rPr lang="en-US" dirty="0">
                <a:solidFill>
                  <a:schemeClr val="bg1"/>
                </a:solidFill>
              </a:rPr>
              <a:t>The goal of data access</a:t>
            </a:r>
          </a:p>
        </p:txBody>
      </p:sp>
    </p:spTree>
    <p:extLst>
      <p:ext uri="{BB962C8B-B14F-4D97-AF65-F5344CB8AC3E}">
        <p14:creationId xmlns:p14="http://schemas.microsoft.com/office/powerpoint/2010/main" val="275260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147" y="2755090"/>
            <a:ext cx="3053433" cy="2033309"/>
          </a:xfrm>
          <a:prstGeom prst="rect">
            <a:avLst/>
          </a:prstGeom>
          <a:effectLst>
            <a:outerShdw blurRad="50800" dist="127000" dir="2700000" algn="tl" rotWithShape="0">
              <a:prstClr val="black">
                <a:alpha val="40000"/>
              </a:prstClr>
            </a:outerShdw>
            <a:softEdge rad="127000"/>
          </a:effectLst>
        </p:spPr>
      </p:pic>
      <p:sp>
        <p:nvSpPr>
          <p:cNvPr id="2" name="Title 1"/>
          <p:cNvSpPr>
            <a:spLocks noGrp="1"/>
          </p:cNvSpPr>
          <p:nvPr>
            <p:ph type="title"/>
          </p:nvPr>
        </p:nvSpPr>
        <p:spPr/>
        <p:txBody>
          <a:bodyPr/>
          <a:lstStyle/>
          <a:p>
            <a:r>
              <a:rPr lang="en-US" dirty="0"/>
              <a:t>public use data</a:t>
            </a:r>
          </a:p>
        </p:txBody>
      </p:sp>
      <p:sp>
        <p:nvSpPr>
          <p:cNvPr id="14" name="TextBox 13"/>
          <p:cNvSpPr txBox="1"/>
          <p:nvPr/>
        </p:nvSpPr>
        <p:spPr>
          <a:xfrm>
            <a:off x="2358070" y="5129056"/>
            <a:ext cx="2144110" cy="646331"/>
          </a:xfrm>
          <a:prstGeom prst="rect">
            <a:avLst/>
          </a:prstGeom>
          <a:noFill/>
        </p:spPr>
        <p:txBody>
          <a:bodyPr wrap="square" rtlCol="0">
            <a:spAutoFit/>
          </a:bodyPr>
          <a:lstStyle/>
          <a:p>
            <a:pPr algn="ctr"/>
            <a:r>
              <a:rPr lang="en-US" dirty="0"/>
              <a:t>Data provider/ custodian</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8550" y="2960447"/>
            <a:ext cx="1468975" cy="115769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873" y="3287657"/>
            <a:ext cx="1233621" cy="1157117"/>
          </a:xfrm>
          <a:prstGeom prst="rect">
            <a:avLst/>
          </a:prstGeom>
        </p:spPr>
      </p:pic>
      <p:sp>
        <p:nvSpPr>
          <p:cNvPr id="18" name="TextBox 17"/>
          <p:cNvSpPr txBox="1"/>
          <p:nvPr/>
        </p:nvSpPr>
        <p:spPr>
          <a:xfrm>
            <a:off x="8046876" y="5129056"/>
            <a:ext cx="2144110" cy="646331"/>
          </a:xfrm>
          <a:prstGeom prst="rect">
            <a:avLst/>
          </a:prstGeom>
          <a:noFill/>
        </p:spPr>
        <p:txBody>
          <a:bodyPr wrap="square" rtlCol="0">
            <a:spAutoFit/>
          </a:bodyPr>
          <a:lstStyle/>
          <a:p>
            <a:pPr algn="ctr"/>
            <a:r>
              <a:rPr lang="en-US" dirty="0"/>
              <a:t>Data user/ researcher</a:t>
            </a:r>
          </a:p>
        </p:txBody>
      </p:sp>
    </p:spTree>
    <p:custDataLst>
      <p:tags r:id="rId1"/>
    </p:custDataLst>
    <p:extLst>
      <p:ext uri="{BB962C8B-B14F-4D97-AF65-F5344CB8AC3E}">
        <p14:creationId xmlns:p14="http://schemas.microsoft.com/office/powerpoint/2010/main" val="18330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37" presetClass="path" presetSubtype="0" accel="50000" decel="50000" fill="hold" nodeType="afterEffect">
                                  <p:stCondLst>
                                    <p:cond delay="250"/>
                                  </p:stCondLst>
                                  <p:childTnLst>
                                    <p:animMotion origin="layout" path="M -2.29167E-6 0.07824 L 0.1181 -0.19352 C 0.14258 -0.25509 0.17956 -0.2875 0.21836 -0.2875 C 0.26237 -0.2875 0.29792 -0.25509 0.3224 -0.19352 L 0.44063 0.07824 " pathEditMode="relative" rAng="0" ptsTypes="AAAAA">
                                      <p:cBhvr>
                                        <p:cTn id="19" dur="2000" fill="hold"/>
                                        <p:tgtEl>
                                          <p:spTgt spid="16"/>
                                        </p:tgtEl>
                                        <p:attrNameLst>
                                          <p:attrName>ppt_x</p:attrName>
                                          <p:attrName>ppt_y</p:attrName>
                                        </p:attrNameLst>
                                      </p:cBhvr>
                                      <p:rCtr x="22031" y="-18287"/>
                                    </p:animMotion>
                                  </p:childTnLst>
                                </p:cTn>
                              </p:par>
                            </p:childTnLst>
                          </p:cTn>
                        </p:par>
                        <p:par>
                          <p:cTn id="20" fill="hold">
                            <p:stCondLst>
                              <p:cond delay="2750"/>
                            </p:stCondLst>
                            <p:childTnLst>
                              <p:par>
                                <p:cTn id="21" presetID="53" presetClass="exit" presetSubtype="32" fill="hold" nodeType="afterEffect">
                                  <p:stCondLst>
                                    <p:cond delay="0"/>
                                  </p:stCondLst>
                                  <p:childTnLst>
                                    <p:anim calcmode="lin" valueType="num">
                                      <p:cBhvr>
                                        <p:cTn id="22" dur="500"/>
                                        <p:tgtEl>
                                          <p:spTgt spid="16"/>
                                        </p:tgtEl>
                                        <p:attrNameLst>
                                          <p:attrName>ppt_w</p:attrName>
                                        </p:attrNameLst>
                                      </p:cBhvr>
                                      <p:tavLst>
                                        <p:tav tm="0">
                                          <p:val>
                                            <p:strVal val="ppt_w"/>
                                          </p:val>
                                        </p:tav>
                                        <p:tav tm="100000">
                                          <p:val>
                                            <p:fltVal val="0"/>
                                          </p:val>
                                        </p:tav>
                                      </p:tavLst>
                                    </p:anim>
                                    <p:anim calcmode="lin" valueType="num">
                                      <p:cBhvr>
                                        <p:cTn id="23" dur="500"/>
                                        <p:tgtEl>
                                          <p:spTgt spid="16"/>
                                        </p:tgtEl>
                                        <p:attrNameLst>
                                          <p:attrName>ppt_h</p:attrName>
                                        </p:attrNameLst>
                                      </p:cBhvr>
                                      <p:tavLst>
                                        <p:tav tm="0">
                                          <p:val>
                                            <p:strVal val="ppt_h"/>
                                          </p:val>
                                        </p:tav>
                                        <p:tav tm="100000">
                                          <p:val>
                                            <p:fltVal val="0"/>
                                          </p:val>
                                        </p:tav>
                                      </p:tavLst>
                                    </p:anim>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 data</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sp>
        <p:nvSpPr>
          <p:cNvPr id="18" name="TextBox 17"/>
          <p:cNvSpPr txBox="1"/>
          <p:nvPr/>
        </p:nvSpPr>
        <p:spPr>
          <a:xfrm>
            <a:off x="9279515" y="2513537"/>
            <a:ext cx="2943251" cy="369332"/>
          </a:xfrm>
          <a:prstGeom prst="rect">
            <a:avLst/>
          </a:prstGeom>
          <a:noFill/>
        </p:spPr>
        <p:txBody>
          <a:bodyPr wrap="square" rtlCol="0">
            <a:spAutoFit/>
          </a:bodyPr>
          <a:lstStyle/>
          <a:p>
            <a:r>
              <a:rPr lang="en-US" dirty="0"/>
              <a:t>What type of person?</a:t>
            </a:r>
          </a:p>
        </p:txBody>
      </p:sp>
      <p:cxnSp>
        <p:nvCxnSpPr>
          <p:cNvPr id="19" name="Straight Arrow Connector 18"/>
          <p:cNvCxnSpPr>
            <a:cxnSpLocks/>
          </p:cNvCxnSpPr>
          <p:nvPr/>
        </p:nvCxnSpPr>
        <p:spPr>
          <a:xfrm flipH="1">
            <a:off x="9412014" y="2941809"/>
            <a:ext cx="1144507" cy="5942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26917" y="3705718"/>
            <a:ext cx="1197666" cy="1323439"/>
          </a:xfrm>
          <a:prstGeom prst="rect">
            <a:avLst/>
          </a:prstGeom>
          <a:noFill/>
        </p:spPr>
        <p:txBody>
          <a:bodyPr wrap="square" rtlCol="0">
            <a:spAutoFit/>
          </a:bodyPr>
          <a:lstStyle/>
          <a:p>
            <a:pPr algn="ctr"/>
            <a:r>
              <a:rPr lang="en-US" sz="8000" dirty="0">
                <a:solidFill>
                  <a:schemeClr val="accent1">
                    <a:lumMod val="75000"/>
                  </a:schemeClr>
                </a:solidFill>
              </a:rPr>
              <a:t>?</a:t>
            </a:r>
            <a:endParaRPr lang="en-US" dirty="0">
              <a:solidFill>
                <a:schemeClr val="accent1">
                  <a:lumMod val="75000"/>
                </a:schemeClr>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17" name="TextBox 16"/>
          <p:cNvSpPr txBox="1"/>
          <p:nvPr/>
        </p:nvSpPr>
        <p:spPr>
          <a:xfrm>
            <a:off x="5922268" y="6039498"/>
            <a:ext cx="4230067" cy="369332"/>
          </a:xfrm>
          <a:prstGeom prst="rect">
            <a:avLst/>
          </a:prstGeom>
          <a:noFill/>
        </p:spPr>
        <p:txBody>
          <a:bodyPr wrap="square" rtlCol="0">
            <a:spAutoFit/>
          </a:bodyPr>
          <a:lstStyle/>
          <a:p>
            <a:r>
              <a:rPr lang="en-US" dirty="0"/>
              <a:t>How do results leave the room?</a:t>
            </a:r>
          </a:p>
        </p:txBody>
      </p:sp>
      <p:cxnSp>
        <p:nvCxnSpPr>
          <p:cNvPr id="20" name="Straight Arrow Connector 19"/>
          <p:cNvCxnSpPr>
            <a:cxnSpLocks/>
          </p:cNvCxnSpPr>
          <p:nvPr/>
        </p:nvCxnSpPr>
        <p:spPr>
          <a:xfrm flipH="1">
            <a:off x="7480385" y="4682359"/>
            <a:ext cx="882088" cy="12826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7423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7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7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750"/>
                            </p:stCondLst>
                            <p:childTnLst>
                              <p:par>
                                <p:cTn id="19" presetID="10" presetClass="entr" presetSubtype="0" fill="hold" grpId="0" nodeType="afterEffect">
                                  <p:stCondLst>
                                    <p:cond delay="7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750"/>
                                  </p:stCondLst>
                                  <p:childTnLst>
                                    <p:set>
                                      <p:cBhvr>
                                        <p:cTn id="23" dur="1" fill="hold">
                                          <p:stCondLst>
                                            <p:cond delay="0"/>
                                          </p:stCondLst>
                                        </p:cTn>
                                        <p:tgtEl>
                                          <p:spTgt spid="21">
                                            <p:txEl>
                                              <p:pRg st="0" end="0"/>
                                            </p:txEl>
                                          </p:spTgt>
                                        </p:tgtEl>
                                        <p:attrNameLst>
                                          <p:attrName>style.visibility</p:attrName>
                                        </p:attrNameLst>
                                      </p:cBhvr>
                                      <p:to>
                                        <p:strVal val="visible"/>
                                      </p:to>
                                    </p:set>
                                    <p:animEffect transition="in" filter="fade">
                                      <p:cBhvr>
                                        <p:cTn id="24" dur="500"/>
                                        <p:tgtEl>
                                          <p:spTgt spid="21">
                                            <p:txEl>
                                              <p:pRg st="0" end="0"/>
                                            </p:txEl>
                                          </p:spTgt>
                                        </p:tgtEl>
                                      </p:cBhvr>
                                    </p:animEffect>
                                  </p:childTnLst>
                                </p:cTn>
                              </p:par>
                            </p:childTnLst>
                          </p:cTn>
                        </p:par>
                        <p:par>
                          <p:cTn id="25" fill="hold">
                            <p:stCondLst>
                              <p:cond delay="3000"/>
                            </p:stCondLst>
                            <p:childTnLst>
                              <p:par>
                                <p:cTn id="26" presetID="10" presetClass="entr" presetSubtype="0" fill="hold" grpId="0" nodeType="afterEffect">
                                  <p:stCondLst>
                                    <p:cond delay="7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7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4250"/>
                            </p:stCondLst>
                            <p:childTnLst>
                              <p:par>
                                <p:cTn id="33" presetID="10" presetClass="entr" presetSubtype="0" fill="hold" grpId="0" nodeType="after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paradigm</a:t>
            </a: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37761" y="2963069"/>
            <a:ext cx="2381250" cy="2076450"/>
          </a:xfr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8550" y="2960447"/>
            <a:ext cx="1468975" cy="1157699"/>
          </a:xfrm>
          <a:prstGeom prst="rect">
            <a:avLst/>
          </a:prstGeom>
        </p:spPr>
      </p:pic>
      <p:cxnSp>
        <p:nvCxnSpPr>
          <p:cNvPr id="17" name="Straight Arrow Connector 16"/>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8353" y="874985"/>
            <a:ext cx="4916829" cy="461665"/>
          </a:xfrm>
          <a:prstGeom prst="rect">
            <a:avLst/>
          </a:prstGeom>
          <a:noFill/>
        </p:spPr>
        <p:txBody>
          <a:bodyPr wrap="square" rtlCol="0">
            <a:spAutoFit/>
          </a:bodyPr>
          <a:lstStyle/>
          <a:p>
            <a:r>
              <a:rPr lang="en-US" sz="2400" b="1" dirty="0"/>
              <a:t>“Data Enclave” or “Secure Room”</a:t>
            </a:r>
          </a:p>
        </p:txBody>
      </p:sp>
    </p:spTree>
    <p:custDataLst>
      <p:tags r:id="rId1"/>
    </p:custDataLst>
    <p:extLst>
      <p:ext uri="{BB962C8B-B14F-4D97-AF65-F5344CB8AC3E}">
        <p14:creationId xmlns:p14="http://schemas.microsoft.com/office/powerpoint/2010/main" val="387438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37" presetClass="path" presetSubtype="0" accel="50000" decel="50000" fill="hold" nodeType="afterEffect">
                                  <p:stCondLst>
                                    <p:cond delay="250"/>
                                  </p:stCondLst>
                                  <p:childTnLst>
                                    <p:animMotion origin="layout" path="M -2.29167E-6 0.07824 L 0.1181 -0.19352 C 0.14258 -0.25509 0.17956 -0.2875 0.21836 -0.2875 C 0.26237 -0.2875 0.29792 -0.25509 0.3224 -0.19352 L 0.44063 0.07824 " pathEditMode="relative" rAng="0" ptsTypes="AAAAA">
                                      <p:cBhvr>
                                        <p:cTn id="15" dur="1000" fill="hold"/>
                                        <p:tgtEl>
                                          <p:spTgt spid="16"/>
                                        </p:tgtEl>
                                        <p:attrNameLst>
                                          <p:attrName>ppt_x</p:attrName>
                                          <p:attrName>ppt_y</p:attrName>
                                        </p:attrNameLst>
                                      </p:cBhvr>
                                      <p:rCtr x="22031" y="-18287"/>
                                    </p:animMotion>
                                  </p:childTnLst>
                                </p:cTn>
                              </p:par>
                            </p:childTnLst>
                          </p:cTn>
                        </p:par>
                        <p:par>
                          <p:cTn id="16" fill="hold">
                            <p:stCondLst>
                              <p:cond delay="1750"/>
                            </p:stCondLst>
                            <p:childTnLst>
                              <p:par>
                                <p:cTn id="17" presetID="53" presetClass="exit" presetSubtype="32" fill="hold" nodeType="afterEffect">
                                  <p:stCondLst>
                                    <p:cond delay="0"/>
                                  </p:stCondLst>
                                  <p:childTnLst>
                                    <p:anim calcmode="lin" valueType="num">
                                      <p:cBhvr>
                                        <p:cTn id="18" dur="500"/>
                                        <p:tgtEl>
                                          <p:spTgt spid="16"/>
                                        </p:tgtEl>
                                        <p:attrNameLst>
                                          <p:attrName>ppt_w</p:attrName>
                                        </p:attrNameLst>
                                      </p:cBhvr>
                                      <p:tavLst>
                                        <p:tav tm="0">
                                          <p:val>
                                            <p:strVal val="ppt_w"/>
                                          </p:val>
                                        </p:tav>
                                        <p:tav tm="100000">
                                          <p:val>
                                            <p:fltVal val="0"/>
                                          </p:val>
                                        </p:tav>
                                      </p:tavLst>
                                    </p:anim>
                                    <p:anim calcmode="lin" valueType="num">
                                      <p:cBhvr>
                                        <p:cTn id="19" dur="500"/>
                                        <p:tgtEl>
                                          <p:spTgt spid="16"/>
                                        </p:tgtEl>
                                        <p:attrNameLst>
                                          <p:attrName>ppt_h</p:attrName>
                                        </p:attrNameLst>
                                      </p:cBhvr>
                                      <p:tavLst>
                                        <p:tav tm="0">
                                          <p:val>
                                            <p:strVal val="ppt_h"/>
                                          </p:val>
                                        </p:tav>
                                        <p:tav tm="100000">
                                          <p:val>
                                            <p:fltVal val="0"/>
                                          </p:val>
                                        </p:tav>
                                      </p:tavLst>
                                    </p:anim>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225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500"/>
                            </p:stCondLst>
                            <p:childTnLst>
                              <p:par>
                                <p:cTn id="39" presetID="1" presetClass="entr" presetSubtype="0" fill="hold" grpId="0" nodeType="afterEffect">
                                  <p:stCondLst>
                                    <p:cond delay="25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61" y="2963069"/>
            <a:ext cx="2381250" cy="207645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6951" y="3307499"/>
            <a:ext cx="1226342" cy="115028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93" y="1986455"/>
            <a:ext cx="2643287" cy="3216166"/>
          </a:xfrm>
          <a:prstGeom prst="rect">
            <a:avLst/>
          </a:prstGeom>
        </p:spPr>
      </p:pic>
      <p:sp>
        <p:nvSpPr>
          <p:cNvPr id="9" name="TextBox 8"/>
          <p:cNvSpPr txBox="1"/>
          <p:nvPr/>
        </p:nvSpPr>
        <p:spPr>
          <a:xfrm>
            <a:off x="9412014" y="5692700"/>
            <a:ext cx="2144110" cy="369332"/>
          </a:xfrm>
          <a:prstGeom prst="rect">
            <a:avLst/>
          </a:prstGeom>
          <a:noFill/>
        </p:spPr>
        <p:txBody>
          <a:bodyPr wrap="square" rtlCol="0">
            <a:spAutoFit/>
          </a:bodyPr>
          <a:lstStyle/>
          <a:p>
            <a:r>
              <a:rPr lang="en-US" dirty="0"/>
              <a:t>What type of room?</a:t>
            </a:r>
          </a:p>
        </p:txBody>
      </p:sp>
      <p:sp>
        <p:nvSpPr>
          <p:cNvPr id="10" name="TextBox 9"/>
          <p:cNvSpPr txBox="1"/>
          <p:nvPr/>
        </p:nvSpPr>
        <p:spPr>
          <a:xfrm>
            <a:off x="6693922" y="1860356"/>
            <a:ext cx="2943251" cy="369332"/>
          </a:xfrm>
          <a:prstGeom prst="rect">
            <a:avLst/>
          </a:prstGeom>
          <a:noFill/>
        </p:spPr>
        <p:txBody>
          <a:bodyPr wrap="square" rtlCol="0">
            <a:spAutoFit/>
          </a:bodyPr>
          <a:lstStyle/>
          <a:p>
            <a:r>
              <a:rPr lang="en-US" dirty="0"/>
              <a:t>What type of access device?</a:t>
            </a:r>
          </a:p>
        </p:txBody>
      </p:sp>
      <p:cxnSp>
        <p:nvCxnSpPr>
          <p:cNvPr id="12" name="Straight Arrow Connector 11"/>
          <p:cNvCxnSpPr>
            <a:cxnSpLocks/>
          </p:cNvCxnSpPr>
          <p:nvPr/>
        </p:nvCxnSpPr>
        <p:spPr>
          <a:xfrm>
            <a:off x="7970928" y="2288628"/>
            <a:ext cx="783090" cy="125066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0"/>
          </p:cNvCxnSpPr>
          <p:nvPr/>
        </p:nvCxnSpPr>
        <p:spPr>
          <a:xfrm flipH="1" flipV="1">
            <a:off x="9637173" y="4682359"/>
            <a:ext cx="846896" cy="10103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133" y="5108254"/>
            <a:ext cx="2144110" cy="369332"/>
          </a:xfrm>
          <a:prstGeom prst="rect">
            <a:avLst/>
          </a:prstGeom>
          <a:noFill/>
        </p:spPr>
        <p:txBody>
          <a:bodyPr wrap="square" rtlCol="0">
            <a:spAutoFit/>
          </a:bodyPr>
          <a:lstStyle/>
          <a:p>
            <a:r>
              <a:rPr lang="en-US" dirty="0"/>
              <a:t>Where is the data?</a:t>
            </a:r>
          </a:p>
        </p:txBody>
      </p:sp>
      <p:cxnSp>
        <p:nvCxnSpPr>
          <p:cNvPr id="17" name="Straight Arrow Connector 16"/>
          <p:cNvCxnSpPr>
            <a:cxnSpLocks/>
          </p:cNvCxnSpPr>
          <p:nvPr/>
        </p:nvCxnSpPr>
        <p:spPr>
          <a:xfrm flipV="1">
            <a:off x="6765706" y="4118146"/>
            <a:ext cx="1988312" cy="9901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8353" y="874985"/>
            <a:ext cx="4916829" cy="461665"/>
          </a:xfrm>
          <a:prstGeom prst="rect">
            <a:avLst/>
          </a:prstGeom>
          <a:noFill/>
        </p:spPr>
        <p:txBody>
          <a:bodyPr wrap="square" rtlCol="0">
            <a:spAutoFit/>
          </a:bodyPr>
          <a:lstStyle/>
          <a:p>
            <a:r>
              <a:rPr lang="en-US" sz="2400" b="1" dirty="0"/>
              <a:t>“Data Enclave” or “Secure Room”</a:t>
            </a:r>
          </a:p>
        </p:txBody>
      </p:sp>
      <p:sp>
        <p:nvSpPr>
          <p:cNvPr id="18" name="TextBox 17"/>
          <p:cNvSpPr txBox="1"/>
          <p:nvPr/>
        </p:nvSpPr>
        <p:spPr>
          <a:xfrm>
            <a:off x="6578353" y="862203"/>
            <a:ext cx="4385569" cy="461665"/>
          </a:xfrm>
          <a:prstGeom prst="rect">
            <a:avLst/>
          </a:prstGeom>
          <a:solidFill>
            <a:schemeClr val="bg1"/>
          </a:solidFill>
        </p:spPr>
        <p:txBody>
          <a:bodyPr wrap="square" rtlCol="0">
            <a:spAutoFit/>
          </a:bodyPr>
          <a:lstStyle/>
          <a:p>
            <a:pPr algn="ctr"/>
            <a:r>
              <a:rPr lang="en-US" sz="2400" b="1" dirty="0"/>
              <a:t>“My laptop”</a:t>
            </a:r>
          </a:p>
        </p:txBody>
      </p:sp>
    </p:spTree>
    <p:extLst>
      <p:ext uri="{BB962C8B-B14F-4D97-AF65-F5344CB8AC3E}">
        <p14:creationId xmlns:p14="http://schemas.microsoft.com/office/powerpoint/2010/main" val="29645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0" presetClass="exit" presetSubtype="0" fill="hold" grpId="0" nodeType="with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8|4.7|2.3"/>
</p:tagLst>
</file>

<file path=ppt/tags/tag10.xml><?xml version="1.0" encoding="utf-8"?>
<p:tagLst xmlns:a="http://schemas.openxmlformats.org/drawingml/2006/main" xmlns:r="http://schemas.openxmlformats.org/officeDocument/2006/relationships" xmlns:p="http://schemas.openxmlformats.org/presentationml/2006/main">
  <p:tag name="TIMING" val="|8.3|22.7|27.3"/>
</p:tagLst>
</file>

<file path=ppt/tags/tag11.xml><?xml version="1.0" encoding="utf-8"?>
<p:tagLst xmlns:a="http://schemas.openxmlformats.org/drawingml/2006/main" xmlns:r="http://schemas.openxmlformats.org/officeDocument/2006/relationships" xmlns:p="http://schemas.openxmlformats.org/presentationml/2006/main">
  <p:tag name="TIMING" val="|2.7"/>
</p:tagLst>
</file>

<file path=ppt/tags/tag12.xml><?xml version="1.0" encoding="utf-8"?>
<p:tagLst xmlns:a="http://schemas.openxmlformats.org/drawingml/2006/main" xmlns:r="http://schemas.openxmlformats.org/officeDocument/2006/relationships" xmlns:p="http://schemas.openxmlformats.org/presentationml/2006/main">
  <p:tag name="TIMING" val="|3.6|2.5|10.8"/>
</p:tagLst>
</file>

<file path=ppt/tags/tag13.xml><?xml version="1.0" encoding="utf-8"?>
<p:tagLst xmlns:a="http://schemas.openxmlformats.org/drawingml/2006/main" xmlns:r="http://schemas.openxmlformats.org/officeDocument/2006/relationships" xmlns:p="http://schemas.openxmlformats.org/presentationml/2006/main">
  <p:tag name="TIMING" val="|1.2|11.8|6.6|21.9|1.3"/>
</p:tagLst>
</file>

<file path=ppt/tags/tag14.xml><?xml version="1.0" encoding="utf-8"?>
<p:tagLst xmlns:a="http://schemas.openxmlformats.org/drawingml/2006/main" xmlns:r="http://schemas.openxmlformats.org/officeDocument/2006/relationships" xmlns:p="http://schemas.openxmlformats.org/presentationml/2006/main">
  <p:tag name="TIMING" val="|22.2"/>
</p:tagLst>
</file>

<file path=ppt/tags/tag2.xml><?xml version="1.0" encoding="utf-8"?>
<p:tagLst xmlns:a="http://schemas.openxmlformats.org/drawingml/2006/main" xmlns:r="http://schemas.openxmlformats.org/officeDocument/2006/relationships" xmlns:p="http://schemas.openxmlformats.org/presentationml/2006/main">
  <p:tag name="TIMING" val="|8"/>
</p:tagLst>
</file>

<file path=ppt/tags/tag3.xml><?xml version="1.0" encoding="utf-8"?>
<p:tagLst xmlns:a="http://schemas.openxmlformats.org/drawingml/2006/main" xmlns:r="http://schemas.openxmlformats.org/officeDocument/2006/relationships" xmlns:p="http://schemas.openxmlformats.org/presentationml/2006/main">
  <p:tag name="TIMING" val="|12.1"/>
</p:tagLst>
</file>

<file path=ppt/tags/tag4.xml><?xml version="1.0" encoding="utf-8"?>
<p:tagLst xmlns:a="http://schemas.openxmlformats.org/drawingml/2006/main" xmlns:r="http://schemas.openxmlformats.org/officeDocument/2006/relationships" xmlns:p="http://schemas.openxmlformats.org/presentationml/2006/main">
  <p:tag name="TIMING" val="|1.4|7.4|1.6|2.5|7.1"/>
</p:tagLst>
</file>

<file path=ppt/tags/tag5.xml><?xml version="1.0" encoding="utf-8"?>
<p:tagLst xmlns:a="http://schemas.openxmlformats.org/drawingml/2006/main" xmlns:r="http://schemas.openxmlformats.org/officeDocument/2006/relationships" xmlns:p="http://schemas.openxmlformats.org/presentationml/2006/main">
  <p:tag name="TIMING" val="|17.6|5.3"/>
</p:tagLst>
</file>

<file path=ppt/tags/tag6.xml><?xml version="1.0" encoding="utf-8"?>
<p:tagLst xmlns:a="http://schemas.openxmlformats.org/drawingml/2006/main" xmlns:r="http://schemas.openxmlformats.org/officeDocument/2006/relationships" xmlns:p="http://schemas.openxmlformats.org/presentationml/2006/main">
  <p:tag name="TIMING" val="|8.3|19.8|8.5|11.2|23.6|10.6"/>
</p:tagLst>
</file>

<file path=ppt/tags/tag7.xml><?xml version="1.0" encoding="utf-8"?>
<p:tagLst xmlns:a="http://schemas.openxmlformats.org/drawingml/2006/main" xmlns:r="http://schemas.openxmlformats.org/officeDocument/2006/relationships" xmlns:p="http://schemas.openxmlformats.org/presentationml/2006/main">
  <p:tag name="TIMING" val="|4.6|6.9|17.7|15.8"/>
</p:tagLst>
</file>

<file path=ppt/tags/tag8.xml><?xml version="1.0" encoding="utf-8"?>
<p:tagLst xmlns:a="http://schemas.openxmlformats.org/drawingml/2006/main" xmlns:r="http://schemas.openxmlformats.org/officeDocument/2006/relationships" xmlns:p="http://schemas.openxmlformats.org/presentationml/2006/main">
  <p:tag name="TIMING" val="|1.6|6.8"/>
</p:tagLst>
</file>

<file path=ppt/tags/tag9.xml><?xml version="1.0" encoding="utf-8"?>
<p:tagLst xmlns:a="http://schemas.openxmlformats.org/drawingml/2006/main" xmlns:r="http://schemas.openxmlformats.org/officeDocument/2006/relationships" xmlns:p="http://schemas.openxmlformats.org/presentationml/2006/main">
  <p:tag name="TIMING" val="|2.1|23.4"/>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6454</TotalTime>
  <Words>2831</Words>
  <Application>Microsoft Office PowerPoint</Application>
  <PresentationFormat>Widescreen</PresentationFormat>
  <Paragraphs>408</Paragraphs>
  <Slides>44</Slides>
  <Notes>22</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Comic Sans MS</vt:lpstr>
      <vt:lpstr>Lucida Handwriting</vt:lpstr>
      <vt:lpstr>Office Theme</vt:lpstr>
      <vt:lpstr>Confidentiality protection and physical safeguards</vt:lpstr>
      <vt:lpstr>Disclaimer</vt:lpstr>
      <vt:lpstr>context of my talk today</vt:lpstr>
      <vt:lpstr>publication trade-offs</vt:lpstr>
      <vt:lpstr>The goal of data access</vt:lpstr>
      <vt:lpstr>public use data</vt:lpstr>
      <vt:lpstr>confidential data</vt:lpstr>
      <vt:lpstr>basic paradigm</vt:lpstr>
      <vt:lpstr>the ideal</vt:lpstr>
      <vt:lpstr>making things virtual</vt:lpstr>
      <vt:lpstr>virtual data enclaves</vt:lpstr>
      <vt:lpstr>Examples in 1990s</vt:lpstr>
      <vt:lpstr>Examples in 2017</vt:lpstr>
      <vt:lpstr>basic levers</vt:lpstr>
      <vt:lpstr>basic levers</vt:lpstr>
      <vt:lpstr>access methods: enclaves</vt:lpstr>
      <vt:lpstr>access methods: enclaves</vt:lpstr>
      <vt:lpstr>What type of room?</vt:lpstr>
      <vt:lpstr>Access matrix for confidential data</vt:lpstr>
      <vt:lpstr>How do results leave the room?</vt:lpstr>
      <vt:lpstr>How do results leave the room?</vt:lpstr>
      <vt:lpstr>PowerPoint Presentation</vt:lpstr>
      <vt:lpstr>self-controlled release of results</vt:lpstr>
      <vt:lpstr>access methods: enclaves  with researcher-controlled release</vt:lpstr>
      <vt:lpstr>access methods: enclaves with researcher-controlled release</vt:lpstr>
      <vt:lpstr>Access matrix for confidential data</vt:lpstr>
      <vt:lpstr>penalties</vt:lpstr>
      <vt:lpstr>penalties</vt:lpstr>
      <vt:lpstr>penalties</vt:lpstr>
      <vt:lpstr>penalties</vt:lpstr>
      <vt:lpstr>trust and access</vt:lpstr>
      <vt:lpstr>What type of person?</vt:lpstr>
      <vt:lpstr>trust and access</vt:lpstr>
      <vt:lpstr>hypothesis: culture matters</vt:lpstr>
      <vt:lpstr>training content, method, and frequency</vt:lpstr>
      <vt:lpstr>virtual enclave = centralization</vt:lpstr>
      <vt:lpstr>Concerns about centralized compute infrastructure</vt:lpstr>
      <vt:lpstr>Concerns about centralized compute infrastructure</vt:lpstr>
      <vt:lpstr>summary</vt:lpstr>
      <vt:lpstr>summary</vt:lpstr>
      <vt:lpstr>some concluding thoughts</vt:lpstr>
      <vt:lpstr>PowerPoint Presentation</vt:lpstr>
      <vt:lpstr>Thanks</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189</cp:revision>
  <dcterms:created xsi:type="dcterms:W3CDTF">2016-11-26T21:09:30Z</dcterms:created>
  <dcterms:modified xsi:type="dcterms:W3CDTF">2017-02-22T17:56:17Z</dcterms:modified>
</cp:coreProperties>
</file>