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926" r:id="rId2"/>
    <p:sldId id="1087" r:id="rId3"/>
    <p:sldId id="990" r:id="rId4"/>
    <p:sldId id="991" r:id="rId5"/>
    <p:sldId id="1023" r:id="rId6"/>
    <p:sldId id="992" r:id="rId7"/>
    <p:sldId id="993" r:id="rId8"/>
    <p:sldId id="996" r:id="rId9"/>
    <p:sldId id="994" r:id="rId10"/>
    <p:sldId id="1025" r:id="rId11"/>
    <p:sldId id="997" r:id="rId12"/>
    <p:sldId id="1001" r:id="rId13"/>
    <p:sldId id="1033" r:id="rId14"/>
    <p:sldId id="1002" r:id="rId15"/>
    <p:sldId id="869" r:id="rId16"/>
    <p:sldId id="871" r:id="rId17"/>
    <p:sldId id="870" r:id="rId18"/>
    <p:sldId id="942" r:id="rId19"/>
    <p:sldId id="943" r:id="rId20"/>
    <p:sldId id="864" r:id="rId21"/>
    <p:sldId id="865" r:id="rId22"/>
    <p:sldId id="956" r:id="rId23"/>
    <p:sldId id="999" r:id="rId24"/>
    <p:sldId id="1026" r:id="rId25"/>
    <p:sldId id="845" r:id="rId26"/>
    <p:sldId id="1010" r:id="rId27"/>
    <p:sldId id="909" r:id="rId28"/>
    <p:sldId id="1058" r:id="rId29"/>
    <p:sldId id="962" r:id="rId30"/>
    <p:sldId id="1006" r:id="rId31"/>
    <p:sldId id="1027" r:id="rId32"/>
    <p:sldId id="1011" r:id="rId33"/>
    <p:sldId id="1037" r:id="rId34"/>
    <p:sldId id="983" r:id="rId35"/>
    <p:sldId id="1065" r:id="rId36"/>
    <p:sldId id="1059" r:id="rId37"/>
    <p:sldId id="1017" r:id="rId38"/>
    <p:sldId id="1019" r:id="rId39"/>
    <p:sldId id="900" r:id="rId40"/>
    <p:sldId id="876" r:id="rId41"/>
    <p:sldId id="877" r:id="rId42"/>
    <p:sldId id="923" r:id="rId43"/>
    <p:sldId id="416" r:id="rId44"/>
    <p:sldId id="1040" r:id="rId45"/>
    <p:sldId id="1042" r:id="rId46"/>
    <p:sldId id="1028" r:id="rId47"/>
    <p:sldId id="1066" r:id="rId48"/>
    <p:sldId id="970" r:id="rId49"/>
    <p:sldId id="1003" r:id="rId50"/>
    <p:sldId id="941" r:id="rId51"/>
    <p:sldId id="950" r:id="rId52"/>
    <p:sldId id="951" r:id="rId53"/>
    <p:sldId id="952" r:id="rId54"/>
    <p:sldId id="1004" r:id="rId55"/>
    <p:sldId id="953" r:id="rId56"/>
    <p:sldId id="913" r:id="rId57"/>
    <p:sldId id="100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7540"/>
    <a:srgbClr val="B31A1B"/>
    <a:srgbClr val="333333"/>
    <a:srgbClr val="FF5050"/>
    <a:srgbClr val="B3B3B3"/>
    <a:srgbClr val="FFFFFF"/>
    <a:srgbClr val="0BEB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3" autoAdjust="0"/>
    <p:restoredTop sz="81180" autoAdjust="0"/>
  </p:normalViewPr>
  <p:slideViewPr>
    <p:cSldViewPr snapToGrid="0">
      <p:cViewPr varScale="1">
        <p:scale>
          <a:sx n="101" d="100"/>
          <a:sy n="101" d="100"/>
        </p:scale>
        <p:origin x="754" y="62"/>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84" d="100"/>
        <a:sy n="84" d="100"/>
      </p:scale>
      <p:origin x="0" y="-202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2022-10-18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a:t>
            </a:r>
            <a:r>
              <a:rPr lang="en-US" baseline="0" dirty="0"/>
              <a:t> going to </a:t>
            </a:r>
          </a:p>
          <a:p>
            <a:pPr marL="171450" indent="-171450">
              <a:buFontTx/>
              <a:buChar char="-"/>
            </a:pPr>
            <a:r>
              <a:rPr lang="en-US" baseline="0" dirty="0"/>
              <a:t>Very briefly describe the background we are coming from</a:t>
            </a:r>
          </a:p>
          <a:p>
            <a:pPr marL="171450" indent="-171450">
              <a:buFontTx/>
              <a:buChar char="-"/>
            </a:pPr>
            <a:r>
              <a:rPr lang="en-US" baseline="0" dirty="0"/>
              <a:t> Make note of the various elements of progress (and the broader picture) of open science</a:t>
            </a:r>
          </a:p>
          <a:p>
            <a:pPr marL="171450" indent="-171450">
              <a:buFontTx/>
              <a:buChar char="-"/>
            </a:pPr>
            <a:r>
              <a:rPr lang="en-US" baseline="0" dirty="0"/>
              <a:t>Describe some of the ongoing challenges</a:t>
            </a:r>
          </a:p>
          <a:p>
            <a:pPr marL="171450" indent="-171450">
              <a:buFontTx/>
              <a:buChar char="-"/>
            </a:pPr>
            <a:r>
              <a:rPr lang="en-US" baseline="0" dirty="0"/>
              <a:t>Provide some guidance based on the lessons learned </a:t>
            </a:r>
            <a:r>
              <a:rPr lang="en-US" baseline="0"/>
              <a:t>in the past year</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2022-10-18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2022-10-18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2022-10-18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worldvaluessurvey.org/WVSDocumentationWV6.jsp"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worldbank.org/en/research/dime/data-and-analytic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5281/zenodo.4319999"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social-science-data-editors.github.io/guidance/" TargetMode="External"/><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5.jp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aeadataeditor.github.io/aea-de-guidance/template-README.html" TargetMode="External"/><Relationship Id="rId7" Type="http://schemas.openxmlformats.org/officeDocument/2006/relationships/image" Target="../media/image24.png"/><Relationship Id="rId2" Type="http://schemas.openxmlformats.org/officeDocument/2006/relationships/hyperlink" Target="https://social-science-data-editors.github.io/guidance/" TargetMode="External"/><Relationship Id="rId1" Type="http://schemas.openxmlformats.org/officeDocument/2006/relationships/slideLayout" Target="../slideLayouts/slideLayout2.xml"/><Relationship Id="rId6" Type="http://schemas.openxmlformats.org/officeDocument/2006/relationships/hyperlink" Target="https://aeadataeditor.github.io/" TargetMode="External"/><Relationship Id="rId5" Type="http://schemas.openxmlformats.org/officeDocument/2006/relationships/hyperlink" Target="https://aeadataeditor.github.io/aea-de-guidance/addtl-data-citation-guidance.html" TargetMode="External"/><Relationship Id="rId4" Type="http://schemas.openxmlformats.org/officeDocument/2006/relationships/hyperlink" Target="https://social-science-data-editors.github.io/guidance/Licensing_guidance.html" TargetMode="External"/><Relationship Id="rId9"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ocial-science-data-editors.github.io/guidance/addtl-data-citation-guidance.html"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social-science-data-editors.github.io/guidance/addtl-data-citation-guidance.html#try-it-out"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a:t>Transparency and Reproducibility in Economics:</a:t>
            </a:r>
            <a:br>
              <a:rPr lang="en-US"/>
            </a:br>
            <a:r>
              <a:rPr lang="en-US" sz="4800"/>
              <a:t>Lessons </a:t>
            </a:r>
            <a:r>
              <a:rPr lang="en-US" sz="4800" dirty="0"/>
              <a:t>learned from </a:t>
            </a:r>
            <a:r>
              <a:rPr lang="en-US" sz="4800"/>
              <a:t>1,000 papers</a:t>
            </a:r>
            <a:br>
              <a:rPr lang="en-US" sz="4800"/>
            </a:br>
            <a:r>
              <a:rPr lang="en-US" sz="4800"/>
              <a:t>PART 2</a:t>
            </a:r>
            <a:endParaRPr lang="en-US" dirty="0"/>
          </a:p>
        </p:txBody>
      </p:sp>
      <p:sp>
        <p:nvSpPr>
          <p:cNvPr id="3" name="Subtitle 2"/>
          <p:cNvSpPr>
            <a:spLocks noGrp="1"/>
          </p:cNvSpPr>
          <p:nvPr>
            <p:ph type="subTitle" idx="1"/>
          </p:nvPr>
        </p:nvSpPr>
        <p:spPr>
          <a:xfrm>
            <a:off x="1524000" y="4531658"/>
            <a:ext cx="9144000" cy="2141857"/>
          </a:xfrm>
        </p:spPr>
        <p:txBody>
          <a:bodyPr>
            <a:normAutofit fontScale="85000" lnSpcReduction="20000"/>
          </a:bodyPr>
          <a:lstStyle/>
          <a:p>
            <a:r>
              <a:rPr lang="en-US" dirty="0"/>
              <a:t>Lars Vilhuber</a:t>
            </a:r>
          </a:p>
          <a:p>
            <a:r>
              <a:rPr lang="en-US" dirty="0"/>
              <a:t>Cornell University</a:t>
            </a:r>
          </a:p>
          <a:p>
            <a:r>
              <a:rPr lang="en-US" sz="1900" i="1" dirty="0"/>
              <a:t>J-PAL, 2022-10-25</a:t>
            </a:r>
          </a:p>
          <a:p>
            <a:endParaRPr lang="en-US" dirty="0"/>
          </a:p>
          <a:p>
            <a:r>
              <a:rPr lang="en-US" sz="1600" dirty="0"/>
              <a:t>The opinions expressed in this talk are solely the authors, and do not represent the views of the U.S. Census Bureau, the American Economic Association, or any of the funding agencies. </a:t>
            </a:r>
          </a:p>
          <a:p>
            <a:r>
              <a:rPr lang="en-US" sz="1600" dirty="0"/>
              <a:t>© Lars Vilhuber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333"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40000"/>
          <a:stretch/>
        </p:blipFill>
        <p:spPr>
          <a:xfrm>
            <a:off x="0" y="124332"/>
            <a:ext cx="7315200" cy="1212906"/>
          </a:xfrm>
          <a:prstGeom prst="rect">
            <a:avLst/>
          </a:prstGeom>
        </p:spPr>
      </p:pic>
    </p:spTree>
    <p:extLst>
      <p:ext uri="{BB962C8B-B14F-4D97-AF65-F5344CB8AC3E}">
        <p14:creationId xmlns:p14="http://schemas.microsoft.com/office/powerpoint/2010/main" val="140271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4FFB-B44E-05A2-816C-4445B804DC50}"/>
              </a:ext>
            </a:extLst>
          </p:cNvPr>
          <p:cNvSpPr>
            <a:spLocks noGrp="1"/>
          </p:cNvSpPr>
          <p:nvPr>
            <p:ph type="title"/>
          </p:nvPr>
        </p:nvSpPr>
        <p:spPr/>
        <p:txBody>
          <a:bodyPr/>
          <a:lstStyle/>
          <a:p>
            <a:r>
              <a:rPr lang="en-US" dirty="0"/>
              <a:t>API or Bulk Download</a:t>
            </a:r>
          </a:p>
        </p:txBody>
      </p:sp>
      <p:sp>
        <p:nvSpPr>
          <p:cNvPr id="3" name="Content Placeholder 2">
            <a:extLst>
              <a:ext uri="{FF2B5EF4-FFF2-40B4-BE49-F238E27FC236}">
                <a16:creationId xmlns:a16="http://schemas.microsoft.com/office/drawing/2014/main" id="{3D844373-E8ED-1209-8FA8-5216F9089A7E}"/>
              </a:ext>
            </a:extLst>
          </p:cNvPr>
          <p:cNvSpPr>
            <a:spLocks noGrp="1"/>
          </p:cNvSpPr>
          <p:nvPr>
            <p:ph sz="half" idx="1"/>
          </p:nvPr>
        </p:nvSpPr>
        <p:spPr/>
        <p:txBody>
          <a:bodyPr/>
          <a:lstStyle/>
          <a:p>
            <a:r>
              <a:rPr lang="en-US" dirty="0"/>
              <a:t>World Development Indicators</a:t>
            </a:r>
          </a:p>
        </p:txBody>
      </p:sp>
      <p:sp>
        <p:nvSpPr>
          <p:cNvPr id="7" name="Rectangle 1">
            <a:extLst>
              <a:ext uri="{FF2B5EF4-FFF2-40B4-BE49-F238E27FC236}">
                <a16:creationId xmlns:a16="http://schemas.microsoft.com/office/drawing/2014/main" id="{9FEFB763-7CE3-1A8D-D2E3-ABC66120EF46}"/>
              </a:ext>
            </a:extLst>
          </p:cNvPr>
          <p:cNvSpPr>
            <a:spLocks noGrp="1" noChangeArrowheads="1"/>
          </p:cNvSpPr>
          <p:nvPr>
            <p:ph sz="half" idx="2"/>
          </p:nvPr>
        </p:nvSpPr>
        <p:spPr bwMode="auto">
          <a:xfrm>
            <a:off x="876543" y="2800965"/>
            <a:ext cx="10286514" cy="1200329"/>
          </a:xfrm>
          <a:prstGeom prst="rect">
            <a:avLst/>
          </a:prstGeom>
          <a:solidFill>
            <a:schemeClr val="tx1">
              <a:lumMod val="50000"/>
              <a:lumOff val="5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 </a:t>
            </a:r>
            <a:r>
              <a:rPr kumimoji="0" lang="en-US" altLang="en-US" sz="2400" b="0" i="0" u="none" strike="noStrike" cap="none" normalizeH="0" baseline="0" dirty="0" err="1">
                <a:ln>
                  <a:noFill/>
                </a:ln>
                <a:solidFill>
                  <a:schemeClr val="bg1"/>
                </a:solidFill>
                <a:effectLst/>
                <a:latin typeface="Arial Unicode MS"/>
              </a:rPr>
              <a:t>ssc</a:t>
            </a:r>
            <a:r>
              <a:rPr kumimoji="0" lang="en-US" altLang="en-US" sz="2400" b="0" i="0" u="none" strike="noStrike" cap="none" normalizeH="0" baseline="0" dirty="0">
                <a:ln>
                  <a:noFill/>
                </a:ln>
                <a:solidFill>
                  <a:schemeClr val="bg1"/>
                </a:solidFill>
                <a:effectLst/>
                <a:latin typeface="Arial Unicode MS"/>
              </a:rPr>
              <a:t> install </a:t>
            </a:r>
            <a:r>
              <a:rPr kumimoji="0" lang="en-US" altLang="en-US" sz="2400" b="0" i="0" u="none" strike="noStrike" cap="none" normalizeH="0" baseline="0" dirty="0" err="1">
                <a:ln>
                  <a:noFill/>
                </a:ln>
                <a:solidFill>
                  <a:schemeClr val="bg1"/>
                </a:solidFill>
                <a:effectLst/>
                <a:latin typeface="Arial Unicode MS"/>
              </a:rPr>
              <a:t>wbopendata</a:t>
            </a: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 </a:t>
            </a:r>
            <a:r>
              <a:rPr kumimoji="0" lang="en-US" altLang="en-US" sz="2400" b="0" i="0" u="none" strike="noStrike" cap="none" normalizeH="0" baseline="0" dirty="0" err="1">
                <a:ln>
                  <a:noFill/>
                </a:ln>
                <a:solidFill>
                  <a:schemeClr val="bg1"/>
                </a:solidFill>
                <a:effectLst/>
                <a:latin typeface="Arial Unicode MS"/>
              </a:rPr>
              <a:t>wbopendata</a:t>
            </a:r>
            <a:r>
              <a:rPr kumimoji="0" lang="en-US" altLang="en-US" sz="2400" b="0" i="0" u="none" strike="noStrike" cap="none" normalizeH="0" baseline="0" dirty="0">
                <a:ln>
                  <a:noFill/>
                </a:ln>
                <a:solidFill>
                  <a:schemeClr val="bg1"/>
                </a:solidFill>
                <a:effectLst/>
                <a:latin typeface="Arial Unicode MS"/>
              </a:rPr>
              <a:t>, country(</a:t>
            </a:r>
            <a:r>
              <a:rPr kumimoji="0" lang="en-US" altLang="en-US" sz="2400" b="0" i="0" u="none" strike="noStrike" cap="none" normalizeH="0" baseline="0" dirty="0" err="1">
                <a:ln>
                  <a:noFill/>
                </a:ln>
                <a:solidFill>
                  <a:schemeClr val="bg1"/>
                </a:solidFill>
                <a:effectLst/>
                <a:latin typeface="Arial Unicode MS"/>
              </a:rPr>
              <a:t>ago;bdi;chi;dnk;esp</a:t>
            </a:r>
            <a:r>
              <a:rPr kumimoji="0" lang="en-US" altLang="en-US" sz="2400" b="0" i="0" u="none" strike="noStrike" cap="none" normalizeH="0" baseline="0" dirty="0">
                <a:ln>
                  <a:noFill/>
                </a:ln>
                <a:solidFill>
                  <a:schemeClr val="bg1"/>
                </a:solidFill>
                <a:effectLst/>
                <a:latin typeface="Arial Unicode MS"/>
              </a:rPr>
              <a:t>) indicator(sp.pop.0610.fe.un) /// </a:t>
            </a:r>
            <a:br>
              <a:rPr kumimoji="0" lang="en-US" altLang="en-US" sz="2400" b="0" i="0" u="none" strike="noStrike" cap="none" normalizeH="0" baseline="0" dirty="0">
                <a:ln>
                  <a:noFill/>
                </a:ln>
                <a:solidFill>
                  <a:schemeClr val="bg1"/>
                </a:solidFill>
                <a:effectLst/>
                <a:latin typeface="Arial Unicode MS"/>
              </a:rPr>
            </a:br>
            <a:r>
              <a:rPr kumimoji="0" lang="en-US" altLang="en-US" sz="2400" b="0" i="0" u="none" strike="noStrike" cap="none" normalizeH="0" baseline="0" dirty="0">
                <a:ln>
                  <a:noFill/>
                </a:ln>
                <a:solidFill>
                  <a:schemeClr val="bg1"/>
                </a:solidFill>
                <a:effectLst/>
                <a:latin typeface="Arial Unicode MS"/>
              </a:rPr>
              <a:t>&gt; year(2000:2010) clear long </a:t>
            </a:r>
            <a:endParaRPr kumimoji="0" lang="en-US" altLang="en-US" sz="4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5962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4FFB-B44E-05A2-816C-4445B804DC50}"/>
              </a:ext>
            </a:extLst>
          </p:cNvPr>
          <p:cNvSpPr>
            <a:spLocks noGrp="1"/>
          </p:cNvSpPr>
          <p:nvPr>
            <p:ph type="title"/>
          </p:nvPr>
        </p:nvSpPr>
        <p:spPr/>
        <p:txBody>
          <a:bodyPr/>
          <a:lstStyle/>
          <a:p>
            <a:r>
              <a:rPr lang="en-US" dirty="0"/>
              <a:t>API or Bulk Download</a:t>
            </a:r>
          </a:p>
        </p:txBody>
      </p:sp>
      <p:sp>
        <p:nvSpPr>
          <p:cNvPr id="3" name="Content Placeholder 2">
            <a:extLst>
              <a:ext uri="{FF2B5EF4-FFF2-40B4-BE49-F238E27FC236}">
                <a16:creationId xmlns:a16="http://schemas.microsoft.com/office/drawing/2014/main" id="{3D844373-E8ED-1209-8FA8-5216F9089A7E}"/>
              </a:ext>
            </a:extLst>
          </p:cNvPr>
          <p:cNvSpPr>
            <a:spLocks noGrp="1"/>
          </p:cNvSpPr>
          <p:nvPr>
            <p:ph sz="half" idx="1"/>
          </p:nvPr>
        </p:nvSpPr>
        <p:spPr/>
        <p:txBody>
          <a:bodyPr/>
          <a:lstStyle/>
          <a:p>
            <a:r>
              <a:rPr lang="en-US" dirty="0"/>
              <a:t>IPUMS (beta)</a:t>
            </a:r>
          </a:p>
        </p:txBody>
      </p:sp>
      <p:pic>
        <p:nvPicPr>
          <p:cNvPr id="8" name="Content Placeholder 7">
            <a:extLst>
              <a:ext uri="{FF2B5EF4-FFF2-40B4-BE49-F238E27FC236}">
                <a16:creationId xmlns:a16="http://schemas.microsoft.com/office/drawing/2014/main" id="{D79DFB73-3A71-170A-68A3-82E6005E8727}"/>
              </a:ext>
            </a:extLst>
          </p:cNvPr>
          <p:cNvPicPr>
            <a:picLocks noGrp="1" noChangeAspect="1"/>
          </p:cNvPicPr>
          <p:nvPr>
            <p:ph sz="half" idx="2"/>
          </p:nvPr>
        </p:nvPicPr>
        <p:blipFill>
          <a:blip r:embed="rId2"/>
          <a:stretch>
            <a:fillRect/>
          </a:stretch>
        </p:blipFill>
        <p:spPr>
          <a:xfrm>
            <a:off x="1733384" y="2544612"/>
            <a:ext cx="9262607" cy="5151063"/>
          </a:xfrm>
        </p:spPr>
      </p:pic>
    </p:spTree>
    <p:extLst>
      <p:ext uri="{BB962C8B-B14F-4D97-AF65-F5344CB8AC3E}">
        <p14:creationId xmlns:p14="http://schemas.microsoft.com/office/powerpoint/2010/main" val="108067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A95A0D-BF28-7160-F349-7F99703DEB5A}"/>
              </a:ext>
            </a:extLst>
          </p:cNvPr>
          <p:cNvSpPr>
            <a:spLocks noGrp="1"/>
          </p:cNvSpPr>
          <p:nvPr>
            <p:ph type="title"/>
          </p:nvPr>
        </p:nvSpPr>
        <p:spPr/>
        <p:txBody>
          <a:bodyPr/>
          <a:lstStyle/>
          <a:p>
            <a:r>
              <a:rPr lang="en-US" dirty="0"/>
              <a:t>2. Keeping track of data:</a:t>
            </a:r>
          </a:p>
        </p:txBody>
      </p:sp>
      <p:sp>
        <p:nvSpPr>
          <p:cNvPr id="2" name="Content Placeholder 1">
            <a:extLst>
              <a:ext uri="{FF2B5EF4-FFF2-40B4-BE49-F238E27FC236}">
                <a16:creationId xmlns:a16="http://schemas.microsoft.com/office/drawing/2014/main" id="{1685D577-2E79-8276-E4D8-03388B0012A3}"/>
              </a:ext>
            </a:extLst>
          </p:cNvPr>
          <p:cNvSpPr>
            <a:spLocks noGrp="1"/>
          </p:cNvSpPr>
          <p:nvPr>
            <p:ph idx="1"/>
          </p:nvPr>
        </p:nvSpPr>
        <p:spPr/>
        <p:txBody>
          <a:bodyPr>
            <a:normAutofit/>
          </a:bodyPr>
          <a:lstStyle/>
          <a:p>
            <a:pPr marL="0" indent="0" algn="ctr">
              <a:buNone/>
            </a:pPr>
            <a:r>
              <a:rPr lang="en-US" sz="6600" dirty="0"/>
              <a:t>Don’t forget to check the TERMS of USE!</a:t>
            </a:r>
          </a:p>
        </p:txBody>
      </p:sp>
    </p:spTree>
    <p:extLst>
      <p:ext uri="{BB962C8B-B14F-4D97-AF65-F5344CB8AC3E}">
        <p14:creationId xmlns:p14="http://schemas.microsoft.com/office/powerpoint/2010/main" val="2012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55E6-13A5-EB2D-5656-2E8ED1CB8273}"/>
              </a:ext>
            </a:extLst>
          </p:cNvPr>
          <p:cNvSpPr>
            <a:spLocks noGrp="1"/>
          </p:cNvSpPr>
          <p:nvPr>
            <p:ph type="title"/>
          </p:nvPr>
        </p:nvSpPr>
        <p:spPr/>
        <p:txBody>
          <a:bodyPr/>
          <a:lstStyle/>
          <a:p>
            <a:r>
              <a:rPr lang="en-US" dirty="0"/>
              <a:t>Observation 4</a:t>
            </a:r>
          </a:p>
        </p:txBody>
      </p:sp>
      <p:sp>
        <p:nvSpPr>
          <p:cNvPr id="3" name="Content Placeholder 2">
            <a:extLst>
              <a:ext uri="{FF2B5EF4-FFF2-40B4-BE49-F238E27FC236}">
                <a16:creationId xmlns:a16="http://schemas.microsoft.com/office/drawing/2014/main" id="{B900F52B-0A3A-820F-84BC-FF8598E875D7}"/>
              </a:ext>
            </a:extLst>
          </p:cNvPr>
          <p:cNvSpPr>
            <a:spLocks noGrp="1"/>
          </p:cNvSpPr>
          <p:nvPr>
            <p:ph idx="1"/>
          </p:nvPr>
        </p:nvSpPr>
        <p:spPr/>
        <p:txBody>
          <a:bodyPr>
            <a:normAutofit/>
          </a:bodyPr>
          <a:lstStyle/>
          <a:p>
            <a:pPr marL="0" indent="0" algn="ctr">
              <a:buNone/>
            </a:pPr>
            <a:r>
              <a:rPr lang="en-US" sz="5400" dirty="0"/>
              <a:t>(Academic) </a:t>
            </a:r>
            <a:br>
              <a:rPr lang="en-US" sz="5400" dirty="0"/>
            </a:br>
            <a:r>
              <a:rPr lang="en-US" sz="5400" dirty="0"/>
              <a:t>Social scientists </a:t>
            </a:r>
            <a:br>
              <a:rPr lang="en-US" sz="5400" dirty="0"/>
            </a:br>
            <a:r>
              <a:rPr lang="en-US" sz="5400" dirty="0"/>
              <a:t>do not read</a:t>
            </a:r>
            <a:br>
              <a:rPr lang="en-US" sz="5400" dirty="0"/>
            </a:br>
            <a:r>
              <a:rPr lang="en-US" sz="5400" dirty="0"/>
              <a:t>the terms of use</a:t>
            </a:r>
          </a:p>
        </p:txBody>
      </p:sp>
    </p:spTree>
    <p:extLst>
      <p:ext uri="{BB962C8B-B14F-4D97-AF65-F5344CB8AC3E}">
        <p14:creationId xmlns:p14="http://schemas.microsoft.com/office/powerpoint/2010/main" val="412916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A95A0D-BF28-7160-F349-7F99703DEB5A}"/>
              </a:ext>
            </a:extLst>
          </p:cNvPr>
          <p:cNvSpPr>
            <a:spLocks noGrp="1"/>
          </p:cNvSpPr>
          <p:nvPr>
            <p:ph type="title"/>
          </p:nvPr>
        </p:nvSpPr>
        <p:spPr/>
        <p:txBody>
          <a:bodyPr/>
          <a:lstStyle/>
          <a:p>
            <a:r>
              <a:rPr lang="en-US" dirty="0"/>
              <a:t>Because you may not be able to provide others with a copy of the data (legally)…</a:t>
            </a:r>
          </a:p>
        </p:txBody>
      </p:sp>
    </p:spTree>
    <p:extLst>
      <p:ext uri="{BB962C8B-B14F-4D97-AF65-F5344CB8AC3E}">
        <p14:creationId xmlns:p14="http://schemas.microsoft.com/office/powerpoint/2010/main" val="299088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Academic data publisher</a:t>
            </a:r>
          </a:p>
        </p:txBody>
      </p:sp>
      <p:pic>
        <p:nvPicPr>
          <p:cNvPr id="4" name="Content Placeholder 3"/>
          <p:cNvPicPr>
            <a:picLocks noGrp="1" noChangeAspect="1"/>
          </p:cNvPicPr>
          <p:nvPr>
            <p:ph idx="1"/>
          </p:nvPr>
        </p:nvPicPr>
        <p:blipFill>
          <a:blip r:embed="rId2"/>
          <a:stretch>
            <a:fillRect/>
          </a:stretch>
        </p:blipFill>
        <p:spPr>
          <a:xfrm>
            <a:off x="2152650" y="2148271"/>
            <a:ext cx="7886700" cy="3750496"/>
          </a:xfrm>
          <a:prstGeom prst="rect">
            <a:avLst/>
          </a:prstGeom>
        </p:spPr>
      </p:pic>
    </p:spTree>
    <p:extLst>
      <p:ext uri="{BB962C8B-B14F-4D97-AF65-F5344CB8AC3E}">
        <p14:creationId xmlns:p14="http://schemas.microsoft.com/office/powerpoint/2010/main" val="220831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Academic data publisher</a:t>
            </a:r>
          </a:p>
        </p:txBody>
      </p:sp>
      <p:pic>
        <p:nvPicPr>
          <p:cNvPr id="4" name="Content Placeholder 3"/>
          <p:cNvPicPr>
            <a:picLocks noGrp="1" noChangeAspect="1"/>
          </p:cNvPicPr>
          <p:nvPr>
            <p:ph idx="1"/>
          </p:nvPr>
        </p:nvPicPr>
        <p:blipFill>
          <a:blip r:embed="rId2"/>
          <a:stretch>
            <a:fillRect/>
          </a:stretch>
        </p:blipFill>
        <p:spPr>
          <a:xfrm>
            <a:off x="2152650" y="2148271"/>
            <a:ext cx="7886700" cy="3750496"/>
          </a:xfrm>
          <a:prstGeom prst="rect">
            <a:avLst/>
          </a:prstGeom>
        </p:spPr>
      </p:pic>
      <p:pic>
        <p:nvPicPr>
          <p:cNvPr id="3" name="Picture 2"/>
          <p:cNvPicPr>
            <a:picLocks noChangeAspect="1"/>
          </p:cNvPicPr>
          <p:nvPr/>
        </p:nvPicPr>
        <p:blipFill>
          <a:blip r:embed="rId3"/>
          <a:stretch>
            <a:fillRect/>
          </a:stretch>
        </p:blipFill>
        <p:spPr>
          <a:xfrm>
            <a:off x="2780723" y="3597275"/>
            <a:ext cx="6057900" cy="1085850"/>
          </a:xfrm>
          <a:prstGeom prst="rect">
            <a:avLst/>
          </a:prstGeom>
          <a:ln w="38100">
            <a:solidFill>
              <a:srgbClr val="C00000"/>
            </a:solidFill>
          </a:ln>
          <a:effectLst>
            <a:outerShdw blurRad="50800" dist="1270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1125434" y="1532289"/>
            <a:ext cx="9627095" cy="615982"/>
          </a:xfrm>
          <a:prstGeom prst="rect">
            <a:avLst/>
          </a:prstGeom>
        </p:spPr>
      </p:pic>
    </p:spTree>
    <p:extLst>
      <p:ext uri="{BB962C8B-B14F-4D97-AF65-F5344CB8AC3E}">
        <p14:creationId xmlns:p14="http://schemas.microsoft.com/office/powerpoint/2010/main" val="403009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Academic data publisher-new!</a:t>
            </a:r>
          </a:p>
        </p:txBody>
      </p:sp>
      <p:pic>
        <p:nvPicPr>
          <p:cNvPr id="4" name="Content Placeholder 3"/>
          <p:cNvPicPr>
            <a:picLocks noGrp="1" noChangeAspect="1"/>
          </p:cNvPicPr>
          <p:nvPr>
            <p:ph idx="1"/>
          </p:nvPr>
        </p:nvPicPr>
        <p:blipFill>
          <a:blip r:embed="rId2"/>
          <a:stretch>
            <a:fillRect/>
          </a:stretch>
        </p:blipFill>
        <p:spPr>
          <a:xfrm>
            <a:off x="2152650" y="2148271"/>
            <a:ext cx="7886700" cy="3750496"/>
          </a:xfrm>
          <a:prstGeom prst="rect">
            <a:avLst/>
          </a:prstGeom>
        </p:spPr>
      </p:pic>
      <p:pic>
        <p:nvPicPr>
          <p:cNvPr id="5" name="Picture 4"/>
          <p:cNvPicPr>
            <a:picLocks noChangeAspect="1"/>
          </p:cNvPicPr>
          <p:nvPr/>
        </p:nvPicPr>
        <p:blipFill>
          <a:blip r:embed="rId3"/>
          <a:stretch>
            <a:fillRect/>
          </a:stretch>
        </p:blipFill>
        <p:spPr>
          <a:xfrm>
            <a:off x="2266227" y="3800475"/>
            <a:ext cx="7400925" cy="1085850"/>
          </a:xfrm>
          <a:prstGeom prst="rect">
            <a:avLst/>
          </a:prstGeom>
          <a:ln w="34925">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2896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 to </a:t>
            </a:r>
            <a:r>
              <a:rPr lang="en-US" b="1" u="sng" dirty="0"/>
              <a:t>use</a:t>
            </a:r>
            <a:r>
              <a:rPr lang="en-US" dirty="0"/>
              <a:t> data</a:t>
            </a:r>
          </a:p>
        </p:txBody>
      </p:sp>
      <p:sp>
        <p:nvSpPr>
          <p:cNvPr id="3" name="Content Placeholder 2"/>
          <p:cNvSpPr>
            <a:spLocks noGrp="1"/>
          </p:cNvSpPr>
          <p:nvPr>
            <p:ph idx="1"/>
          </p:nvPr>
        </p:nvSpPr>
        <p:spPr/>
        <p:txBody>
          <a:bodyPr/>
          <a:lstStyle/>
          <a:p>
            <a:r>
              <a:rPr lang="en-US" dirty="0"/>
              <a:t>You browsed a website</a:t>
            </a:r>
          </a:p>
          <a:p>
            <a:r>
              <a:rPr lang="en-US" dirty="0"/>
              <a:t>You purchased the data</a:t>
            </a:r>
          </a:p>
          <a:p>
            <a:r>
              <a:rPr lang="en-US" dirty="0"/>
              <a:t>You signed a data use agreement</a:t>
            </a:r>
          </a:p>
          <a:p>
            <a:r>
              <a:rPr lang="en-US" dirty="0"/>
              <a:t>You created the data (lab experiment)</a:t>
            </a:r>
          </a:p>
          <a:p>
            <a:r>
              <a:rPr lang="en-US" dirty="0"/>
              <a:t>You had survey respondents consent to use (IRB approval!)</a:t>
            </a:r>
          </a:p>
        </p:txBody>
      </p:sp>
    </p:spTree>
    <p:extLst>
      <p:ext uri="{BB962C8B-B14F-4D97-AF65-F5344CB8AC3E}">
        <p14:creationId xmlns:p14="http://schemas.microsoft.com/office/powerpoint/2010/main" val="2349250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 to </a:t>
            </a:r>
            <a:r>
              <a:rPr lang="en-US" b="1" u="sng" dirty="0"/>
              <a:t>distribute</a:t>
            </a:r>
            <a:r>
              <a:rPr lang="en-US" dirty="0"/>
              <a:t> the data</a:t>
            </a:r>
          </a:p>
        </p:txBody>
      </p:sp>
      <p:sp>
        <p:nvSpPr>
          <p:cNvPr id="3" name="Content Placeholder 2"/>
          <p:cNvSpPr>
            <a:spLocks noGrp="1"/>
          </p:cNvSpPr>
          <p:nvPr>
            <p:ph idx="1"/>
          </p:nvPr>
        </p:nvSpPr>
        <p:spPr/>
        <p:txBody>
          <a:bodyPr/>
          <a:lstStyle/>
          <a:p>
            <a:r>
              <a:rPr lang="en-US" dirty="0"/>
              <a:t>If you created the data, you decide.</a:t>
            </a:r>
          </a:p>
          <a:p>
            <a:r>
              <a:rPr lang="en-US" dirty="0"/>
              <a:t>If you got it from somewhere else:</a:t>
            </a:r>
          </a:p>
          <a:p>
            <a:endParaRPr lang="en-US" dirty="0"/>
          </a:p>
          <a:p>
            <a:pPr marL="0" indent="0">
              <a:buNone/>
            </a:pPr>
            <a:r>
              <a:rPr lang="en-US" dirty="0"/>
              <a:t>READ THE TERMS OF USE / DATA USE AGREEMENT / CLICK-THROUGH /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420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79764" y="1582824"/>
            <a:ext cx="9282793" cy="3662541"/>
          </a:xfrm>
          <a:prstGeom prst="rect">
            <a:avLst/>
          </a:prstGeom>
          <a:noFill/>
        </p:spPr>
        <p:txBody>
          <a:bodyPr wrap="square" rtlCol="0">
            <a:spAutoFit/>
          </a:bodyPr>
          <a:lstStyle/>
          <a:p>
            <a:pPr algn="ctr"/>
            <a:r>
              <a:rPr lang="en-US" sz="8800" dirty="0">
                <a:solidFill>
                  <a:schemeClr val="bg1"/>
                </a:solidFill>
              </a:rPr>
              <a:t>Some practical tips</a:t>
            </a:r>
          </a:p>
          <a:p>
            <a:pPr algn="ctr"/>
            <a:r>
              <a:rPr lang="en-US" sz="7200" dirty="0">
                <a:solidFill>
                  <a:schemeClr val="bg1"/>
                </a:solidFill>
              </a:rPr>
              <a:t>(based on 1000 articles)</a:t>
            </a:r>
          </a:p>
          <a:p>
            <a:pPr algn="ctr"/>
            <a:r>
              <a:rPr lang="en-US" sz="7200" dirty="0">
                <a:solidFill>
                  <a:schemeClr val="bg1"/>
                </a:solidFill>
              </a:rPr>
              <a:t>(if we have time)</a:t>
            </a:r>
            <a:endParaRPr lang="en-US" sz="1400" dirty="0">
              <a:solidFill>
                <a:schemeClr val="bg1"/>
              </a:solidFill>
            </a:endParaRPr>
          </a:p>
        </p:txBody>
      </p:sp>
    </p:spTree>
    <p:extLst>
      <p:ext uri="{BB962C8B-B14F-4D97-AF65-F5344CB8AC3E}">
        <p14:creationId xmlns:p14="http://schemas.microsoft.com/office/powerpoint/2010/main" val="314778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6529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304769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we check them!</a:t>
            </a:r>
          </a:p>
        </p:txBody>
      </p:sp>
      <p:pic>
        <p:nvPicPr>
          <p:cNvPr id="5" name="Content Placeholder 4"/>
          <p:cNvPicPr>
            <a:picLocks noGrp="1" noChangeAspect="1"/>
          </p:cNvPicPr>
          <p:nvPr>
            <p:ph sz="half" idx="1"/>
          </p:nvPr>
        </p:nvPicPr>
        <p:blipFill>
          <a:blip r:embed="rId2"/>
          <a:stretch>
            <a:fillRect/>
          </a:stretch>
        </p:blipFill>
        <p:spPr>
          <a:xfrm>
            <a:off x="1384288" y="1825625"/>
            <a:ext cx="4089424" cy="4351338"/>
          </a:xfrm>
          <a:prstGeom prst="rect">
            <a:avLst/>
          </a:prstGeom>
        </p:spPr>
      </p:pic>
      <p:sp>
        <p:nvSpPr>
          <p:cNvPr id="4" name="Content Placeholder 3"/>
          <p:cNvSpPr>
            <a:spLocks noGrp="1"/>
          </p:cNvSpPr>
          <p:nvPr>
            <p:ph sz="half" idx="2"/>
          </p:nvPr>
        </p:nvSpPr>
        <p:spPr/>
        <p:txBody>
          <a:bodyPr>
            <a:normAutofit/>
          </a:bodyPr>
          <a:lstStyle/>
          <a:p>
            <a:r>
              <a:rPr lang="en-US" dirty="0"/>
              <a:t>What does the site say?</a:t>
            </a:r>
          </a:p>
          <a:p>
            <a:pPr marL="0" indent="0">
              <a:buNone/>
            </a:pPr>
            <a:r>
              <a:rPr lang="en-US" sz="1600" dirty="0">
                <a:solidFill>
                  <a:schemeClr val="accent5"/>
                </a:solidFill>
              </a:rPr>
              <a:t>Please use the following citation when referring to this file in the different versions:</a:t>
            </a:r>
            <a:br>
              <a:rPr lang="en-US" sz="1600" dirty="0">
                <a:solidFill>
                  <a:schemeClr val="accent5"/>
                </a:solidFill>
              </a:rPr>
            </a:br>
            <a:r>
              <a:rPr lang="en-US" sz="1600" dirty="0" err="1">
                <a:solidFill>
                  <a:schemeClr val="accent5"/>
                </a:solidFill>
              </a:rPr>
              <a:t>Inglehart</a:t>
            </a:r>
            <a:r>
              <a:rPr lang="en-US" sz="1600" dirty="0">
                <a:solidFill>
                  <a:schemeClr val="accent5"/>
                </a:solidFill>
              </a:rPr>
              <a:t>, R., C. </a:t>
            </a:r>
            <a:r>
              <a:rPr lang="en-US" sz="1600" dirty="0" err="1">
                <a:solidFill>
                  <a:schemeClr val="accent5"/>
                </a:solidFill>
              </a:rPr>
              <a:t>Haerpfer</a:t>
            </a:r>
            <a:r>
              <a:rPr lang="en-US" sz="1600" dirty="0">
                <a:solidFill>
                  <a:schemeClr val="accent5"/>
                </a:solidFill>
              </a:rPr>
              <a:t>, A. Moreno, C. </a:t>
            </a:r>
            <a:r>
              <a:rPr lang="en-US" sz="1600" dirty="0" err="1">
                <a:solidFill>
                  <a:schemeClr val="accent5"/>
                </a:solidFill>
              </a:rPr>
              <a:t>Welzel</a:t>
            </a:r>
            <a:r>
              <a:rPr lang="en-US" sz="1600" dirty="0">
                <a:solidFill>
                  <a:schemeClr val="accent5"/>
                </a:solidFill>
              </a:rPr>
              <a:t>, K. </a:t>
            </a:r>
            <a:r>
              <a:rPr lang="en-US" sz="1600" dirty="0" err="1">
                <a:solidFill>
                  <a:schemeClr val="accent5"/>
                </a:solidFill>
              </a:rPr>
              <a:t>Kizilova</a:t>
            </a:r>
            <a:r>
              <a:rPr lang="en-US" sz="1600" dirty="0">
                <a:solidFill>
                  <a:schemeClr val="accent5"/>
                </a:solidFill>
              </a:rPr>
              <a:t>, J. </a:t>
            </a:r>
            <a:r>
              <a:rPr lang="en-US" sz="1600" dirty="0" err="1">
                <a:solidFill>
                  <a:schemeClr val="accent5"/>
                </a:solidFill>
              </a:rPr>
              <a:t>Diez</a:t>
            </a:r>
            <a:r>
              <a:rPr lang="en-US" sz="1600" dirty="0">
                <a:solidFill>
                  <a:schemeClr val="accent5"/>
                </a:solidFill>
              </a:rPr>
              <a:t>-Medrano, M. Lagos, P. Norris, E. </a:t>
            </a:r>
            <a:r>
              <a:rPr lang="en-US" sz="1600" dirty="0" err="1">
                <a:solidFill>
                  <a:schemeClr val="accent5"/>
                </a:solidFill>
              </a:rPr>
              <a:t>Ponarin</a:t>
            </a:r>
            <a:r>
              <a:rPr lang="en-US" sz="1600" dirty="0">
                <a:solidFill>
                  <a:schemeClr val="accent5"/>
                </a:solidFill>
              </a:rPr>
              <a:t> &amp; B. </a:t>
            </a:r>
            <a:r>
              <a:rPr lang="en-US" sz="1600" dirty="0" err="1">
                <a:solidFill>
                  <a:schemeClr val="accent5"/>
                </a:solidFill>
              </a:rPr>
              <a:t>Puranen</a:t>
            </a:r>
            <a:r>
              <a:rPr lang="en-US" sz="1600" dirty="0">
                <a:solidFill>
                  <a:schemeClr val="accent5"/>
                </a:solidFill>
              </a:rPr>
              <a:t> et al. (eds.). 2014. World Values Survey: Round Six - Country-Pooled </a:t>
            </a:r>
            <a:r>
              <a:rPr lang="en-US" sz="1600" dirty="0" err="1">
                <a:solidFill>
                  <a:schemeClr val="accent5"/>
                </a:solidFill>
              </a:rPr>
              <a:t>Datafile</a:t>
            </a:r>
            <a:r>
              <a:rPr lang="en-US" sz="1600" dirty="0">
                <a:solidFill>
                  <a:schemeClr val="accent5"/>
                </a:solidFill>
              </a:rPr>
              <a:t> Version: </a:t>
            </a:r>
            <a:r>
              <a:rPr lang="en-US" sz="1600" dirty="0">
                <a:solidFill>
                  <a:schemeClr val="accent5"/>
                </a:solidFill>
                <a:hlinkClick r:id="rId3"/>
              </a:rPr>
              <a:t>www.worldvaluessurvey.org/WVSDocumentationWV6.jsp</a:t>
            </a:r>
            <a:r>
              <a:rPr lang="en-US" sz="1600" dirty="0">
                <a:solidFill>
                  <a:schemeClr val="accent5"/>
                </a:solidFill>
              </a:rPr>
              <a:t>. Madrid: JD Systems Institute.</a:t>
            </a:r>
          </a:p>
          <a:p>
            <a:r>
              <a:rPr lang="en-US" dirty="0"/>
              <a:t>Is that in the README / Paper/ Appendix?</a:t>
            </a:r>
          </a:p>
          <a:p>
            <a:r>
              <a:rPr lang="en-US" dirty="0"/>
              <a:t>Are all the conditions met/described?</a:t>
            </a:r>
          </a:p>
          <a:p>
            <a:endParaRPr lang="en-US" dirty="0"/>
          </a:p>
        </p:txBody>
      </p:sp>
      <p:sp>
        <p:nvSpPr>
          <p:cNvPr id="6" name="Oval 5"/>
          <p:cNvSpPr/>
          <p:nvPr/>
        </p:nvSpPr>
        <p:spPr>
          <a:xfrm>
            <a:off x="1094014" y="5510893"/>
            <a:ext cx="2906486" cy="666070"/>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5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0691E7-BBE0-2EAB-AA30-E77BA8018756}"/>
              </a:ext>
            </a:extLst>
          </p:cNvPr>
          <p:cNvSpPr>
            <a:spLocks noGrp="1"/>
          </p:cNvSpPr>
          <p:nvPr>
            <p:ph type="title"/>
          </p:nvPr>
        </p:nvSpPr>
        <p:spPr/>
        <p:txBody>
          <a:bodyPr/>
          <a:lstStyle/>
          <a:p>
            <a:r>
              <a:rPr lang="en-US" dirty="0"/>
              <a:t>Solution 2: Data Provenance</a:t>
            </a:r>
          </a:p>
        </p:txBody>
      </p:sp>
      <p:sp>
        <p:nvSpPr>
          <p:cNvPr id="6" name="Content Placeholder 5">
            <a:extLst>
              <a:ext uri="{FF2B5EF4-FFF2-40B4-BE49-F238E27FC236}">
                <a16:creationId xmlns:a16="http://schemas.microsoft.com/office/drawing/2014/main" id="{78B5BACD-209B-A21B-E127-3C574D0BE099}"/>
              </a:ext>
            </a:extLst>
          </p:cNvPr>
          <p:cNvSpPr>
            <a:spLocks noGrp="1"/>
          </p:cNvSpPr>
          <p:nvPr>
            <p:ph idx="1"/>
          </p:nvPr>
        </p:nvSpPr>
        <p:spPr/>
        <p:txBody>
          <a:bodyPr/>
          <a:lstStyle/>
          <a:p>
            <a:r>
              <a:rPr lang="en-US" sz="5400" dirty="0"/>
              <a:t>Keep detailed notes</a:t>
            </a:r>
          </a:p>
          <a:p>
            <a:r>
              <a:rPr lang="en-US" sz="5400" dirty="0"/>
              <a:t>script as much as possible</a:t>
            </a:r>
          </a:p>
          <a:p>
            <a:r>
              <a:rPr lang="en-US" sz="4400" dirty="0"/>
              <a:t>(also: Use the Social Science Data Editors’ template README)</a:t>
            </a:r>
          </a:p>
        </p:txBody>
      </p:sp>
    </p:spTree>
    <p:extLst>
      <p:ext uri="{BB962C8B-B14F-4D97-AF65-F5344CB8AC3E}">
        <p14:creationId xmlns:p14="http://schemas.microsoft.com/office/powerpoint/2010/main" val="391033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212F1E-E3DF-91B1-838D-9E882A7D53A1}"/>
              </a:ext>
            </a:extLst>
          </p:cNvPr>
          <p:cNvSpPr>
            <a:spLocks noGrp="1"/>
          </p:cNvSpPr>
          <p:nvPr>
            <p:ph type="title"/>
          </p:nvPr>
        </p:nvSpPr>
        <p:spPr/>
        <p:txBody>
          <a:bodyPr/>
          <a:lstStyle/>
          <a:p>
            <a:r>
              <a:rPr lang="en-US" dirty="0"/>
              <a:t>Keeping track: </a:t>
            </a:r>
            <a:r>
              <a:rPr lang="en-US" b="1" dirty="0"/>
              <a:t>Students and Researchers</a:t>
            </a:r>
          </a:p>
        </p:txBody>
      </p:sp>
      <p:sp>
        <p:nvSpPr>
          <p:cNvPr id="5" name="Content Placeholder 4">
            <a:extLst>
              <a:ext uri="{FF2B5EF4-FFF2-40B4-BE49-F238E27FC236}">
                <a16:creationId xmlns:a16="http://schemas.microsoft.com/office/drawing/2014/main" id="{46A4C71F-9A44-D82A-BE1F-935899CA5368}"/>
              </a:ext>
            </a:extLst>
          </p:cNvPr>
          <p:cNvSpPr>
            <a:spLocks noGrp="1"/>
          </p:cNvSpPr>
          <p:nvPr>
            <p:ph sz="half" idx="1"/>
          </p:nvPr>
        </p:nvSpPr>
        <p:spPr/>
        <p:txBody>
          <a:bodyPr/>
          <a:lstStyle/>
          <a:p>
            <a:pPr marL="514350" indent="-514350">
              <a:buFont typeface="+mj-lt"/>
              <a:buAutoNum type="arabicPeriod"/>
            </a:pPr>
            <a:r>
              <a:rPr lang="en-US" dirty="0"/>
              <a:t>Computational empathy</a:t>
            </a:r>
            <a:br>
              <a:rPr lang="en-US" dirty="0"/>
            </a:br>
            <a:r>
              <a:rPr lang="en-US" sz="2000" i="1" dirty="0"/>
              <a:t>Consider the next person to run the analysis, and don’t assume too much</a:t>
            </a:r>
          </a:p>
          <a:p>
            <a:pPr marL="514350" indent="-514350">
              <a:buFont typeface="+mj-lt"/>
              <a:buAutoNum type="arabicPeriod"/>
            </a:pPr>
            <a:r>
              <a:rPr lang="en-US" dirty="0"/>
              <a:t>Track data (provenance)</a:t>
            </a:r>
            <a:br>
              <a:rPr lang="en-US" dirty="0"/>
            </a:br>
            <a:r>
              <a:rPr lang="en-US" sz="2000" i="1" dirty="0"/>
              <a:t>even when using API, especially when manually downloading, keep in mind what the next downloader may see/find/receive, terms of use</a:t>
            </a:r>
            <a:endParaRPr lang="en-US" i="1" dirty="0"/>
          </a:p>
          <a:p>
            <a:pPr marL="0" indent="0">
              <a:buNone/>
            </a:pPr>
            <a:endParaRPr lang="en-US" dirty="0"/>
          </a:p>
        </p:txBody>
      </p:sp>
      <p:sp>
        <p:nvSpPr>
          <p:cNvPr id="6" name="Content Placeholder 5">
            <a:extLst>
              <a:ext uri="{FF2B5EF4-FFF2-40B4-BE49-F238E27FC236}">
                <a16:creationId xmlns:a16="http://schemas.microsoft.com/office/drawing/2014/main" id="{EEF77731-32E1-FD6F-567F-65AE41F652F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9619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F803-21F8-E2C5-0377-D3C541A7DFA2}"/>
              </a:ext>
            </a:extLst>
          </p:cNvPr>
          <p:cNvSpPr>
            <a:spLocks noGrp="1"/>
          </p:cNvSpPr>
          <p:nvPr>
            <p:ph type="title"/>
          </p:nvPr>
        </p:nvSpPr>
        <p:spPr/>
        <p:txBody>
          <a:bodyPr/>
          <a:lstStyle/>
          <a:p>
            <a:r>
              <a:rPr lang="en-US" dirty="0"/>
              <a:t>Lesson 1: Computational empathy</a:t>
            </a:r>
          </a:p>
        </p:txBody>
      </p:sp>
      <p:sp>
        <p:nvSpPr>
          <p:cNvPr id="3" name="Content Placeholder 2">
            <a:extLst>
              <a:ext uri="{FF2B5EF4-FFF2-40B4-BE49-F238E27FC236}">
                <a16:creationId xmlns:a16="http://schemas.microsoft.com/office/drawing/2014/main" id="{22F31799-E655-E4A6-CEC7-35C45038C39F}"/>
              </a:ext>
            </a:extLst>
          </p:cNvPr>
          <p:cNvSpPr>
            <a:spLocks noGrp="1"/>
          </p:cNvSpPr>
          <p:nvPr>
            <p:ph idx="1"/>
          </p:nvPr>
        </p:nvSpPr>
        <p:spPr>
          <a:xfrm>
            <a:off x="3466769" y="2838616"/>
            <a:ext cx="6573004" cy="3360572"/>
          </a:xfrm>
        </p:spPr>
        <p:txBody>
          <a:bodyPr>
            <a:normAutofit/>
          </a:bodyPr>
          <a:lstStyle/>
          <a:p>
            <a:pPr marL="0" indent="0">
              <a:buNone/>
            </a:pPr>
            <a:r>
              <a:rPr lang="en-US" dirty="0"/>
              <a:t>= “Pity the poor replicator”</a:t>
            </a:r>
            <a:endParaRPr lang="en-US" i="1" dirty="0"/>
          </a:p>
        </p:txBody>
      </p:sp>
    </p:spTree>
    <p:extLst>
      <p:ext uri="{BB962C8B-B14F-4D97-AF65-F5344CB8AC3E}">
        <p14:creationId xmlns:p14="http://schemas.microsoft.com/office/powerpoint/2010/main" val="3951100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945191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7C2-D0B2-D913-5740-FEC014C282A2}"/>
              </a:ext>
            </a:extLst>
          </p:cNvPr>
          <p:cNvSpPr>
            <a:spLocks noGrp="1"/>
          </p:cNvSpPr>
          <p:nvPr>
            <p:ph type="title"/>
          </p:nvPr>
        </p:nvSpPr>
        <p:spPr/>
        <p:txBody>
          <a:bodyPr/>
          <a:lstStyle/>
          <a:p>
            <a:r>
              <a:rPr lang="en-US" dirty="0"/>
              <a:t>But I don’t need to tell you that</a:t>
            </a:r>
          </a:p>
        </p:txBody>
      </p:sp>
      <p:sp>
        <p:nvSpPr>
          <p:cNvPr id="3" name="Content Placeholder 2">
            <a:extLst>
              <a:ext uri="{FF2B5EF4-FFF2-40B4-BE49-F238E27FC236}">
                <a16:creationId xmlns:a16="http://schemas.microsoft.com/office/drawing/2014/main" id="{C8481FDD-765A-7F68-0611-3BF1A5368008}"/>
              </a:ext>
            </a:extLst>
          </p:cNvPr>
          <p:cNvSpPr>
            <a:spLocks noGrp="1"/>
          </p:cNvSpPr>
          <p:nvPr>
            <p:ph sz="half" idx="1"/>
          </p:nvPr>
        </p:nvSpPr>
        <p:spPr/>
        <p:txBody>
          <a:bodyPr/>
          <a:lstStyle/>
          <a:p>
            <a:r>
              <a:rPr lang="en-US" dirty="0"/>
              <a:t>DIME Wiki, Handbook, this course!</a:t>
            </a:r>
          </a:p>
          <a:p>
            <a:r>
              <a:rPr lang="en-US" dirty="0">
                <a:hlinkClick r:id="rId2"/>
              </a:rPr>
              <a:t>https://www.worldbank.org/en/research/dime/data-and-analytics</a:t>
            </a:r>
            <a:r>
              <a:rPr lang="en-US" dirty="0"/>
              <a:t> </a:t>
            </a:r>
          </a:p>
        </p:txBody>
      </p:sp>
      <p:pic>
        <p:nvPicPr>
          <p:cNvPr id="6" name="Content Placeholder 5">
            <a:extLst>
              <a:ext uri="{FF2B5EF4-FFF2-40B4-BE49-F238E27FC236}">
                <a16:creationId xmlns:a16="http://schemas.microsoft.com/office/drawing/2014/main" id="{C5A1216E-08E0-129F-A28F-3EA42701E3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0032" y="1825625"/>
            <a:ext cx="3045936" cy="4351338"/>
          </a:xfrm>
        </p:spPr>
      </p:pic>
    </p:spTree>
    <p:extLst>
      <p:ext uri="{BB962C8B-B14F-4D97-AF65-F5344CB8AC3E}">
        <p14:creationId xmlns:p14="http://schemas.microsoft.com/office/powerpoint/2010/main" val="1008276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Assume replicators can access the data</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Sometimes we (=AEA) cannot</a:t>
            </a:r>
          </a:p>
          <a:p>
            <a:r>
              <a:rPr lang="en-US" dirty="0"/>
              <a:t>We will still check if the code seems complete</a:t>
            </a:r>
          </a:p>
          <a:p>
            <a:r>
              <a:rPr lang="en-US" dirty="0"/>
              <a:t>We will still verify that all data that *can* be provided have been provided</a:t>
            </a:r>
          </a:p>
          <a:p>
            <a:r>
              <a:rPr lang="en-US" dirty="0"/>
              <a:t>Plausibility checks</a:t>
            </a:r>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a:t>Sometimes we can:</a:t>
            </a:r>
          </a:p>
          <a:p>
            <a:r>
              <a:rPr lang="en-US" dirty="0"/>
              <a:t>In the past, we have worked with</a:t>
            </a:r>
          </a:p>
          <a:p>
            <a:pPr lvl="1"/>
            <a:r>
              <a:rPr lang="en-US" dirty="0"/>
              <a:t>French, Brazilian, and US confidential admin data</a:t>
            </a:r>
          </a:p>
          <a:p>
            <a:pPr lvl="1"/>
            <a:r>
              <a:rPr lang="en-US" dirty="0"/>
              <a:t>Purchased commercial data (Twitter, Indian GDP)</a:t>
            </a:r>
          </a:p>
          <a:p>
            <a:pPr lvl="1"/>
            <a:r>
              <a:rPr lang="en-US" dirty="0"/>
              <a:t>Proprietary data under NDA/DUA (</a:t>
            </a:r>
            <a:r>
              <a:rPr lang="en-US" dirty="0" err="1"/>
              <a:t>Ebay</a:t>
            </a:r>
            <a:r>
              <a:rPr lang="en-US" dirty="0"/>
              <a:t>)</a:t>
            </a:r>
          </a:p>
          <a:p>
            <a:pPr lvl="1"/>
            <a:r>
              <a:rPr lang="en-US" dirty="0"/>
              <a:t>Data with application procedure (Chinese Panel, Demographic and Health Survey, European establishment data)</a:t>
            </a:r>
          </a:p>
          <a:p>
            <a:pPr lvl="1"/>
            <a:r>
              <a:rPr lang="en-US" dirty="0"/>
              <a:t>Remotely or locally</a:t>
            </a:r>
          </a:p>
        </p:txBody>
      </p:sp>
    </p:spTree>
    <p:extLst>
      <p:ext uri="{BB962C8B-B14F-4D97-AF65-F5344CB8AC3E}">
        <p14:creationId xmlns:p14="http://schemas.microsoft.com/office/powerpoint/2010/main" val="280265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C476-F803-ABF5-E707-A206A4668333}"/>
              </a:ext>
            </a:extLst>
          </p:cNvPr>
          <p:cNvSpPr>
            <a:spLocks noGrp="1"/>
          </p:cNvSpPr>
          <p:nvPr>
            <p:ph type="title"/>
          </p:nvPr>
        </p:nvSpPr>
        <p:spPr/>
        <p:txBody>
          <a:bodyPr/>
          <a:lstStyle/>
          <a:p>
            <a:r>
              <a:rPr lang="en-US" dirty="0"/>
              <a:t>1. Computational empathy</a:t>
            </a:r>
          </a:p>
        </p:txBody>
      </p:sp>
      <p:sp>
        <p:nvSpPr>
          <p:cNvPr id="4" name="Content Placeholder 3">
            <a:extLst>
              <a:ext uri="{FF2B5EF4-FFF2-40B4-BE49-F238E27FC236}">
                <a16:creationId xmlns:a16="http://schemas.microsoft.com/office/drawing/2014/main" id="{719C5437-24A9-EA81-56E7-C9DA2084C8C5}"/>
              </a:ext>
            </a:extLst>
          </p:cNvPr>
          <p:cNvSpPr>
            <a:spLocks noGrp="1"/>
          </p:cNvSpPr>
          <p:nvPr>
            <p:ph sz="half" idx="1"/>
          </p:nvPr>
        </p:nvSpPr>
        <p:spPr/>
        <p:txBody>
          <a:bodyPr/>
          <a:lstStyle/>
          <a:p>
            <a:r>
              <a:rPr lang="en-US" i="1" u="sng" dirty="0"/>
              <a:t>Focal reader:</a:t>
            </a:r>
            <a:r>
              <a:rPr lang="en-US" dirty="0"/>
              <a:t> your next RA in 4 years</a:t>
            </a:r>
          </a:p>
          <a:p>
            <a:r>
              <a:rPr lang="en-US" i="1" u="sng" dirty="0"/>
              <a:t>Interaction</a:t>
            </a:r>
            <a:r>
              <a:rPr lang="en-US" dirty="0"/>
              <a:t>: you hand them your README, but don’t have time to go through all the details…</a:t>
            </a:r>
          </a:p>
          <a:p>
            <a:r>
              <a:rPr lang="en-US" i="1" u="sng" dirty="0"/>
              <a:t>Budget constraint</a:t>
            </a:r>
            <a:r>
              <a:rPr lang="en-US" dirty="0"/>
              <a:t>: It shouldn’t take too many RA hours</a:t>
            </a:r>
          </a:p>
          <a:p>
            <a:r>
              <a:rPr lang="en-US" i="1" u="sng" dirty="0"/>
              <a:t>Time constraint</a:t>
            </a:r>
            <a:r>
              <a:rPr lang="en-US" dirty="0"/>
              <a:t>: It shouldn’t take more than 1 week to “get it”</a:t>
            </a:r>
          </a:p>
        </p:txBody>
      </p:sp>
      <p:pic>
        <p:nvPicPr>
          <p:cNvPr id="7" name="Content Placeholder 6">
            <a:extLst>
              <a:ext uri="{FF2B5EF4-FFF2-40B4-BE49-F238E27FC236}">
                <a16:creationId xmlns:a16="http://schemas.microsoft.com/office/drawing/2014/main" id="{131D6282-1171-41A4-339F-1681D2F7CC4D}"/>
              </a:ext>
            </a:extLst>
          </p:cNvPr>
          <p:cNvPicPr>
            <a:picLocks noGrp="1" noChangeAspect="1"/>
          </p:cNvPicPr>
          <p:nvPr>
            <p:ph sz="half" idx="2"/>
          </p:nvPr>
        </p:nvPicPr>
        <p:blipFill>
          <a:blip r:embed="rId2"/>
          <a:stretch>
            <a:fillRect/>
          </a:stretch>
        </p:blipFill>
        <p:spPr>
          <a:xfrm>
            <a:off x="6248056" y="1825625"/>
            <a:ext cx="5029888" cy="4351338"/>
          </a:xfrm>
        </p:spPr>
      </p:pic>
    </p:spTree>
    <p:extLst>
      <p:ext uri="{BB962C8B-B14F-4D97-AF65-F5344CB8AC3E}">
        <p14:creationId xmlns:p14="http://schemas.microsoft.com/office/powerpoint/2010/main" val="3954554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0691E7-BBE0-2EAB-AA30-E77BA8018756}"/>
              </a:ext>
            </a:extLst>
          </p:cNvPr>
          <p:cNvSpPr>
            <a:spLocks noGrp="1"/>
          </p:cNvSpPr>
          <p:nvPr>
            <p:ph type="title"/>
          </p:nvPr>
        </p:nvSpPr>
        <p:spPr/>
        <p:txBody>
          <a:bodyPr/>
          <a:lstStyle/>
          <a:p>
            <a:r>
              <a:rPr lang="en-US" dirty="0"/>
              <a:t>Solution 3: Learn basics of programming</a:t>
            </a:r>
          </a:p>
        </p:txBody>
      </p:sp>
      <p:sp>
        <p:nvSpPr>
          <p:cNvPr id="6" name="Content Placeholder 5">
            <a:extLst>
              <a:ext uri="{FF2B5EF4-FFF2-40B4-BE49-F238E27FC236}">
                <a16:creationId xmlns:a16="http://schemas.microsoft.com/office/drawing/2014/main" id="{78B5BACD-209B-A21B-E127-3C574D0BE099}"/>
              </a:ext>
            </a:extLst>
          </p:cNvPr>
          <p:cNvSpPr>
            <a:spLocks noGrp="1"/>
          </p:cNvSpPr>
          <p:nvPr>
            <p:ph idx="1"/>
          </p:nvPr>
        </p:nvSpPr>
        <p:spPr/>
        <p:txBody>
          <a:bodyPr>
            <a:normAutofit/>
          </a:bodyPr>
          <a:lstStyle/>
          <a:p>
            <a:pPr marL="0" indent="0" algn="ctr">
              <a:buNone/>
            </a:pPr>
            <a:r>
              <a:rPr lang="en-US" sz="5400" dirty="0"/>
              <a:t>Code reproducibly</a:t>
            </a:r>
          </a:p>
          <a:p>
            <a:pPr marL="0" indent="0" algn="ctr">
              <a:buNone/>
            </a:pPr>
            <a:endParaRPr lang="en-US" sz="5400" dirty="0"/>
          </a:p>
          <a:p>
            <a:pPr marL="0" indent="0" algn="ctr">
              <a:buNone/>
            </a:pPr>
            <a:r>
              <a:rPr lang="en-US" sz="4400" dirty="0"/>
              <a:t>(and do so right from the start)</a:t>
            </a:r>
          </a:p>
          <a:p>
            <a:pPr marL="0" indent="0" algn="ctr">
              <a:buNone/>
            </a:pPr>
            <a:endParaRPr lang="en-US" sz="5400" dirty="0"/>
          </a:p>
          <a:p>
            <a:pPr marL="0" indent="0" algn="ctr">
              <a:buNone/>
            </a:pPr>
            <a:r>
              <a:rPr lang="en-US" sz="2400" dirty="0"/>
              <a:t>(also: way easier to describe in the </a:t>
            </a:r>
            <a:br>
              <a:rPr lang="en-US" sz="2400" dirty="0"/>
            </a:br>
            <a:r>
              <a:rPr lang="en-US" sz="2400" dirty="0"/>
              <a:t>Social Science Data Editors’ template README)</a:t>
            </a:r>
          </a:p>
        </p:txBody>
      </p:sp>
    </p:spTree>
    <p:extLst>
      <p:ext uri="{BB962C8B-B14F-4D97-AF65-F5344CB8AC3E}">
        <p14:creationId xmlns:p14="http://schemas.microsoft.com/office/powerpoint/2010/main" val="103870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212F1E-E3DF-91B1-838D-9E882A7D53A1}"/>
              </a:ext>
            </a:extLst>
          </p:cNvPr>
          <p:cNvSpPr>
            <a:spLocks noGrp="1"/>
          </p:cNvSpPr>
          <p:nvPr>
            <p:ph type="title"/>
          </p:nvPr>
        </p:nvSpPr>
        <p:spPr/>
        <p:txBody>
          <a:bodyPr/>
          <a:lstStyle/>
          <a:p>
            <a:r>
              <a:rPr lang="en-US" dirty="0"/>
              <a:t>Keeping track: </a:t>
            </a:r>
            <a:r>
              <a:rPr lang="en-US" b="1" dirty="0"/>
              <a:t>Students and Researchers</a:t>
            </a:r>
          </a:p>
        </p:txBody>
      </p:sp>
      <p:sp>
        <p:nvSpPr>
          <p:cNvPr id="5" name="Content Placeholder 4">
            <a:extLst>
              <a:ext uri="{FF2B5EF4-FFF2-40B4-BE49-F238E27FC236}">
                <a16:creationId xmlns:a16="http://schemas.microsoft.com/office/drawing/2014/main" id="{46A4C71F-9A44-D82A-BE1F-935899CA5368}"/>
              </a:ext>
            </a:extLst>
          </p:cNvPr>
          <p:cNvSpPr>
            <a:spLocks noGrp="1"/>
          </p:cNvSpPr>
          <p:nvPr>
            <p:ph sz="half" idx="1"/>
          </p:nvPr>
        </p:nvSpPr>
        <p:spPr/>
        <p:txBody>
          <a:bodyPr>
            <a:normAutofit/>
          </a:bodyPr>
          <a:lstStyle/>
          <a:p>
            <a:pPr marL="514350" indent="-514350">
              <a:buFont typeface="+mj-lt"/>
              <a:buAutoNum type="arabicPeriod"/>
            </a:pPr>
            <a:r>
              <a:rPr lang="en-US" dirty="0"/>
              <a:t>Computational empathy</a:t>
            </a:r>
            <a:br>
              <a:rPr lang="en-US" dirty="0"/>
            </a:br>
            <a:r>
              <a:rPr lang="en-US" sz="2000" i="1" dirty="0"/>
              <a:t>Consider the next person to run the analysis, and don’t assume too much</a:t>
            </a:r>
          </a:p>
          <a:p>
            <a:pPr marL="514350" indent="-514350">
              <a:buFont typeface="+mj-lt"/>
              <a:buAutoNum type="arabicPeriod"/>
            </a:pPr>
            <a:r>
              <a:rPr lang="en-US" dirty="0"/>
              <a:t>Track data</a:t>
            </a:r>
            <a:br>
              <a:rPr lang="en-US" dirty="0"/>
            </a:br>
            <a:r>
              <a:rPr lang="en-US" sz="2000" i="1" dirty="0"/>
              <a:t>even when using API, especially when manually downloading, keep in mind what the next downloader may see/find/receive, terms of use </a:t>
            </a:r>
            <a:endParaRPr lang="en-US" i="1" dirty="0"/>
          </a:p>
          <a:p>
            <a:pPr marL="514350" indent="-514350">
              <a:buFont typeface="+mj-lt"/>
              <a:buAutoNum type="arabicPeriod"/>
            </a:pPr>
            <a:r>
              <a:rPr lang="en-US" dirty="0"/>
              <a:t>Learn the basics of programming</a:t>
            </a:r>
            <a:br>
              <a:rPr lang="en-US" dirty="0"/>
            </a:br>
            <a:r>
              <a:rPr lang="en-US" sz="2000" i="1" dirty="0"/>
              <a:t>code reproducibly, use parameter files, re-usable code, robust file structure</a:t>
            </a:r>
            <a:endParaRPr lang="en-US" i="1" dirty="0"/>
          </a:p>
        </p:txBody>
      </p:sp>
      <p:sp>
        <p:nvSpPr>
          <p:cNvPr id="6" name="Content Placeholder 5">
            <a:extLst>
              <a:ext uri="{FF2B5EF4-FFF2-40B4-BE49-F238E27FC236}">
                <a16:creationId xmlns:a16="http://schemas.microsoft.com/office/drawing/2014/main" id="{EEF77731-32E1-FD6F-567F-65AE41F652F7}"/>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2153405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A35752-3BC6-A7F4-562E-05A1CF1D67CF}"/>
              </a:ext>
            </a:extLst>
          </p:cNvPr>
          <p:cNvSpPr>
            <a:spLocks noGrp="1"/>
          </p:cNvSpPr>
          <p:nvPr>
            <p:ph type="title"/>
          </p:nvPr>
        </p:nvSpPr>
        <p:spPr/>
        <p:txBody>
          <a:bodyPr>
            <a:normAutofit/>
          </a:bodyPr>
          <a:lstStyle/>
          <a:p>
            <a:r>
              <a:rPr lang="en-US" dirty="0"/>
              <a:t>We stop here for questions!</a:t>
            </a:r>
          </a:p>
        </p:txBody>
      </p:sp>
    </p:spTree>
    <p:extLst>
      <p:ext uri="{BB962C8B-B14F-4D97-AF65-F5344CB8AC3E}">
        <p14:creationId xmlns:p14="http://schemas.microsoft.com/office/powerpoint/2010/main" val="13206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212F1E-E3DF-91B1-838D-9E882A7D53A1}"/>
              </a:ext>
            </a:extLst>
          </p:cNvPr>
          <p:cNvSpPr>
            <a:spLocks noGrp="1"/>
          </p:cNvSpPr>
          <p:nvPr>
            <p:ph type="title"/>
          </p:nvPr>
        </p:nvSpPr>
        <p:spPr/>
        <p:txBody>
          <a:bodyPr/>
          <a:lstStyle/>
          <a:p>
            <a:r>
              <a:rPr lang="en-US" dirty="0"/>
              <a:t>Keeping track: </a:t>
            </a:r>
            <a:r>
              <a:rPr lang="en-US" b="1" dirty="0"/>
              <a:t>Students and Researchers</a:t>
            </a:r>
          </a:p>
        </p:txBody>
      </p:sp>
      <p:sp>
        <p:nvSpPr>
          <p:cNvPr id="5" name="Content Placeholder 4">
            <a:extLst>
              <a:ext uri="{FF2B5EF4-FFF2-40B4-BE49-F238E27FC236}">
                <a16:creationId xmlns:a16="http://schemas.microsoft.com/office/drawing/2014/main" id="{46A4C71F-9A44-D82A-BE1F-935899CA5368}"/>
              </a:ext>
            </a:extLst>
          </p:cNvPr>
          <p:cNvSpPr>
            <a:spLocks noGrp="1"/>
          </p:cNvSpPr>
          <p:nvPr>
            <p:ph sz="half" idx="1"/>
          </p:nvPr>
        </p:nvSpPr>
        <p:spPr/>
        <p:txBody>
          <a:bodyPr>
            <a:normAutofit/>
          </a:bodyPr>
          <a:lstStyle/>
          <a:p>
            <a:pPr marL="514350" indent="-514350">
              <a:buFont typeface="+mj-lt"/>
              <a:buAutoNum type="arabicPeriod"/>
            </a:pPr>
            <a:r>
              <a:rPr lang="en-US" dirty="0"/>
              <a:t>Computational empathy</a:t>
            </a:r>
            <a:br>
              <a:rPr lang="en-US" dirty="0"/>
            </a:br>
            <a:r>
              <a:rPr lang="en-US" sz="2000" i="1" dirty="0"/>
              <a:t>Consider the next person to run the analysis, and don’t assume too much</a:t>
            </a:r>
          </a:p>
          <a:p>
            <a:pPr marL="514350" indent="-514350">
              <a:buFont typeface="+mj-lt"/>
              <a:buAutoNum type="arabicPeriod"/>
            </a:pPr>
            <a:r>
              <a:rPr lang="en-US" dirty="0"/>
              <a:t>Track data</a:t>
            </a:r>
            <a:br>
              <a:rPr lang="en-US" dirty="0"/>
            </a:br>
            <a:r>
              <a:rPr lang="en-US" sz="2000" i="1" dirty="0"/>
              <a:t>even when using API, especially when manually downloading, keep in mind what the next downloader may see/find/receive, terms of use </a:t>
            </a:r>
            <a:endParaRPr lang="en-US" i="1" dirty="0"/>
          </a:p>
          <a:p>
            <a:pPr marL="514350" indent="-514350">
              <a:buFont typeface="+mj-lt"/>
              <a:buAutoNum type="arabicPeriod"/>
            </a:pPr>
            <a:r>
              <a:rPr lang="en-US" dirty="0"/>
              <a:t>Learn the basics of programming</a:t>
            </a:r>
            <a:br>
              <a:rPr lang="en-US" dirty="0"/>
            </a:br>
            <a:r>
              <a:rPr lang="en-US" sz="2000" i="1" dirty="0"/>
              <a:t>code reproducibly, use parameter files, re-usable code, robust file structure</a:t>
            </a:r>
            <a:endParaRPr lang="en-US" i="1" dirty="0"/>
          </a:p>
        </p:txBody>
      </p:sp>
      <p:sp>
        <p:nvSpPr>
          <p:cNvPr id="6" name="Content Placeholder 5">
            <a:extLst>
              <a:ext uri="{FF2B5EF4-FFF2-40B4-BE49-F238E27FC236}">
                <a16:creationId xmlns:a16="http://schemas.microsoft.com/office/drawing/2014/main" id="{EEF77731-32E1-FD6F-567F-65AE41F652F7}"/>
              </a:ext>
            </a:extLst>
          </p:cNvPr>
          <p:cNvSpPr>
            <a:spLocks noGrp="1"/>
          </p:cNvSpPr>
          <p:nvPr>
            <p:ph sz="half" idx="2"/>
          </p:nvPr>
        </p:nvSpPr>
        <p:spPr/>
        <p:txBody>
          <a:bodyPr>
            <a:normAutofit/>
          </a:bodyPr>
          <a:lstStyle/>
          <a:p>
            <a:pPr marL="514350" indent="-514350">
              <a:buFont typeface="+mj-lt"/>
              <a:buAutoNum type="arabicPeriod" startAt="4"/>
            </a:pPr>
            <a:r>
              <a:rPr lang="en-US" dirty="0"/>
              <a:t>Learn to automate</a:t>
            </a:r>
            <a:br>
              <a:rPr lang="en-US" dirty="0"/>
            </a:br>
            <a:r>
              <a:rPr lang="en-US" sz="2000" i="1" dirty="0"/>
              <a:t>Run all code again and again, use APIs to download, use conditional processing to handle various aspects</a:t>
            </a:r>
            <a:endParaRPr lang="en-US" i="1" dirty="0"/>
          </a:p>
          <a:p>
            <a:pPr marL="514350" indent="-514350">
              <a:buFont typeface="+mj-lt"/>
              <a:buAutoNum type="arabicPeriod" startAt="4"/>
            </a:pPr>
            <a:r>
              <a:rPr lang="en-US" dirty="0"/>
              <a:t>Preserve it all</a:t>
            </a:r>
            <a:br>
              <a:rPr lang="en-US" dirty="0"/>
            </a:br>
            <a:r>
              <a:rPr lang="en-US" sz="2000" i="1" dirty="0"/>
              <a:t>Use version control, tag releases, preserve data (separately), understand the difference between sharing and preserving</a:t>
            </a:r>
            <a:endParaRPr lang="en-US" i="1" dirty="0"/>
          </a:p>
        </p:txBody>
      </p:sp>
    </p:spTree>
    <p:extLst>
      <p:ext uri="{BB962C8B-B14F-4D97-AF65-F5344CB8AC3E}">
        <p14:creationId xmlns:p14="http://schemas.microsoft.com/office/powerpoint/2010/main" val="163578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9C128-47DA-BC8C-0B0B-6DD508A1F1CF}"/>
              </a:ext>
            </a:extLst>
          </p:cNvPr>
          <p:cNvSpPr txBox="1"/>
          <p:nvPr/>
        </p:nvSpPr>
        <p:spPr>
          <a:xfrm>
            <a:off x="1986298" y="1900895"/>
            <a:ext cx="7595024" cy="2800767"/>
          </a:xfrm>
          <a:prstGeom prst="rect">
            <a:avLst/>
          </a:prstGeom>
          <a:noFill/>
        </p:spPr>
        <p:txBody>
          <a:bodyPr wrap="square" rtlCol="0">
            <a:spAutoFit/>
          </a:bodyPr>
          <a:lstStyle/>
          <a:p>
            <a:pPr algn="ctr"/>
            <a:r>
              <a:rPr lang="en-US" sz="8800" dirty="0">
                <a:solidFill>
                  <a:schemeClr val="bg1"/>
                </a:solidFill>
              </a:rPr>
              <a:t>Support by Institutions</a:t>
            </a:r>
            <a:endParaRPr lang="en-US" dirty="0">
              <a:solidFill>
                <a:schemeClr val="bg1"/>
              </a:solidFill>
            </a:endParaRPr>
          </a:p>
        </p:txBody>
      </p:sp>
    </p:spTree>
    <p:extLst>
      <p:ext uri="{BB962C8B-B14F-4D97-AF65-F5344CB8AC3E}">
        <p14:creationId xmlns:p14="http://schemas.microsoft.com/office/powerpoint/2010/main" val="93058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A35752-3BC6-A7F4-562E-05A1CF1D67CF}"/>
              </a:ext>
            </a:extLst>
          </p:cNvPr>
          <p:cNvSpPr>
            <a:spLocks noGrp="1"/>
          </p:cNvSpPr>
          <p:nvPr>
            <p:ph type="title"/>
          </p:nvPr>
        </p:nvSpPr>
        <p:spPr/>
        <p:txBody>
          <a:bodyPr>
            <a:normAutofit fontScale="90000"/>
          </a:bodyPr>
          <a:lstStyle/>
          <a:p>
            <a:r>
              <a:rPr lang="en-US" dirty="0"/>
              <a:t>The rest of the day is spent discussing how the World Bank supports researchers. For a more general discussion, see other versions of this talk.</a:t>
            </a:r>
          </a:p>
        </p:txBody>
      </p:sp>
    </p:spTree>
    <p:extLst>
      <p:ext uri="{BB962C8B-B14F-4D97-AF65-F5344CB8AC3E}">
        <p14:creationId xmlns:p14="http://schemas.microsoft.com/office/powerpoint/2010/main" val="1986980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0934-1DE4-11D1-16D9-70A6D7F2D4A8}"/>
              </a:ext>
            </a:extLst>
          </p:cNvPr>
          <p:cNvSpPr>
            <a:spLocks noGrp="1"/>
          </p:cNvSpPr>
          <p:nvPr>
            <p:ph type="title"/>
          </p:nvPr>
        </p:nvSpPr>
        <p:spPr/>
        <p:txBody>
          <a:bodyPr/>
          <a:lstStyle/>
          <a:p>
            <a:r>
              <a:rPr lang="en-US" dirty="0"/>
              <a:t>Luckily, you have DIME</a:t>
            </a:r>
          </a:p>
        </p:txBody>
      </p:sp>
      <p:pic>
        <p:nvPicPr>
          <p:cNvPr id="5" name="Content Placeholder 4">
            <a:extLst>
              <a:ext uri="{FF2B5EF4-FFF2-40B4-BE49-F238E27FC236}">
                <a16:creationId xmlns:a16="http://schemas.microsoft.com/office/drawing/2014/main" id="{90ECE1CE-37C0-7311-1DD2-8672C1A8EC85}"/>
              </a:ext>
            </a:extLst>
          </p:cNvPr>
          <p:cNvPicPr>
            <a:picLocks noGrp="1" noChangeAspect="1"/>
          </p:cNvPicPr>
          <p:nvPr>
            <p:ph idx="1"/>
          </p:nvPr>
        </p:nvPicPr>
        <p:blipFill>
          <a:blip r:embed="rId2"/>
          <a:stretch>
            <a:fillRect/>
          </a:stretch>
        </p:blipFill>
        <p:spPr>
          <a:xfrm>
            <a:off x="2633748" y="1825625"/>
            <a:ext cx="6924503" cy="4351338"/>
          </a:xfrm>
        </p:spPr>
      </p:pic>
    </p:spTree>
    <p:extLst>
      <p:ext uri="{BB962C8B-B14F-4D97-AF65-F5344CB8AC3E}">
        <p14:creationId xmlns:p14="http://schemas.microsoft.com/office/powerpoint/2010/main" val="1144679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0691E7-BBE0-2EAB-AA30-E77BA8018756}"/>
              </a:ext>
            </a:extLst>
          </p:cNvPr>
          <p:cNvSpPr>
            <a:spLocks noGrp="1"/>
          </p:cNvSpPr>
          <p:nvPr>
            <p:ph type="title"/>
          </p:nvPr>
        </p:nvSpPr>
        <p:spPr/>
        <p:txBody>
          <a:bodyPr/>
          <a:lstStyle/>
          <a:p>
            <a:r>
              <a:rPr lang="en-US" dirty="0"/>
              <a:t>Solution 6: Institutional support</a:t>
            </a:r>
          </a:p>
        </p:txBody>
      </p:sp>
      <p:sp>
        <p:nvSpPr>
          <p:cNvPr id="6" name="Content Placeholder 5">
            <a:extLst>
              <a:ext uri="{FF2B5EF4-FFF2-40B4-BE49-F238E27FC236}">
                <a16:creationId xmlns:a16="http://schemas.microsoft.com/office/drawing/2014/main" id="{78B5BACD-209B-A21B-E127-3C574D0BE099}"/>
              </a:ext>
            </a:extLst>
          </p:cNvPr>
          <p:cNvSpPr>
            <a:spLocks noGrp="1"/>
          </p:cNvSpPr>
          <p:nvPr>
            <p:ph idx="1"/>
          </p:nvPr>
        </p:nvSpPr>
        <p:spPr/>
        <p:txBody>
          <a:bodyPr>
            <a:normAutofit/>
          </a:bodyPr>
          <a:lstStyle/>
          <a:p>
            <a:pPr marL="0" indent="0" algn="ctr">
              <a:buNone/>
            </a:pPr>
            <a:r>
              <a:rPr lang="en-US" sz="2000" i="1" dirty="0"/>
              <a:t>(departments, schools, libraries, IT, universities)</a:t>
            </a:r>
          </a:p>
          <a:p>
            <a:pPr marL="0" indent="0" algn="ctr">
              <a:buNone/>
            </a:pPr>
            <a:endParaRPr lang="en-US" sz="2000" i="1" dirty="0"/>
          </a:p>
          <a:p>
            <a:pPr marL="457200" indent="-457200">
              <a:buFont typeface="+mj-lt"/>
              <a:buAutoNum type="arabicPeriod"/>
            </a:pPr>
            <a:r>
              <a:rPr lang="en-US" sz="3200" dirty="0"/>
              <a:t>Offer training in adapted tools</a:t>
            </a:r>
            <a:br>
              <a:rPr lang="en-US" sz="3200" dirty="0"/>
            </a:br>
            <a:r>
              <a:rPr lang="en-US" sz="2400" i="1" dirty="0"/>
              <a:t>(not sufficient to just show how to do a </a:t>
            </a:r>
            <a:r>
              <a:rPr lang="en-US" sz="2400" i="1" dirty="0" err="1"/>
              <a:t>Rmarkdown</a:t>
            </a:r>
            <a:r>
              <a:rPr lang="en-US" sz="2400" i="1" dirty="0"/>
              <a:t> document)</a:t>
            </a:r>
            <a:endParaRPr lang="en-US" sz="3200" i="1" dirty="0"/>
          </a:p>
          <a:p>
            <a:pPr marL="457200" indent="-457200">
              <a:buFont typeface="+mj-lt"/>
              <a:buAutoNum type="arabicPeriod"/>
            </a:pPr>
            <a:r>
              <a:rPr lang="en-US" sz="3200" dirty="0"/>
              <a:t>Highlight appropriate community </a:t>
            </a:r>
            <a:r>
              <a:rPr lang="en-US" sz="3200" i="1" dirty="0"/>
              <a:t>(</a:t>
            </a:r>
            <a:r>
              <a:rPr lang="en-US" sz="3200" i="1" dirty="0" err="1"/>
              <a:t>Zenodo</a:t>
            </a:r>
            <a:r>
              <a:rPr lang="en-US" sz="3200" i="1" dirty="0"/>
              <a:t>, </a:t>
            </a:r>
            <a:r>
              <a:rPr lang="en-US" sz="3200" i="1" dirty="0" err="1"/>
              <a:t>Dataverse</a:t>
            </a:r>
            <a:r>
              <a:rPr lang="en-US" sz="3200" i="1" dirty="0"/>
              <a:t>, others)</a:t>
            </a:r>
            <a:r>
              <a:rPr lang="en-US" sz="3200" dirty="0"/>
              <a:t> or university sites</a:t>
            </a:r>
          </a:p>
          <a:p>
            <a:pPr marL="457200" indent="-457200">
              <a:buFont typeface="+mj-lt"/>
              <a:buAutoNum type="arabicPeriod"/>
            </a:pPr>
            <a:r>
              <a:rPr lang="en-US" sz="3200" dirty="0"/>
              <a:t>Provide streamlined access to some frequently used (open/commercial) tools</a:t>
            </a:r>
            <a:br>
              <a:rPr lang="en-US" sz="3200" dirty="0"/>
            </a:br>
            <a:r>
              <a:rPr lang="en-US" sz="2400" i="1" dirty="0"/>
              <a:t>(AWS/GCS/Azure, CI on </a:t>
            </a:r>
            <a:r>
              <a:rPr lang="en-US" sz="2400" i="1" dirty="0" err="1"/>
              <a:t>Github</a:t>
            </a:r>
            <a:r>
              <a:rPr lang="en-US" sz="2400" i="1" dirty="0"/>
              <a:t>/others, etc.)</a:t>
            </a:r>
          </a:p>
        </p:txBody>
      </p:sp>
    </p:spTree>
    <p:extLst>
      <p:ext uri="{BB962C8B-B14F-4D97-AF65-F5344CB8AC3E}">
        <p14:creationId xmlns:p14="http://schemas.microsoft.com/office/powerpoint/2010/main" val="3532965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08CD96-1BFA-E52F-4D08-DEE3C1D9227C}"/>
              </a:ext>
            </a:extLst>
          </p:cNvPr>
          <p:cNvSpPr>
            <a:spLocks noGrp="1"/>
          </p:cNvSpPr>
          <p:nvPr>
            <p:ph type="title"/>
          </p:nvPr>
        </p:nvSpPr>
        <p:spPr/>
        <p:txBody>
          <a:bodyPr/>
          <a:lstStyle/>
          <a:p>
            <a:pPr algn="ctr"/>
            <a:r>
              <a:rPr lang="en-US" dirty="0"/>
              <a:t>Please don’t produce</a:t>
            </a:r>
            <a:br>
              <a:rPr lang="en-US" dirty="0"/>
            </a:br>
            <a:r>
              <a:rPr lang="en-US" dirty="0"/>
              <a:t>irreproducible articles!</a:t>
            </a:r>
          </a:p>
        </p:txBody>
      </p:sp>
      <p:pic>
        <p:nvPicPr>
          <p:cNvPr id="9" name="Content Placeholder 8">
            <a:extLst>
              <a:ext uri="{FF2B5EF4-FFF2-40B4-BE49-F238E27FC236}">
                <a16:creationId xmlns:a16="http://schemas.microsoft.com/office/drawing/2014/main" id="{04916F01-AAD4-CB5F-4835-8A02D93CF4CA}"/>
              </a:ext>
            </a:extLst>
          </p:cNvPr>
          <p:cNvPicPr>
            <a:picLocks noGrp="1" noChangeAspect="1"/>
          </p:cNvPicPr>
          <p:nvPr>
            <p:ph idx="1"/>
          </p:nvPr>
        </p:nvPicPr>
        <p:blipFill>
          <a:blip r:embed="rId2"/>
          <a:stretch>
            <a:fillRect/>
          </a:stretch>
        </p:blipFill>
        <p:spPr>
          <a:xfrm>
            <a:off x="838200" y="2906926"/>
            <a:ext cx="10515600" cy="2188736"/>
          </a:xfrm>
          <a:prstGeom prst="rect">
            <a:avLst/>
          </a:prstGeom>
        </p:spPr>
      </p:pic>
    </p:spTree>
    <p:extLst>
      <p:ext uri="{BB962C8B-B14F-4D97-AF65-F5344CB8AC3E}">
        <p14:creationId xmlns:p14="http://schemas.microsoft.com/office/powerpoint/2010/main" val="3140543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97100" y="1384300"/>
            <a:ext cx="7717573" cy="2800767"/>
          </a:xfrm>
          <a:prstGeom prst="rect">
            <a:avLst/>
          </a:prstGeom>
          <a:noFill/>
        </p:spPr>
        <p:txBody>
          <a:bodyPr wrap="square" rtlCol="0">
            <a:spAutoFit/>
          </a:bodyPr>
          <a:lstStyle/>
          <a:p>
            <a:pPr algn="ctr"/>
            <a:r>
              <a:rPr lang="en-US" sz="8800" dirty="0">
                <a:solidFill>
                  <a:schemeClr val="bg1"/>
                </a:solidFill>
              </a:rPr>
              <a:t>The role for  journals</a:t>
            </a:r>
            <a:endParaRPr lang="en-US" dirty="0">
              <a:solidFill>
                <a:schemeClr val="bg1"/>
              </a:solidFill>
            </a:endParaRPr>
          </a:p>
        </p:txBody>
      </p:sp>
    </p:spTree>
    <p:extLst>
      <p:ext uri="{BB962C8B-B14F-4D97-AF65-F5344CB8AC3E}">
        <p14:creationId xmlns:p14="http://schemas.microsoft.com/office/powerpoint/2010/main" val="312201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0691E7-BBE0-2EAB-AA30-E77BA8018756}"/>
              </a:ext>
            </a:extLst>
          </p:cNvPr>
          <p:cNvSpPr>
            <a:spLocks noGrp="1"/>
          </p:cNvSpPr>
          <p:nvPr>
            <p:ph type="title"/>
          </p:nvPr>
        </p:nvSpPr>
        <p:spPr/>
        <p:txBody>
          <a:bodyPr/>
          <a:lstStyle/>
          <a:p>
            <a:r>
              <a:rPr lang="en-US" dirty="0"/>
              <a:t>Solution 1: Computational Empathy </a:t>
            </a:r>
          </a:p>
        </p:txBody>
      </p:sp>
      <p:sp>
        <p:nvSpPr>
          <p:cNvPr id="6" name="Content Placeholder 5">
            <a:extLst>
              <a:ext uri="{FF2B5EF4-FFF2-40B4-BE49-F238E27FC236}">
                <a16:creationId xmlns:a16="http://schemas.microsoft.com/office/drawing/2014/main" id="{78B5BACD-209B-A21B-E127-3C574D0BE099}"/>
              </a:ext>
            </a:extLst>
          </p:cNvPr>
          <p:cNvSpPr>
            <a:spLocks noGrp="1"/>
          </p:cNvSpPr>
          <p:nvPr>
            <p:ph idx="1"/>
          </p:nvPr>
        </p:nvSpPr>
        <p:spPr/>
        <p:txBody>
          <a:bodyPr/>
          <a:lstStyle/>
          <a:p>
            <a:pPr marL="0" indent="0" algn="ctr">
              <a:buNone/>
            </a:pPr>
            <a:r>
              <a:rPr lang="en-US" dirty="0"/>
              <a:t>Use the Social Science Data Editors’ </a:t>
            </a:r>
            <a:r>
              <a:rPr lang="en-US" sz="4800" b="1" dirty="0"/>
              <a:t>template README </a:t>
            </a:r>
            <a:r>
              <a:rPr lang="en-US" sz="3200" dirty="0">
                <a:hlinkClick r:id="rId2"/>
              </a:rPr>
              <a:t>https://doi.org/10.5281/zenodo.4319999</a:t>
            </a:r>
            <a:r>
              <a:rPr lang="en-US" sz="3200" dirty="0"/>
              <a:t> </a:t>
            </a:r>
            <a:endParaRPr lang="en-US" dirty="0"/>
          </a:p>
        </p:txBody>
      </p:sp>
    </p:spTree>
    <p:extLst>
      <p:ext uri="{BB962C8B-B14F-4D97-AF65-F5344CB8AC3E}">
        <p14:creationId xmlns:p14="http://schemas.microsoft.com/office/powerpoint/2010/main" val="3692652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Transportability</a:t>
            </a:r>
          </a:p>
        </p:txBody>
      </p:sp>
      <p:sp>
        <p:nvSpPr>
          <p:cNvPr id="3" name="Content Placeholder 2"/>
          <p:cNvSpPr>
            <a:spLocks noGrp="1"/>
          </p:cNvSpPr>
          <p:nvPr>
            <p:ph idx="1"/>
          </p:nvPr>
        </p:nvSpPr>
        <p:spPr>
          <a:xfrm>
            <a:off x="838200" y="2578099"/>
            <a:ext cx="10515600" cy="3598863"/>
          </a:xfrm>
        </p:spPr>
        <p:txBody>
          <a:bodyPr>
            <a:normAutofit/>
          </a:bodyPr>
          <a:lstStyle/>
          <a:p>
            <a:pPr marL="0" indent="0" algn="ctr">
              <a:buNone/>
            </a:pPr>
            <a:r>
              <a:rPr lang="en-US" sz="4800" dirty="0"/>
              <a:t>Any standards, tools, methods: must be transportable across journals (no custom solutions)</a:t>
            </a:r>
          </a:p>
        </p:txBody>
      </p:sp>
    </p:spTree>
    <p:extLst>
      <p:ext uri="{BB962C8B-B14F-4D97-AF65-F5344CB8AC3E}">
        <p14:creationId xmlns:p14="http://schemas.microsoft.com/office/powerpoint/2010/main" val="3069789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science “guild”</a:t>
            </a:r>
          </a:p>
        </p:txBody>
      </p:sp>
      <p:pic>
        <p:nvPicPr>
          <p:cNvPr id="4" name="Content Placeholder 3"/>
          <p:cNvPicPr>
            <a:picLocks noGrp="1" noChangeAspect="1"/>
          </p:cNvPicPr>
          <p:nvPr>
            <p:ph sz="half" idx="1"/>
          </p:nvPr>
        </p:nvPicPr>
        <p:blipFill>
          <a:blip r:embed="rId2"/>
          <a:stretch>
            <a:fillRect/>
          </a:stretch>
        </p:blipFill>
        <p:spPr>
          <a:xfrm>
            <a:off x="838200" y="2061134"/>
            <a:ext cx="5181600" cy="3880320"/>
          </a:xfrm>
          <a:prstGeom prst="rect">
            <a:avLst/>
          </a:prstGeom>
        </p:spPr>
      </p:pic>
      <p:sp>
        <p:nvSpPr>
          <p:cNvPr id="5" name="Content Placeholder 4"/>
          <p:cNvSpPr>
            <a:spLocks noGrp="1"/>
          </p:cNvSpPr>
          <p:nvPr>
            <p:ph sz="half" idx="2"/>
          </p:nvPr>
        </p:nvSpPr>
        <p:spPr>
          <a:xfrm>
            <a:off x="6172200" y="2273299"/>
            <a:ext cx="5181600" cy="3903663"/>
          </a:xfrm>
        </p:spPr>
        <p:txBody>
          <a:bodyPr>
            <a:normAutofit/>
          </a:bodyPr>
          <a:lstStyle/>
          <a:p>
            <a:pPr marL="0" indent="0" algn="ctr">
              <a:buNone/>
            </a:pPr>
            <a:r>
              <a:rPr lang="en-US" sz="4400" dirty="0">
                <a:hlinkClick r:id="rId3"/>
              </a:rPr>
              <a:t>https://</a:t>
            </a:r>
            <a:br>
              <a:rPr lang="en-US" sz="4400" dirty="0">
                <a:hlinkClick r:id="rId3"/>
              </a:rPr>
            </a:br>
            <a:r>
              <a:rPr lang="en-US" sz="4400" dirty="0">
                <a:hlinkClick r:id="rId3"/>
              </a:rPr>
              <a:t>social-science</a:t>
            </a:r>
            <a:br>
              <a:rPr lang="en-US" sz="4400" dirty="0">
                <a:hlinkClick r:id="rId3"/>
              </a:rPr>
            </a:br>
            <a:r>
              <a:rPr lang="en-US" sz="4400" dirty="0">
                <a:hlinkClick r:id="rId3"/>
              </a:rPr>
              <a:t>-data-editors.</a:t>
            </a:r>
            <a:br>
              <a:rPr lang="en-US" sz="4400" dirty="0">
                <a:hlinkClick r:id="rId3"/>
              </a:rPr>
            </a:br>
            <a:r>
              <a:rPr lang="en-US" sz="4400" dirty="0">
                <a:hlinkClick r:id="rId3"/>
              </a:rPr>
              <a:t>github.io/</a:t>
            </a:r>
            <a:br>
              <a:rPr lang="en-US" sz="4400" dirty="0">
                <a:hlinkClick r:id="rId3"/>
              </a:rPr>
            </a:br>
            <a:r>
              <a:rPr lang="en-US" sz="4400" dirty="0">
                <a:hlinkClick r:id="rId3"/>
              </a:rPr>
              <a:t>guidance/</a:t>
            </a:r>
            <a:endParaRPr lang="en-US" sz="4400" dirty="0"/>
          </a:p>
        </p:txBody>
      </p:sp>
      <p:pic>
        <p:nvPicPr>
          <p:cNvPr id="7" name="Picture 6"/>
          <p:cNvPicPr>
            <a:picLocks noChangeAspect="1"/>
          </p:cNvPicPr>
          <p:nvPr/>
        </p:nvPicPr>
        <p:blipFill>
          <a:blip r:embed="rId4"/>
          <a:stretch>
            <a:fillRect/>
          </a:stretch>
        </p:blipFill>
        <p:spPr>
          <a:xfrm>
            <a:off x="6613236" y="365702"/>
            <a:ext cx="4740563" cy="16954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63" y="2061133"/>
            <a:ext cx="5902710" cy="3990565"/>
          </a:xfrm>
          <a:prstGeom prst="rect">
            <a:avLst/>
          </a:prstGeom>
        </p:spPr>
      </p:pic>
    </p:spTree>
    <p:extLst>
      <p:ext uri="{BB962C8B-B14F-4D97-AF65-F5344CB8AC3E}">
        <p14:creationId xmlns:p14="http://schemas.microsoft.com/office/powerpoint/2010/main" val="1722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CBF9-945C-AC4F-9904-6BB5D9ED8925}"/>
              </a:ext>
            </a:extLst>
          </p:cNvPr>
          <p:cNvSpPr>
            <a:spLocks noGrp="1"/>
          </p:cNvSpPr>
          <p:nvPr>
            <p:ph type="title"/>
          </p:nvPr>
        </p:nvSpPr>
        <p:spPr/>
        <p:txBody>
          <a:bodyPr/>
          <a:lstStyle/>
          <a:p>
            <a:r>
              <a:rPr lang="en-US" dirty="0"/>
              <a:t>Some resources</a:t>
            </a:r>
          </a:p>
        </p:txBody>
      </p:sp>
      <p:sp>
        <p:nvSpPr>
          <p:cNvPr id="3" name="Content Placeholder 2">
            <a:extLst>
              <a:ext uri="{FF2B5EF4-FFF2-40B4-BE49-F238E27FC236}">
                <a16:creationId xmlns:a16="http://schemas.microsoft.com/office/drawing/2014/main" id="{B9245957-D01A-BF49-BAB0-6B930B2DC2CC}"/>
              </a:ext>
            </a:extLst>
          </p:cNvPr>
          <p:cNvSpPr>
            <a:spLocks noGrp="1"/>
          </p:cNvSpPr>
          <p:nvPr>
            <p:ph idx="1"/>
          </p:nvPr>
        </p:nvSpPr>
        <p:spPr/>
        <p:txBody>
          <a:bodyPr>
            <a:normAutofit/>
          </a:bodyPr>
          <a:lstStyle/>
          <a:p>
            <a:r>
              <a:rPr lang="en-US" dirty="0">
                <a:hlinkClick r:id="rId2"/>
              </a:rPr>
              <a:t>https://social-science-data-editors.github.io/guidance/</a:t>
            </a:r>
            <a:r>
              <a:rPr lang="en-US" dirty="0"/>
              <a:t> </a:t>
            </a:r>
          </a:p>
          <a:p>
            <a:pPr lvl="1"/>
            <a:r>
              <a:rPr lang="en-US" b="1" dirty="0">
                <a:hlinkClick r:id="rId3"/>
              </a:rPr>
              <a:t>template README</a:t>
            </a:r>
            <a:r>
              <a:rPr lang="en-US" dirty="0"/>
              <a:t> </a:t>
            </a:r>
          </a:p>
          <a:p>
            <a:pPr lvl="1"/>
            <a:r>
              <a:rPr lang="en-US" dirty="0">
                <a:hlinkClick r:id="rId4"/>
              </a:rPr>
              <a:t>discussion of licensing</a:t>
            </a:r>
            <a:endParaRPr lang="en-US" dirty="0"/>
          </a:p>
          <a:p>
            <a:pPr lvl="1"/>
            <a:r>
              <a:rPr lang="en-US" dirty="0">
                <a:hlinkClick r:id="rId5"/>
              </a:rPr>
              <a:t>data citation guidance</a:t>
            </a:r>
            <a:endParaRPr lang="en-US" dirty="0"/>
          </a:p>
          <a:p>
            <a:r>
              <a:rPr lang="en-US" dirty="0">
                <a:hlinkClick r:id="rId6"/>
              </a:rPr>
              <a:t>https://aeadataeditor.github.io/</a:t>
            </a:r>
            <a:r>
              <a:rPr lang="en-US" dirty="0"/>
              <a:t> </a:t>
            </a:r>
          </a:p>
          <a:p>
            <a:pPr marL="457200" lvl="1"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E97958D-F905-FA47-B11A-5F6EBCECBE49}"/>
              </a:ext>
            </a:extLst>
          </p:cNvPr>
          <p:cNvPicPr>
            <a:picLocks noChangeAspect="1"/>
          </p:cNvPicPr>
          <p:nvPr/>
        </p:nvPicPr>
        <p:blipFill>
          <a:blip r:embed="rId7"/>
          <a:stretch>
            <a:fillRect/>
          </a:stretch>
        </p:blipFill>
        <p:spPr>
          <a:xfrm>
            <a:off x="9259390" y="1605695"/>
            <a:ext cx="1915885" cy="685204"/>
          </a:xfrm>
          <a:prstGeom prst="rect">
            <a:avLst/>
          </a:prstGeom>
        </p:spPr>
      </p:pic>
      <p:pic>
        <p:nvPicPr>
          <p:cNvPr id="5" name="Picture 4">
            <a:extLst>
              <a:ext uri="{FF2B5EF4-FFF2-40B4-BE49-F238E27FC236}">
                <a16:creationId xmlns:a16="http://schemas.microsoft.com/office/drawing/2014/main" id="{DF2AA0D5-F1E5-E849-B719-A59C9640D71A}"/>
              </a:ext>
            </a:extLst>
          </p:cNvPr>
          <p:cNvPicPr>
            <a:picLocks noChangeAspect="1"/>
          </p:cNvPicPr>
          <p:nvPr/>
        </p:nvPicPr>
        <p:blipFill>
          <a:blip r:embed="rId8"/>
          <a:stretch>
            <a:fillRect/>
          </a:stretch>
        </p:blipFill>
        <p:spPr>
          <a:xfrm>
            <a:off x="3320994" y="4001294"/>
            <a:ext cx="1546860" cy="524730"/>
          </a:xfrm>
          <a:prstGeom prst="rect">
            <a:avLst/>
          </a:prstGeom>
        </p:spPr>
      </p:pic>
      <p:pic>
        <p:nvPicPr>
          <p:cNvPr id="7" name="Picture 6">
            <a:extLst>
              <a:ext uri="{FF2B5EF4-FFF2-40B4-BE49-F238E27FC236}">
                <a16:creationId xmlns:a16="http://schemas.microsoft.com/office/drawing/2014/main" id="{39D8C7D6-C880-8033-EBFC-C1629113B3D7}"/>
              </a:ext>
            </a:extLst>
          </p:cNvPr>
          <p:cNvPicPr>
            <a:picLocks noChangeAspect="1"/>
          </p:cNvPicPr>
          <p:nvPr/>
        </p:nvPicPr>
        <p:blipFill>
          <a:blip r:embed="rId9"/>
          <a:stretch>
            <a:fillRect/>
          </a:stretch>
        </p:blipFill>
        <p:spPr>
          <a:xfrm>
            <a:off x="6249724" y="3698727"/>
            <a:ext cx="5425440" cy="2890000"/>
          </a:xfrm>
          <a:prstGeom prst="rect">
            <a:avLst/>
          </a:prstGeom>
        </p:spPr>
      </p:pic>
    </p:spTree>
    <p:extLst>
      <p:ext uri="{BB962C8B-B14F-4D97-AF65-F5344CB8AC3E}">
        <p14:creationId xmlns:p14="http://schemas.microsoft.com/office/powerpoint/2010/main" val="1596502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397000" y="1981200"/>
            <a:ext cx="100711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Thank you!</a:t>
            </a:r>
          </a:p>
        </p:txBody>
      </p:sp>
    </p:spTree>
    <p:extLst>
      <p:ext uri="{BB962C8B-B14F-4D97-AF65-F5344CB8AC3E}">
        <p14:creationId xmlns:p14="http://schemas.microsoft.com/office/powerpoint/2010/main" val="6762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212F1E-E3DF-91B1-838D-9E882A7D53A1}"/>
              </a:ext>
            </a:extLst>
          </p:cNvPr>
          <p:cNvSpPr>
            <a:spLocks noGrp="1"/>
          </p:cNvSpPr>
          <p:nvPr>
            <p:ph type="title"/>
          </p:nvPr>
        </p:nvSpPr>
        <p:spPr/>
        <p:txBody>
          <a:bodyPr/>
          <a:lstStyle/>
          <a:p>
            <a:r>
              <a:rPr lang="en-US" dirty="0"/>
              <a:t>Reminder: </a:t>
            </a:r>
            <a:r>
              <a:rPr lang="en-US" b="1" dirty="0"/>
              <a:t>Students and Researchers</a:t>
            </a:r>
          </a:p>
        </p:txBody>
      </p:sp>
      <p:sp>
        <p:nvSpPr>
          <p:cNvPr id="5" name="Content Placeholder 4">
            <a:extLst>
              <a:ext uri="{FF2B5EF4-FFF2-40B4-BE49-F238E27FC236}">
                <a16:creationId xmlns:a16="http://schemas.microsoft.com/office/drawing/2014/main" id="{46A4C71F-9A44-D82A-BE1F-935899CA5368}"/>
              </a:ext>
            </a:extLst>
          </p:cNvPr>
          <p:cNvSpPr>
            <a:spLocks noGrp="1"/>
          </p:cNvSpPr>
          <p:nvPr>
            <p:ph sz="half" idx="1"/>
          </p:nvPr>
        </p:nvSpPr>
        <p:spPr/>
        <p:txBody>
          <a:bodyPr>
            <a:normAutofit/>
          </a:bodyPr>
          <a:lstStyle/>
          <a:p>
            <a:pPr marL="514350" indent="-514350">
              <a:buFont typeface="+mj-lt"/>
              <a:buAutoNum type="arabicPeriod"/>
            </a:pPr>
            <a:r>
              <a:rPr lang="en-US" dirty="0"/>
              <a:t>Computational empathy</a:t>
            </a:r>
            <a:br>
              <a:rPr lang="en-US" dirty="0"/>
            </a:br>
            <a:r>
              <a:rPr lang="en-US" sz="2000" i="1" dirty="0"/>
              <a:t>Consider the next person to run the analysis, and don’t assume too much</a:t>
            </a:r>
          </a:p>
          <a:p>
            <a:pPr marL="514350" indent="-514350">
              <a:buFont typeface="+mj-lt"/>
              <a:buAutoNum type="arabicPeriod"/>
            </a:pPr>
            <a:r>
              <a:rPr lang="en-US" dirty="0"/>
              <a:t>Track data</a:t>
            </a:r>
            <a:br>
              <a:rPr lang="en-US" dirty="0"/>
            </a:br>
            <a:r>
              <a:rPr lang="en-US" sz="2000" i="1" dirty="0"/>
              <a:t>even when using API, especially when manually downloading, keep in mind what the next downloader may see/find/receive, terms of use </a:t>
            </a:r>
            <a:endParaRPr lang="en-US" i="1" dirty="0"/>
          </a:p>
          <a:p>
            <a:pPr marL="514350" indent="-514350">
              <a:buFont typeface="+mj-lt"/>
              <a:buAutoNum type="arabicPeriod"/>
            </a:pPr>
            <a:r>
              <a:rPr lang="en-US" dirty="0"/>
              <a:t>Learn the basics of programming</a:t>
            </a:r>
            <a:br>
              <a:rPr lang="en-US" dirty="0"/>
            </a:br>
            <a:r>
              <a:rPr lang="en-US" sz="2000" i="1" dirty="0"/>
              <a:t>code reproducibly, use parameter files, re-usable code, robust file structure</a:t>
            </a:r>
            <a:endParaRPr lang="en-US" i="1" dirty="0"/>
          </a:p>
        </p:txBody>
      </p:sp>
      <p:sp>
        <p:nvSpPr>
          <p:cNvPr id="6" name="Content Placeholder 5">
            <a:extLst>
              <a:ext uri="{FF2B5EF4-FFF2-40B4-BE49-F238E27FC236}">
                <a16:creationId xmlns:a16="http://schemas.microsoft.com/office/drawing/2014/main" id="{EEF77731-32E1-FD6F-567F-65AE41F652F7}"/>
              </a:ext>
            </a:extLst>
          </p:cNvPr>
          <p:cNvSpPr>
            <a:spLocks noGrp="1"/>
          </p:cNvSpPr>
          <p:nvPr>
            <p:ph sz="half" idx="2"/>
          </p:nvPr>
        </p:nvSpPr>
        <p:spPr/>
        <p:txBody>
          <a:bodyPr>
            <a:normAutofit/>
          </a:bodyPr>
          <a:lstStyle/>
          <a:p>
            <a:pPr marL="514350" indent="-514350">
              <a:buFont typeface="+mj-lt"/>
              <a:buAutoNum type="arabicPeriod" startAt="4"/>
            </a:pPr>
            <a:r>
              <a:rPr lang="en-US" dirty="0"/>
              <a:t>Learn to automate</a:t>
            </a:r>
            <a:br>
              <a:rPr lang="en-US" dirty="0"/>
            </a:br>
            <a:r>
              <a:rPr lang="en-US" sz="2000" i="1" dirty="0"/>
              <a:t>Run all code again and again, use APIs to download, use conditional processing to handle various aspects</a:t>
            </a:r>
            <a:endParaRPr lang="en-US" i="1" dirty="0"/>
          </a:p>
          <a:p>
            <a:pPr marL="514350" indent="-514350">
              <a:buFont typeface="+mj-lt"/>
              <a:buAutoNum type="arabicPeriod" startAt="4"/>
            </a:pPr>
            <a:r>
              <a:rPr lang="en-US" dirty="0"/>
              <a:t>Preserve it all</a:t>
            </a:r>
            <a:br>
              <a:rPr lang="en-US" dirty="0"/>
            </a:br>
            <a:r>
              <a:rPr lang="en-US" sz="2000" i="1" dirty="0"/>
              <a:t>Use version control, tag releases, preserve data (separately), understand the difference between sharing and preserving</a:t>
            </a:r>
            <a:endParaRPr lang="en-US" i="1" dirty="0"/>
          </a:p>
        </p:txBody>
      </p:sp>
    </p:spTree>
    <p:extLst>
      <p:ext uri="{BB962C8B-B14F-4D97-AF65-F5344CB8AC3E}">
        <p14:creationId xmlns:p14="http://schemas.microsoft.com/office/powerpoint/2010/main" val="2181728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397000" y="1981200"/>
            <a:ext cx="100711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b="1" dirty="0"/>
          </a:p>
        </p:txBody>
      </p:sp>
    </p:spTree>
    <p:extLst>
      <p:ext uri="{BB962C8B-B14F-4D97-AF65-F5344CB8AC3E}">
        <p14:creationId xmlns:p14="http://schemas.microsoft.com/office/powerpoint/2010/main" val="2398432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F329A-3532-38E6-F719-1D3516507C7F}"/>
              </a:ext>
            </a:extLst>
          </p:cNvPr>
          <p:cNvSpPr>
            <a:spLocks noGrp="1"/>
          </p:cNvSpPr>
          <p:nvPr>
            <p:ph type="title"/>
          </p:nvPr>
        </p:nvSpPr>
        <p:spPr/>
        <p:txBody>
          <a:bodyPr/>
          <a:lstStyle/>
          <a:p>
            <a:r>
              <a:rPr lang="en-US" dirty="0"/>
              <a:t>Extra slides (</a:t>
            </a:r>
            <a:r>
              <a:rPr lang="en-US"/>
              <a:t>not presented)</a:t>
            </a:r>
            <a:endParaRPr lang="en-US" dirty="0"/>
          </a:p>
        </p:txBody>
      </p:sp>
    </p:spTree>
    <p:extLst>
      <p:ext uri="{BB962C8B-B14F-4D97-AF65-F5344CB8AC3E}">
        <p14:creationId xmlns:p14="http://schemas.microsoft.com/office/powerpoint/2010/main" val="2253405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F329A-3532-38E6-F719-1D3516507C7F}"/>
              </a:ext>
            </a:extLst>
          </p:cNvPr>
          <p:cNvSpPr>
            <a:spLocks noGrp="1"/>
          </p:cNvSpPr>
          <p:nvPr>
            <p:ph type="title"/>
          </p:nvPr>
        </p:nvSpPr>
        <p:spPr/>
        <p:txBody>
          <a:bodyPr/>
          <a:lstStyle/>
          <a:p>
            <a:r>
              <a:rPr lang="en-US" dirty="0"/>
              <a:t>Data Citations</a:t>
            </a:r>
          </a:p>
        </p:txBody>
      </p:sp>
    </p:spTree>
    <p:extLst>
      <p:ext uri="{BB962C8B-B14F-4D97-AF65-F5344CB8AC3E}">
        <p14:creationId xmlns:p14="http://schemas.microsoft.com/office/powerpoint/2010/main" val="1929235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citations</a:t>
            </a:r>
          </a:p>
        </p:txBody>
      </p:sp>
      <p:sp>
        <p:nvSpPr>
          <p:cNvPr id="3" name="Content Placeholder 2"/>
          <p:cNvSpPr>
            <a:spLocks noGrp="1"/>
          </p:cNvSpPr>
          <p:nvPr>
            <p:ph idx="1"/>
          </p:nvPr>
        </p:nvSpPr>
        <p:spPr>
          <a:xfrm>
            <a:off x="584683" y="1866900"/>
            <a:ext cx="3260695" cy="4351338"/>
          </a:xfrm>
        </p:spPr>
        <p:txBody>
          <a:bodyPr>
            <a:normAutofit/>
          </a:bodyPr>
          <a:lstStyle/>
          <a:p>
            <a:r>
              <a:rPr lang="en-US" sz="2800" dirty="0"/>
              <a:t>Creating specific guidance in the absence of strong discipline-specific guidance</a:t>
            </a:r>
          </a:p>
          <a:p>
            <a:endParaRPr lang="en-US" sz="2800" dirty="0"/>
          </a:p>
        </p:txBody>
      </p:sp>
      <p:pic>
        <p:nvPicPr>
          <p:cNvPr id="5" name="Picture 4">
            <a:hlinkClick r:id="rId2"/>
          </p:cNvPr>
          <p:cNvPicPr>
            <a:picLocks noChangeAspect="1"/>
          </p:cNvPicPr>
          <p:nvPr/>
        </p:nvPicPr>
        <p:blipFill>
          <a:blip r:embed="rId3"/>
          <a:stretch>
            <a:fillRect/>
          </a:stretch>
        </p:blipFill>
        <p:spPr>
          <a:xfrm>
            <a:off x="4143076" y="1847850"/>
            <a:ext cx="7691736" cy="3810000"/>
          </a:xfrm>
          <a:prstGeom prst="rect">
            <a:avLst/>
          </a:prstGeom>
          <a:ln>
            <a:solidFill>
              <a:schemeClr val="accent1"/>
            </a:solidFill>
          </a:ln>
          <a:effectLst>
            <a:outerShdw blurRad="50800" dist="127000" dir="2700000" algn="tl" rotWithShape="0">
              <a:prstClr val="black">
                <a:alpha val="40000"/>
              </a:prstClr>
            </a:outerShdw>
          </a:effectLst>
        </p:spPr>
      </p:pic>
      <p:sp>
        <p:nvSpPr>
          <p:cNvPr id="6" name="TextBox 5"/>
          <p:cNvSpPr txBox="1"/>
          <p:nvPr/>
        </p:nvSpPr>
        <p:spPr>
          <a:xfrm>
            <a:off x="3437164" y="5848906"/>
            <a:ext cx="8686800" cy="369332"/>
          </a:xfrm>
          <a:prstGeom prst="rect">
            <a:avLst/>
          </a:prstGeom>
          <a:noFill/>
        </p:spPr>
        <p:txBody>
          <a:bodyPr wrap="square" rtlCol="0">
            <a:spAutoFit/>
          </a:bodyPr>
          <a:lstStyle/>
          <a:p>
            <a:r>
              <a:rPr lang="en-US" dirty="0">
                <a:hlinkClick r:id="rId2"/>
              </a:rPr>
              <a:t>https://social-science-data-editors.github.io/guidance/addtl-data-citation-guidance.html</a:t>
            </a:r>
            <a:r>
              <a:rPr lang="en-US" dirty="0"/>
              <a:t> </a:t>
            </a:r>
          </a:p>
        </p:txBody>
      </p:sp>
    </p:spTree>
    <p:extLst>
      <p:ext uri="{BB962C8B-B14F-4D97-AF65-F5344CB8AC3E}">
        <p14:creationId xmlns:p14="http://schemas.microsoft.com/office/powerpoint/2010/main" val="2924893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49654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212F1E-E3DF-91B1-838D-9E882A7D53A1}"/>
              </a:ext>
            </a:extLst>
          </p:cNvPr>
          <p:cNvSpPr>
            <a:spLocks noGrp="1"/>
          </p:cNvSpPr>
          <p:nvPr>
            <p:ph type="title"/>
          </p:nvPr>
        </p:nvSpPr>
        <p:spPr/>
        <p:txBody>
          <a:bodyPr/>
          <a:lstStyle/>
          <a:p>
            <a:r>
              <a:rPr lang="en-US" dirty="0"/>
              <a:t>Keeping track: </a:t>
            </a:r>
            <a:r>
              <a:rPr lang="en-US" b="1" dirty="0"/>
              <a:t>Students and Researchers</a:t>
            </a:r>
          </a:p>
        </p:txBody>
      </p:sp>
      <p:sp>
        <p:nvSpPr>
          <p:cNvPr id="5" name="Content Placeholder 4">
            <a:extLst>
              <a:ext uri="{FF2B5EF4-FFF2-40B4-BE49-F238E27FC236}">
                <a16:creationId xmlns:a16="http://schemas.microsoft.com/office/drawing/2014/main" id="{46A4C71F-9A44-D82A-BE1F-935899CA5368}"/>
              </a:ext>
            </a:extLst>
          </p:cNvPr>
          <p:cNvSpPr>
            <a:spLocks noGrp="1"/>
          </p:cNvSpPr>
          <p:nvPr>
            <p:ph sz="half" idx="1"/>
          </p:nvPr>
        </p:nvSpPr>
        <p:spPr/>
        <p:txBody>
          <a:bodyPr/>
          <a:lstStyle/>
          <a:p>
            <a:pPr marL="514350" indent="-514350">
              <a:buFont typeface="+mj-lt"/>
              <a:buAutoNum type="arabicPeriod"/>
            </a:pPr>
            <a:r>
              <a:rPr lang="en-US" dirty="0"/>
              <a:t>Computational empathy</a:t>
            </a:r>
            <a:br>
              <a:rPr lang="en-US" dirty="0"/>
            </a:br>
            <a:r>
              <a:rPr lang="en-US" sz="2000" i="1" dirty="0"/>
              <a:t>Consider the next person to run the analysis, and don’t assume too much</a:t>
            </a:r>
          </a:p>
          <a:p>
            <a:pPr marL="514350" indent="-514350">
              <a:buFont typeface="+mj-lt"/>
              <a:buAutoNum type="arabicPeriod"/>
            </a:pPr>
            <a:endParaRPr lang="en-US" dirty="0"/>
          </a:p>
        </p:txBody>
      </p:sp>
      <p:sp>
        <p:nvSpPr>
          <p:cNvPr id="6" name="Content Placeholder 5">
            <a:extLst>
              <a:ext uri="{FF2B5EF4-FFF2-40B4-BE49-F238E27FC236}">
                <a16:creationId xmlns:a16="http://schemas.microsoft.com/office/drawing/2014/main" id="{EEF77731-32E1-FD6F-567F-65AE41F652F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907459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Citation</a:t>
            </a:r>
          </a:p>
        </p:txBody>
      </p:sp>
      <p:pic>
        <p:nvPicPr>
          <p:cNvPr id="7" name="Content Placeholder 6"/>
          <p:cNvPicPr>
            <a:picLocks noGrp="1" noChangeAspect="1"/>
          </p:cNvPicPr>
          <p:nvPr>
            <p:ph idx="1"/>
          </p:nvPr>
        </p:nvPicPr>
        <p:blipFill>
          <a:blip r:embed="rId2"/>
          <a:stretch>
            <a:fillRect/>
          </a:stretch>
        </p:blipFill>
        <p:spPr>
          <a:xfrm>
            <a:off x="2214585" y="1825625"/>
            <a:ext cx="7762829" cy="4351338"/>
          </a:xfrm>
          <a:prstGeom prst="rect">
            <a:avLst/>
          </a:prstGeom>
          <a:effectLst>
            <a:outerShdw blurRad="50800" dist="127000" dir="2700000" algn="tl" rotWithShape="0">
              <a:prstClr val="black">
                <a:alpha val="40000"/>
              </a:prstClr>
            </a:outerShdw>
          </a:effectLst>
        </p:spPr>
      </p:pic>
      <p:sp>
        <p:nvSpPr>
          <p:cNvPr id="8" name="TextBox 7"/>
          <p:cNvSpPr txBox="1"/>
          <p:nvPr/>
        </p:nvSpPr>
        <p:spPr>
          <a:xfrm>
            <a:off x="563336" y="3518807"/>
            <a:ext cx="4122964" cy="1077218"/>
          </a:xfrm>
          <a:prstGeom prst="rect">
            <a:avLst/>
          </a:prstGeom>
          <a:solidFill>
            <a:schemeClr val="bg1"/>
          </a:solidFill>
          <a:ln w="25400">
            <a:solidFill>
              <a:schemeClr val="tx1"/>
            </a:solidFill>
          </a:ln>
        </p:spPr>
        <p:txBody>
          <a:bodyPr wrap="square" rtlCol="0">
            <a:spAutoFit/>
          </a:bodyPr>
          <a:lstStyle/>
          <a:p>
            <a:r>
              <a:rPr lang="en-US" sz="3200" dirty="0"/>
              <a:t>Attributes the file to the proper source</a:t>
            </a:r>
          </a:p>
        </p:txBody>
      </p:sp>
      <p:sp>
        <p:nvSpPr>
          <p:cNvPr id="11" name="Oval 10"/>
          <p:cNvSpPr/>
          <p:nvPr/>
        </p:nvSpPr>
        <p:spPr>
          <a:xfrm>
            <a:off x="4996543" y="2808514"/>
            <a:ext cx="4923064" cy="1248909"/>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4751614" y="3910693"/>
            <a:ext cx="914400" cy="416378"/>
          </a:xfrm>
          <a:prstGeom prst="straightConnector1">
            <a:avLst/>
          </a:prstGeom>
          <a:ln w="920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679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of a (data) citation</a:t>
            </a:r>
          </a:p>
        </p:txBody>
      </p:sp>
      <p:sp>
        <p:nvSpPr>
          <p:cNvPr id="3" name="Content Placeholder 2"/>
          <p:cNvSpPr>
            <a:spLocks noGrp="1"/>
          </p:cNvSpPr>
          <p:nvPr>
            <p:ph sz="half" idx="1"/>
          </p:nvPr>
        </p:nvSpPr>
        <p:spPr/>
        <p:txBody>
          <a:bodyPr>
            <a:normAutofit lnSpcReduction="10000"/>
          </a:bodyPr>
          <a:lstStyle/>
          <a:p>
            <a:pPr marL="0" indent="0">
              <a:buNone/>
            </a:pPr>
            <a:r>
              <a:rPr lang="en-US" dirty="0">
                <a:hlinkClick r:id="rId2"/>
              </a:rPr>
              <a:t>ICPSR</a:t>
            </a:r>
            <a:r>
              <a:rPr lang="en-US" dirty="0"/>
              <a:t> notes that a citation should include the following items:</a:t>
            </a:r>
          </a:p>
          <a:p>
            <a:r>
              <a:rPr lang="en-US" dirty="0">
                <a:solidFill>
                  <a:schemeClr val="accent2"/>
                </a:solidFill>
              </a:rPr>
              <a:t>Author</a:t>
            </a:r>
          </a:p>
          <a:p>
            <a:r>
              <a:rPr lang="en-US" dirty="0">
                <a:solidFill>
                  <a:schemeClr val="accent6"/>
                </a:solidFill>
              </a:rPr>
              <a:t>Title</a:t>
            </a:r>
          </a:p>
          <a:p>
            <a:r>
              <a:rPr lang="en-US" dirty="0">
                <a:solidFill>
                  <a:schemeClr val="accent1"/>
                </a:solidFill>
              </a:rPr>
              <a:t>Distributor</a:t>
            </a:r>
          </a:p>
          <a:p>
            <a:r>
              <a:rPr lang="en-US" dirty="0">
                <a:solidFill>
                  <a:schemeClr val="accent4"/>
                </a:solidFill>
              </a:rPr>
              <a:t>Date</a:t>
            </a:r>
          </a:p>
          <a:p>
            <a:r>
              <a:rPr lang="en-US" dirty="0">
                <a:solidFill>
                  <a:schemeClr val="accent4">
                    <a:lumMod val="75000"/>
                  </a:schemeClr>
                </a:solidFill>
              </a:rPr>
              <a:t>Version</a:t>
            </a:r>
          </a:p>
          <a:p>
            <a:r>
              <a:rPr lang="en-US" dirty="0">
                <a:solidFill>
                  <a:srgbClr val="C00000"/>
                </a:solidFill>
              </a:rPr>
              <a:t>Persistent identifier</a:t>
            </a:r>
          </a:p>
        </p:txBody>
      </p:sp>
      <p:sp>
        <p:nvSpPr>
          <p:cNvPr id="4" name="Content Placeholder 3"/>
          <p:cNvSpPr>
            <a:spLocks noGrp="1"/>
          </p:cNvSpPr>
          <p:nvPr>
            <p:ph sz="half" idx="2"/>
          </p:nvPr>
        </p:nvSpPr>
        <p:spPr/>
        <p:txBody>
          <a:bodyPr>
            <a:normAutofit lnSpcReduction="10000"/>
          </a:bodyPr>
          <a:lstStyle/>
          <a:p>
            <a:pPr marL="0" indent="0">
              <a:buNone/>
            </a:pPr>
            <a:r>
              <a:rPr lang="en-US" b="1" dirty="0"/>
              <a:t>Suggested Citation:</a:t>
            </a:r>
          </a:p>
          <a:p>
            <a:pPr marL="0" indent="0">
              <a:buNone/>
            </a:pPr>
            <a:r>
              <a:rPr lang="en-US" sz="3600" dirty="0">
                <a:solidFill>
                  <a:schemeClr val="accent2"/>
                </a:solidFill>
              </a:rPr>
              <a:t>S&amp;P Dow Jones Indices LLC</a:t>
            </a:r>
            <a:r>
              <a:rPr lang="en-US" sz="3600" dirty="0"/>
              <a:t>, </a:t>
            </a:r>
            <a:r>
              <a:rPr lang="en-US" sz="3600" i="1" dirty="0">
                <a:solidFill>
                  <a:schemeClr val="accent6"/>
                </a:solidFill>
              </a:rPr>
              <a:t>S&amp;P 500 [SP500]</a:t>
            </a:r>
            <a:r>
              <a:rPr lang="en-US" sz="3600" dirty="0">
                <a:solidFill>
                  <a:schemeClr val="accent6"/>
                </a:solidFill>
              </a:rPr>
              <a:t>, </a:t>
            </a:r>
            <a:r>
              <a:rPr lang="en-US" sz="3600" dirty="0"/>
              <a:t>retrieved from </a:t>
            </a:r>
            <a:r>
              <a:rPr lang="en-US" sz="3600" dirty="0">
                <a:solidFill>
                  <a:schemeClr val="accent1"/>
                </a:solidFill>
              </a:rPr>
              <a:t>FRED, Federal Reserve Bank of St. Louis</a:t>
            </a:r>
            <a:r>
              <a:rPr lang="en-US" sz="3600" dirty="0"/>
              <a:t>; </a:t>
            </a:r>
            <a:r>
              <a:rPr lang="en-US" sz="3600" dirty="0">
                <a:solidFill>
                  <a:srgbClr val="C00000"/>
                </a:solidFill>
              </a:rPr>
              <a:t>https://fred.stlouisfed.org/series/SP500</a:t>
            </a:r>
            <a:r>
              <a:rPr lang="en-US" sz="3600" dirty="0"/>
              <a:t>, </a:t>
            </a:r>
            <a:r>
              <a:rPr lang="en-US" sz="3600" dirty="0">
                <a:solidFill>
                  <a:schemeClr val="accent4"/>
                </a:solidFill>
              </a:rPr>
              <a:t>June 26, 2020</a:t>
            </a:r>
            <a:r>
              <a:rPr lang="en-US" sz="3600" dirty="0"/>
              <a:t>. </a:t>
            </a:r>
          </a:p>
        </p:txBody>
      </p:sp>
    </p:spTree>
    <p:extLst>
      <p:ext uri="{BB962C8B-B14F-4D97-AF65-F5344CB8AC3E}">
        <p14:creationId xmlns:p14="http://schemas.microsoft.com/office/powerpoint/2010/main" val="939620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of a (data) citation</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hlinkClick r:id="rId2"/>
              </a:rPr>
              <a:t>ICPSR</a:t>
            </a:r>
            <a:r>
              <a:rPr lang="en-US" dirty="0"/>
              <a:t> notes that a citation should include the following items:</a:t>
            </a:r>
          </a:p>
          <a:p>
            <a:r>
              <a:rPr lang="en-US" dirty="0">
                <a:solidFill>
                  <a:schemeClr val="accent2"/>
                </a:solidFill>
              </a:rPr>
              <a:t>Author</a:t>
            </a:r>
          </a:p>
          <a:p>
            <a:r>
              <a:rPr lang="en-US" dirty="0">
                <a:solidFill>
                  <a:schemeClr val="accent6"/>
                </a:solidFill>
              </a:rPr>
              <a:t>Title</a:t>
            </a:r>
          </a:p>
          <a:p>
            <a:r>
              <a:rPr lang="en-US" dirty="0">
                <a:solidFill>
                  <a:schemeClr val="accent1"/>
                </a:solidFill>
              </a:rPr>
              <a:t>Distributor</a:t>
            </a:r>
          </a:p>
          <a:p>
            <a:r>
              <a:rPr lang="en-US" dirty="0">
                <a:solidFill>
                  <a:schemeClr val="accent4"/>
                </a:solidFill>
              </a:rPr>
              <a:t>Date</a:t>
            </a:r>
          </a:p>
          <a:p>
            <a:r>
              <a:rPr lang="en-US" dirty="0">
                <a:solidFill>
                  <a:srgbClr val="C00000"/>
                </a:solidFill>
              </a:rPr>
              <a:t>Version</a:t>
            </a:r>
          </a:p>
          <a:p>
            <a:r>
              <a:rPr lang="en-US" dirty="0">
                <a:solidFill>
                  <a:srgbClr val="C00000"/>
                </a:solidFill>
              </a:rPr>
              <a:t>Persistent identifier</a:t>
            </a:r>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a:t>Constructed Citation:</a:t>
            </a:r>
          </a:p>
          <a:p>
            <a:pPr marL="0" indent="0">
              <a:buNone/>
            </a:pPr>
            <a:r>
              <a:rPr lang="en-US" sz="3600" dirty="0">
                <a:solidFill>
                  <a:schemeClr val="accent2"/>
                </a:solidFill>
              </a:rPr>
              <a:t>Institute for Employment Research (IAB), </a:t>
            </a:r>
            <a:r>
              <a:rPr lang="en-US" sz="3600" dirty="0">
                <a:solidFill>
                  <a:schemeClr val="accent6"/>
                </a:solidFill>
              </a:rPr>
              <a:t>Establishment History Panel 1975-2018</a:t>
            </a:r>
            <a:r>
              <a:rPr lang="en-US" sz="3600" dirty="0"/>
              <a:t>. Accessed via the </a:t>
            </a:r>
            <a:r>
              <a:rPr lang="en-US" sz="3600" dirty="0">
                <a:solidFill>
                  <a:schemeClr val="accent1"/>
                </a:solidFill>
              </a:rPr>
              <a:t>Research Data Centre (FDZ) of the German Federal Employment Agency </a:t>
            </a:r>
            <a:r>
              <a:rPr lang="en-US" sz="3600" dirty="0">
                <a:solidFill>
                  <a:srgbClr val="C00000"/>
                </a:solidFill>
              </a:rPr>
              <a:t>DOI: 10.5164/IAB.BHP7518.de.en.v1</a:t>
            </a:r>
            <a:r>
              <a:rPr lang="en-US" sz="3600" dirty="0"/>
              <a:t> </a:t>
            </a:r>
            <a:r>
              <a:rPr lang="en-US" sz="3600" dirty="0">
                <a:solidFill>
                  <a:schemeClr val="accent4"/>
                </a:solidFill>
              </a:rPr>
              <a:t>June 26, 2020</a:t>
            </a:r>
            <a:r>
              <a:rPr lang="en-US" sz="3600" dirty="0"/>
              <a:t>. </a:t>
            </a:r>
          </a:p>
        </p:txBody>
      </p:sp>
    </p:spTree>
    <p:extLst>
      <p:ext uri="{BB962C8B-B14F-4D97-AF65-F5344CB8AC3E}">
        <p14:creationId xmlns:p14="http://schemas.microsoft.com/office/powerpoint/2010/main" val="18008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of a (data) citation</a:t>
            </a:r>
          </a:p>
        </p:txBody>
      </p:sp>
      <p:sp>
        <p:nvSpPr>
          <p:cNvPr id="3" name="Content Placeholder 2"/>
          <p:cNvSpPr>
            <a:spLocks noGrp="1"/>
          </p:cNvSpPr>
          <p:nvPr>
            <p:ph sz="half" idx="1"/>
          </p:nvPr>
        </p:nvSpPr>
        <p:spPr/>
        <p:txBody>
          <a:bodyPr>
            <a:normAutofit/>
          </a:bodyPr>
          <a:lstStyle/>
          <a:p>
            <a:pPr marL="0" indent="0">
              <a:buNone/>
            </a:pPr>
            <a:r>
              <a:rPr lang="en-US" dirty="0">
                <a:hlinkClick r:id="rId2"/>
              </a:rPr>
              <a:t>ICPSR</a:t>
            </a:r>
            <a:r>
              <a:rPr lang="en-US" dirty="0"/>
              <a:t> notes that a citation should include the following items:</a:t>
            </a:r>
          </a:p>
          <a:p>
            <a:r>
              <a:rPr lang="en-US" dirty="0">
                <a:solidFill>
                  <a:schemeClr val="accent2"/>
                </a:solidFill>
              </a:rPr>
              <a:t>Author</a:t>
            </a:r>
          </a:p>
          <a:p>
            <a:r>
              <a:rPr lang="en-US" dirty="0">
                <a:solidFill>
                  <a:schemeClr val="accent6"/>
                </a:solidFill>
              </a:rPr>
              <a:t>Title</a:t>
            </a:r>
          </a:p>
          <a:p>
            <a:r>
              <a:rPr lang="en-US" dirty="0">
                <a:solidFill>
                  <a:schemeClr val="accent1"/>
                </a:solidFill>
              </a:rPr>
              <a:t>Distributor</a:t>
            </a:r>
          </a:p>
          <a:p>
            <a:r>
              <a:rPr lang="en-US" dirty="0">
                <a:solidFill>
                  <a:schemeClr val="accent4"/>
                </a:solidFill>
              </a:rPr>
              <a:t>Date</a:t>
            </a:r>
          </a:p>
          <a:p>
            <a:r>
              <a:rPr lang="en-US" dirty="0">
                <a:solidFill>
                  <a:srgbClr val="C00000"/>
                </a:solidFill>
              </a:rPr>
              <a:t>Version</a:t>
            </a:r>
          </a:p>
          <a:p>
            <a:r>
              <a:rPr lang="en-US" dirty="0">
                <a:solidFill>
                  <a:schemeClr val="accent2">
                    <a:lumMod val="20000"/>
                    <a:lumOff val="80000"/>
                  </a:schemeClr>
                </a:solidFill>
              </a:rPr>
              <a:t>Persistent identifier</a:t>
            </a:r>
          </a:p>
        </p:txBody>
      </p:sp>
      <p:sp>
        <p:nvSpPr>
          <p:cNvPr id="4" name="Content Placeholder 3"/>
          <p:cNvSpPr>
            <a:spLocks noGrp="1"/>
          </p:cNvSpPr>
          <p:nvPr>
            <p:ph sz="half" idx="2"/>
          </p:nvPr>
        </p:nvSpPr>
        <p:spPr/>
        <p:txBody>
          <a:bodyPr>
            <a:normAutofit/>
          </a:bodyPr>
          <a:lstStyle/>
          <a:p>
            <a:pPr marL="0" indent="0">
              <a:buNone/>
            </a:pPr>
            <a:r>
              <a:rPr lang="en-US" b="1" dirty="0"/>
              <a:t>Constructed Citation:</a:t>
            </a:r>
          </a:p>
          <a:p>
            <a:pPr marL="0" indent="0">
              <a:buNone/>
            </a:pPr>
            <a:r>
              <a:rPr lang="en-US" sz="3600" dirty="0">
                <a:solidFill>
                  <a:schemeClr val="accent2"/>
                </a:solidFill>
              </a:rPr>
              <a:t>US Census Bureau, </a:t>
            </a:r>
            <a:r>
              <a:rPr lang="en-US" sz="3600" dirty="0">
                <a:solidFill>
                  <a:schemeClr val="accent6"/>
                </a:solidFill>
              </a:rPr>
              <a:t>Longitudinal Business Database (LBD) </a:t>
            </a:r>
            <a:r>
              <a:rPr lang="en-US" sz="3600" dirty="0">
                <a:solidFill>
                  <a:srgbClr val="C00000"/>
                </a:solidFill>
              </a:rPr>
              <a:t>1975-2018</a:t>
            </a:r>
            <a:r>
              <a:rPr lang="en-US" sz="3600" dirty="0"/>
              <a:t>. Last accessed via the </a:t>
            </a:r>
            <a:r>
              <a:rPr lang="en-US" sz="3600" dirty="0">
                <a:solidFill>
                  <a:schemeClr val="accent1"/>
                </a:solidFill>
              </a:rPr>
              <a:t>Federal Statistical Research Data Centre (FSRDC) </a:t>
            </a:r>
            <a:r>
              <a:rPr lang="en-US" sz="3600" dirty="0">
                <a:solidFill>
                  <a:schemeClr val="accent4"/>
                </a:solidFill>
              </a:rPr>
              <a:t>June 26, 2020</a:t>
            </a:r>
            <a:r>
              <a:rPr lang="en-US" sz="3600" dirty="0"/>
              <a:t>. </a:t>
            </a:r>
          </a:p>
        </p:txBody>
      </p:sp>
    </p:spTree>
    <p:extLst>
      <p:ext uri="{BB962C8B-B14F-4D97-AF65-F5344CB8AC3E}">
        <p14:creationId xmlns:p14="http://schemas.microsoft.com/office/powerpoint/2010/main" val="2036989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B12E-885B-14EC-6D41-BD08E7B92A92}"/>
              </a:ext>
            </a:extLst>
          </p:cNvPr>
          <p:cNvSpPr>
            <a:spLocks noGrp="1"/>
          </p:cNvSpPr>
          <p:nvPr>
            <p:ph type="title"/>
          </p:nvPr>
        </p:nvSpPr>
        <p:spPr/>
        <p:txBody>
          <a:bodyPr/>
          <a:lstStyle/>
          <a:p>
            <a:r>
              <a:rPr lang="en-US" dirty="0"/>
              <a:t>Try it out yourself</a:t>
            </a:r>
          </a:p>
        </p:txBody>
      </p:sp>
      <p:sp>
        <p:nvSpPr>
          <p:cNvPr id="3" name="Content Placeholder 2">
            <a:extLst>
              <a:ext uri="{FF2B5EF4-FFF2-40B4-BE49-F238E27FC236}">
                <a16:creationId xmlns:a16="http://schemas.microsoft.com/office/drawing/2014/main" id="{626D5548-ADAC-94A4-3BA9-BCFE7408F615}"/>
              </a:ext>
            </a:extLst>
          </p:cNvPr>
          <p:cNvSpPr>
            <a:spLocks noGrp="1"/>
          </p:cNvSpPr>
          <p:nvPr>
            <p:ph sz="half" idx="1"/>
          </p:nvPr>
        </p:nvSpPr>
        <p:spPr/>
        <p:txBody>
          <a:bodyPr/>
          <a:lstStyle/>
          <a:p>
            <a:r>
              <a:rPr lang="en-US" dirty="0"/>
              <a:t>Construct an (approximate) data citation</a:t>
            </a:r>
          </a:p>
          <a:p>
            <a:r>
              <a:rPr lang="en-US" dirty="0">
                <a:hlinkClick r:id="rId2"/>
              </a:rPr>
              <a:t>https://social-science-data-editors.github.io/guidance/addtl-data-citation-guidance.html#try-it-out</a:t>
            </a:r>
            <a:r>
              <a:rPr lang="en-US" dirty="0"/>
              <a:t> </a:t>
            </a:r>
          </a:p>
        </p:txBody>
      </p:sp>
      <p:pic>
        <p:nvPicPr>
          <p:cNvPr id="6" name="Content Placeholder 5">
            <a:extLst>
              <a:ext uri="{FF2B5EF4-FFF2-40B4-BE49-F238E27FC236}">
                <a16:creationId xmlns:a16="http://schemas.microsoft.com/office/drawing/2014/main" id="{459566D5-C448-C00E-1FD4-84E461A2C931}"/>
              </a:ext>
            </a:extLst>
          </p:cNvPr>
          <p:cNvPicPr>
            <a:picLocks noGrp="1" noChangeAspect="1"/>
          </p:cNvPicPr>
          <p:nvPr>
            <p:ph sz="half" idx="2"/>
          </p:nvPr>
        </p:nvPicPr>
        <p:blipFill>
          <a:blip r:embed="rId3"/>
          <a:stretch>
            <a:fillRect/>
          </a:stretch>
        </p:blipFill>
        <p:spPr>
          <a:xfrm>
            <a:off x="6172200" y="2500944"/>
            <a:ext cx="5181600" cy="3000699"/>
          </a:xfrm>
        </p:spPr>
      </p:pic>
    </p:spTree>
    <p:extLst>
      <p:ext uri="{BB962C8B-B14F-4D97-AF65-F5344CB8AC3E}">
        <p14:creationId xmlns:p14="http://schemas.microsoft.com/office/powerpoint/2010/main" val="836615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Citations, Access, Rights</a:t>
            </a:r>
          </a:p>
        </p:txBody>
      </p:sp>
      <p:sp>
        <p:nvSpPr>
          <p:cNvPr id="3" name="Content Placeholder 2"/>
          <p:cNvSpPr>
            <a:spLocks noGrp="1"/>
          </p:cNvSpPr>
          <p:nvPr>
            <p:ph idx="1"/>
          </p:nvPr>
        </p:nvSpPr>
        <p:spPr/>
        <p:txBody>
          <a:bodyPr/>
          <a:lstStyle/>
          <a:p>
            <a:r>
              <a:rPr lang="en-US" sz="3200" dirty="0"/>
              <a:t>Any data can be cited – even if you can’t download it</a:t>
            </a:r>
          </a:p>
          <a:p>
            <a:r>
              <a:rPr lang="en-US" sz="3200" dirty="0"/>
              <a:t>Any data that you accessed … can have that access be described</a:t>
            </a:r>
          </a:p>
          <a:p>
            <a:pPr lvl="1"/>
            <a:r>
              <a:rPr lang="en-US" sz="2800" dirty="0"/>
              <a:t>But caution: It should be such that others can also repeat the access!</a:t>
            </a:r>
          </a:p>
          <a:p>
            <a:r>
              <a:rPr lang="en-US" sz="3200" dirty="0"/>
              <a:t>Just because you “have” the data does not mean you can give it to others</a:t>
            </a:r>
          </a:p>
          <a:p>
            <a:pPr lvl="1"/>
            <a:r>
              <a:rPr lang="en-US" sz="2800" dirty="0"/>
              <a:t>Also: distinguish between “sharing” and “publishing”</a:t>
            </a:r>
          </a:p>
          <a:p>
            <a:pPr lvl="1"/>
            <a:r>
              <a:rPr lang="en-US" sz="2800" dirty="0"/>
              <a:t>Know your terms of use!</a:t>
            </a:r>
          </a:p>
          <a:p>
            <a:endParaRPr lang="en-US" dirty="0"/>
          </a:p>
        </p:txBody>
      </p:sp>
    </p:spTree>
    <p:extLst>
      <p:ext uri="{BB962C8B-B14F-4D97-AF65-F5344CB8AC3E}">
        <p14:creationId xmlns:p14="http://schemas.microsoft.com/office/powerpoint/2010/main" val="2865249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07238" y="607836"/>
            <a:ext cx="6477333" cy="3645087"/>
          </a:xfrm>
          <a:prstGeom prst="rect">
            <a:avLst/>
          </a:prstGeom>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827840" y="2439905"/>
            <a:ext cx="6445581" cy="3626036"/>
          </a:xfrm>
          <a:prstGeom prst="rect">
            <a:avLst/>
          </a:prstGeom>
          <a:effectLst>
            <a:outerShdw blurRad="50800" dist="127000" dir="2700000" algn="tl" rotWithShape="0">
              <a:prstClr val="black">
                <a:alpha val="40000"/>
              </a:prstClr>
            </a:outerShdw>
          </a:effectLst>
        </p:spPr>
      </p:pic>
      <p:sp>
        <p:nvSpPr>
          <p:cNvPr id="8" name="TextBox 7"/>
          <p:cNvSpPr txBox="1"/>
          <p:nvPr/>
        </p:nvSpPr>
        <p:spPr>
          <a:xfrm>
            <a:off x="3019927" y="1961148"/>
            <a:ext cx="6292516" cy="2554545"/>
          </a:xfrm>
          <a:prstGeom prst="rect">
            <a:avLst/>
          </a:prstGeom>
          <a:solidFill>
            <a:schemeClr val="bg1"/>
          </a:solidFill>
          <a:ln>
            <a:solidFill>
              <a:srgbClr val="B31B1B"/>
            </a:solidFill>
          </a:ln>
          <a:effectLst>
            <a:outerShdw blurRad="50800" dist="127000" dir="2700000" algn="tl" rotWithShape="0">
              <a:prstClr val="black">
                <a:alpha val="40000"/>
              </a:prstClr>
            </a:outerShdw>
          </a:effectLst>
        </p:spPr>
        <p:txBody>
          <a:bodyPr wrap="square" rtlCol="0">
            <a:spAutoFit/>
          </a:bodyPr>
          <a:lstStyle/>
          <a:p>
            <a:pPr algn="ctr"/>
            <a:r>
              <a:rPr lang="en-US" sz="4000" b="1" dirty="0"/>
              <a:t>Provide data citations (in manuscript) and data availability statements (in README or appendix) </a:t>
            </a:r>
          </a:p>
        </p:txBody>
      </p:sp>
    </p:spTree>
    <p:extLst>
      <p:ext uri="{BB962C8B-B14F-4D97-AF65-F5344CB8AC3E}">
        <p14:creationId xmlns:p14="http://schemas.microsoft.com/office/powerpoint/2010/main" val="2764065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0691E7-BBE0-2EAB-AA30-E77BA8018756}"/>
              </a:ext>
            </a:extLst>
          </p:cNvPr>
          <p:cNvSpPr>
            <a:spLocks noGrp="1"/>
          </p:cNvSpPr>
          <p:nvPr>
            <p:ph type="title"/>
          </p:nvPr>
        </p:nvSpPr>
        <p:spPr/>
        <p:txBody>
          <a:bodyPr/>
          <a:lstStyle/>
          <a:p>
            <a:r>
              <a:rPr lang="en-US" dirty="0"/>
              <a:t>Solution 3: Data Citations</a:t>
            </a:r>
          </a:p>
        </p:txBody>
      </p:sp>
      <p:sp>
        <p:nvSpPr>
          <p:cNvPr id="6" name="Content Placeholder 5">
            <a:extLst>
              <a:ext uri="{FF2B5EF4-FFF2-40B4-BE49-F238E27FC236}">
                <a16:creationId xmlns:a16="http://schemas.microsoft.com/office/drawing/2014/main" id="{78B5BACD-209B-A21B-E127-3C574D0BE099}"/>
              </a:ext>
            </a:extLst>
          </p:cNvPr>
          <p:cNvSpPr>
            <a:spLocks noGrp="1"/>
          </p:cNvSpPr>
          <p:nvPr>
            <p:ph idx="1"/>
          </p:nvPr>
        </p:nvSpPr>
        <p:spPr/>
        <p:txBody>
          <a:bodyPr>
            <a:normAutofit fontScale="92500" lnSpcReduction="10000"/>
          </a:bodyPr>
          <a:lstStyle/>
          <a:p>
            <a:pPr marL="0" indent="0" algn="ctr">
              <a:buNone/>
            </a:pPr>
            <a:r>
              <a:rPr lang="en-US" sz="5400" dirty="0"/>
              <a:t>Cite every data source</a:t>
            </a:r>
          </a:p>
          <a:p>
            <a:pPr marL="0" indent="0" algn="ctr">
              <a:buNone/>
            </a:pPr>
            <a:endParaRPr lang="en-US" sz="5400" dirty="0"/>
          </a:p>
          <a:p>
            <a:pPr marL="0" indent="0" algn="ctr">
              <a:buNone/>
            </a:pPr>
            <a:r>
              <a:rPr lang="en-US" sz="5400" dirty="0"/>
              <a:t>(not only the paper that describes the source!)</a:t>
            </a:r>
          </a:p>
          <a:p>
            <a:pPr marL="0" indent="0" algn="ctr">
              <a:buNone/>
            </a:pPr>
            <a:endParaRPr lang="en-US" sz="5400" dirty="0"/>
          </a:p>
          <a:p>
            <a:pPr marL="0" indent="0" algn="ctr">
              <a:buNone/>
            </a:pPr>
            <a:r>
              <a:rPr lang="en-US" sz="2400" dirty="0"/>
              <a:t>(also: add them to the </a:t>
            </a:r>
            <a:br>
              <a:rPr lang="en-US" sz="2400" dirty="0"/>
            </a:br>
            <a:r>
              <a:rPr lang="en-US" sz="2400" dirty="0"/>
              <a:t>Social Science Data Editors’ template README)</a:t>
            </a:r>
          </a:p>
        </p:txBody>
      </p:sp>
    </p:spTree>
    <p:extLst>
      <p:ext uri="{BB962C8B-B14F-4D97-AF65-F5344CB8AC3E}">
        <p14:creationId xmlns:p14="http://schemas.microsoft.com/office/powerpoint/2010/main" val="6089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DCC6-2CE6-93E2-F385-D4EF0C32E1B7}"/>
              </a:ext>
            </a:extLst>
          </p:cNvPr>
          <p:cNvSpPr>
            <a:spLocks noGrp="1"/>
          </p:cNvSpPr>
          <p:nvPr>
            <p:ph type="title"/>
          </p:nvPr>
        </p:nvSpPr>
        <p:spPr/>
        <p:txBody>
          <a:bodyPr/>
          <a:lstStyle/>
          <a:p>
            <a:r>
              <a:rPr lang="en-US" dirty="0"/>
              <a:t>2. Keeping track of data: Data provenance</a:t>
            </a:r>
          </a:p>
        </p:txBody>
      </p:sp>
      <p:sp>
        <p:nvSpPr>
          <p:cNvPr id="4" name="Content Placeholder 3">
            <a:extLst>
              <a:ext uri="{FF2B5EF4-FFF2-40B4-BE49-F238E27FC236}">
                <a16:creationId xmlns:a16="http://schemas.microsoft.com/office/drawing/2014/main" id="{226484A3-3D49-8167-F419-8F2D183D8648}"/>
              </a:ext>
            </a:extLst>
          </p:cNvPr>
          <p:cNvSpPr>
            <a:spLocks noGrp="1"/>
          </p:cNvSpPr>
          <p:nvPr>
            <p:ph sz="half" idx="1"/>
          </p:nvPr>
        </p:nvSpPr>
        <p:spPr/>
        <p:txBody>
          <a:bodyPr>
            <a:normAutofit lnSpcReduction="10000"/>
          </a:bodyPr>
          <a:lstStyle/>
          <a:p>
            <a:r>
              <a:rPr lang="en-US" dirty="0"/>
              <a:t>Keep all information as you collect data</a:t>
            </a:r>
          </a:p>
          <a:p>
            <a:pPr lvl="1"/>
            <a:r>
              <a:rPr lang="en-US" dirty="0"/>
              <a:t>See TIER Protocol for good and simple guidance</a:t>
            </a:r>
          </a:p>
          <a:p>
            <a:r>
              <a:rPr lang="en-US" dirty="0"/>
              <a:t>If you must use a point-and-click tool, keep detailed instructions</a:t>
            </a:r>
          </a:p>
          <a:p>
            <a:pPr lvl="1"/>
            <a:r>
              <a:rPr lang="en-US" dirty="0"/>
              <a:t>Also: obsolescence</a:t>
            </a:r>
          </a:p>
          <a:p>
            <a:r>
              <a:rPr lang="en-US" dirty="0"/>
              <a:t>Try to use API, bulk download, or packages that allow for extraction</a:t>
            </a:r>
          </a:p>
          <a:p>
            <a:pPr lvl="1"/>
            <a:r>
              <a:rPr lang="en-US" dirty="0"/>
              <a:t>Also: obsolescence of API</a:t>
            </a:r>
          </a:p>
        </p:txBody>
      </p:sp>
      <p:pic>
        <p:nvPicPr>
          <p:cNvPr id="7" name="Content Placeholder 6">
            <a:extLst>
              <a:ext uri="{FF2B5EF4-FFF2-40B4-BE49-F238E27FC236}">
                <a16:creationId xmlns:a16="http://schemas.microsoft.com/office/drawing/2014/main" id="{B27CF8DF-4A2B-E3DC-69E5-359E56DD5F95}"/>
              </a:ext>
            </a:extLst>
          </p:cNvPr>
          <p:cNvPicPr>
            <a:picLocks noGrp="1" noChangeAspect="1"/>
          </p:cNvPicPr>
          <p:nvPr>
            <p:ph sz="half" idx="2"/>
          </p:nvPr>
        </p:nvPicPr>
        <p:blipFill>
          <a:blip r:embed="rId2"/>
          <a:stretch>
            <a:fillRect/>
          </a:stretch>
        </p:blipFill>
        <p:spPr>
          <a:xfrm>
            <a:off x="6172200" y="1999901"/>
            <a:ext cx="5181600" cy="4002786"/>
          </a:xfrm>
        </p:spPr>
      </p:pic>
    </p:spTree>
    <p:extLst>
      <p:ext uri="{BB962C8B-B14F-4D97-AF65-F5344CB8AC3E}">
        <p14:creationId xmlns:p14="http://schemas.microsoft.com/office/powerpoint/2010/main" val="139245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1222-EA28-7291-8C28-4D7ECC4343A1}"/>
              </a:ext>
            </a:extLst>
          </p:cNvPr>
          <p:cNvSpPr>
            <a:spLocks noGrp="1"/>
          </p:cNvSpPr>
          <p:nvPr>
            <p:ph type="title"/>
          </p:nvPr>
        </p:nvSpPr>
        <p:spPr/>
        <p:txBody>
          <a:bodyPr/>
          <a:lstStyle/>
          <a:p>
            <a:r>
              <a:rPr lang="en-US" dirty="0"/>
              <a:t>API? But the interface is so cool!</a:t>
            </a:r>
          </a:p>
        </p:txBody>
      </p:sp>
      <p:sp>
        <p:nvSpPr>
          <p:cNvPr id="3" name="Content Placeholder 2">
            <a:extLst>
              <a:ext uri="{FF2B5EF4-FFF2-40B4-BE49-F238E27FC236}">
                <a16:creationId xmlns:a16="http://schemas.microsoft.com/office/drawing/2014/main" id="{8EFCDB64-D783-B5CE-7F57-0B9F3B473B7A}"/>
              </a:ext>
            </a:extLst>
          </p:cNvPr>
          <p:cNvSpPr>
            <a:spLocks noGrp="1"/>
          </p:cNvSpPr>
          <p:nvPr>
            <p:ph sz="half" idx="1"/>
          </p:nvPr>
        </p:nvSpPr>
        <p:spPr/>
        <p:txBody>
          <a:bodyPr/>
          <a:lstStyle/>
          <a:p>
            <a:r>
              <a:rPr lang="en-US" dirty="0"/>
              <a:t>World Development Indicators</a:t>
            </a:r>
          </a:p>
        </p:txBody>
      </p:sp>
      <p:pic>
        <p:nvPicPr>
          <p:cNvPr id="6" name="Content Placeholder 5">
            <a:extLst>
              <a:ext uri="{FF2B5EF4-FFF2-40B4-BE49-F238E27FC236}">
                <a16:creationId xmlns:a16="http://schemas.microsoft.com/office/drawing/2014/main" id="{5B766017-D873-A6F3-7910-2AEE62655EF4}"/>
              </a:ext>
            </a:extLst>
          </p:cNvPr>
          <p:cNvPicPr>
            <a:picLocks noGrp="1" noChangeAspect="1"/>
          </p:cNvPicPr>
          <p:nvPr>
            <p:ph sz="half" idx="2"/>
          </p:nvPr>
        </p:nvPicPr>
        <p:blipFill>
          <a:blip r:embed="rId2"/>
          <a:stretch>
            <a:fillRect/>
          </a:stretch>
        </p:blipFill>
        <p:spPr>
          <a:xfrm>
            <a:off x="1638355" y="2551222"/>
            <a:ext cx="9246318" cy="3625741"/>
          </a:xfrm>
        </p:spPr>
      </p:pic>
    </p:spTree>
    <p:extLst>
      <p:ext uri="{BB962C8B-B14F-4D97-AF65-F5344CB8AC3E}">
        <p14:creationId xmlns:p14="http://schemas.microsoft.com/office/powerpoint/2010/main" val="394938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1222-EA28-7291-8C28-4D7ECC4343A1}"/>
              </a:ext>
            </a:extLst>
          </p:cNvPr>
          <p:cNvSpPr>
            <a:spLocks noGrp="1"/>
          </p:cNvSpPr>
          <p:nvPr>
            <p:ph type="title"/>
          </p:nvPr>
        </p:nvSpPr>
        <p:spPr/>
        <p:txBody>
          <a:bodyPr/>
          <a:lstStyle/>
          <a:p>
            <a:r>
              <a:rPr lang="en-US" dirty="0"/>
              <a:t>API? But the interface is so cool!</a:t>
            </a:r>
          </a:p>
        </p:txBody>
      </p:sp>
      <p:sp>
        <p:nvSpPr>
          <p:cNvPr id="3" name="Content Placeholder 2">
            <a:extLst>
              <a:ext uri="{FF2B5EF4-FFF2-40B4-BE49-F238E27FC236}">
                <a16:creationId xmlns:a16="http://schemas.microsoft.com/office/drawing/2014/main" id="{8EFCDB64-D783-B5CE-7F57-0B9F3B473B7A}"/>
              </a:ext>
            </a:extLst>
          </p:cNvPr>
          <p:cNvSpPr>
            <a:spLocks noGrp="1"/>
          </p:cNvSpPr>
          <p:nvPr>
            <p:ph sz="half" idx="1"/>
          </p:nvPr>
        </p:nvSpPr>
        <p:spPr/>
        <p:txBody>
          <a:bodyPr/>
          <a:lstStyle/>
          <a:p>
            <a:r>
              <a:rPr lang="en-US" dirty="0"/>
              <a:t>IPUMS</a:t>
            </a:r>
          </a:p>
        </p:txBody>
      </p:sp>
      <p:pic>
        <p:nvPicPr>
          <p:cNvPr id="8" name="Content Placeholder 7">
            <a:extLst>
              <a:ext uri="{FF2B5EF4-FFF2-40B4-BE49-F238E27FC236}">
                <a16:creationId xmlns:a16="http://schemas.microsoft.com/office/drawing/2014/main" id="{9BCE68ED-FADB-B761-15F7-026C0E518D78}"/>
              </a:ext>
            </a:extLst>
          </p:cNvPr>
          <p:cNvPicPr>
            <a:picLocks noGrp="1" noChangeAspect="1"/>
          </p:cNvPicPr>
          <p:nvPr>
            <p:ph sz="half" idx="2"/>
          </p:nvPr>
        </p:nvPicPr>
        <p:blipFill>
          <a:blip r:embed="rId2"/>
          <a:stretch>
            <a:fillRect/>
          </a:stretch>
        </p:blipFill>
        <p:spPr>
          <a:xfrm>
            <a:off x="1674743" y="2749382"/>
            <a:ext cx="8690113" cy="2610685"/>
          </a:xfrm>
        </p:spPr>
      </p:pic>
    </p:spTree>
    <p:extLst>
      <p:ext uri="{BB962C8B-B14F-4D97-AF65-F5344CB8AC3E}">
        <p14:creationId xmlns:p14="http://schemas.microsoft.com/office/powerpoint/2010/main" val="20269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4FFB-B44E-05A2-816C-4445B804DC50}"/>
              </a:ext>
            </a:extLst>
          </p:cNvPr>
          <p:cNvSpPr>
            <a:spLocks noGrp="1"/>
          </p:cNvSpPr>
          <p:nvPr>
            <p:ph type="title"/>
          </p:nvPr>
        </p:nvSpPr>
        <p:spPr/>
        <p:txBody>
          <a:bodyPr/>
          <a:lstStyle/>
          <a:p>
            <a:r>
              <a:rPr lang="en-US" dirty="0"/>
              <a:t>API or Bulk Download</a:t>
            </a:r>
          </a:p>
        </p:txBody>
      </p:sp>
      <p:sp>
        <p:nvSpPr>
          <p:cNvPr id="3" name="Content Placeholder 2">
            <a:extLst>
              <a:ext uri="{FF2B5EF4-FFF2-40B4-BE49-F238E27FC236}">
                <a16:creationId xmlns:a16="http://schemas.microsoft.com/office/drawing/2014/main" id="{3D844373-E8ED-1209-8FA8-5216F9089A7E}"/>
              </a:ext>
            </a:extLst>
          </p:cNvPr>
          <p:cNvSpPr>
            <a:spLocks noGrp="1"/>
          </p:cNvSpPr>
          <p:nvPr>
            <p:ph sz="half" idx="1"/>
          </p:nvPr>
        </p:nvSpPr>
        <p:spPr/>
        <p:txBody>
          <a:bodyPr/>
          <a:lstStyle/>
          <a:p>
            <a:r>
              <a:rPr lang="en-US" dirty="0"/>
              <a:t>World Development Indicators</a:t>
            </a:r>
          </a:p>
        </p:txBody>
      </p:sp>
      <p:pic>
        <p:nvPicPr>
          <p:cNvPr id="6" name="Content Placeholder 5">
            <a:extLst>
              <a:ext uri="{FF2B5EF4-FFF2-40B4-BE49-F238E27FC236}">
                <a16:creationId xmlns:a16="http://schemas.microsoft.com/office/drawing/2014/main" id="{C03FB7C9-8C3A-989F-F0E9-CFB126D8C773}"/>
              </a:ext>
            </a:extLst>
          </p:cNvPr>
          <p:cNvPicPr>
            <a:picLocks noGrp="1" noChangeAspect="1"/>
          </p:cNvPicPr>
          <p:nvPr>
            <p:ph sz="half" idx="2"/>
          </p:nvPr>
        </p:nvPicPr>
        <p:blipFill>
          <a:blip r:embed="rId2"/>
          <a:stretch>
            <a:fillRect/>
          </a:stretch>
        </p:blipFill>
        <p:spPr>
          <a:xfrm>
            <a:off x="1551708" y="2175009"/>
            <a:ext cx="8968409" cy="4451630"/>
          </a:xfrm>
        </p:spPr>
      </p:pic>
    </p:spTree>
    <p:extLst>
      <p:ext uri="{BB962C8B-B14F-4D97-AF65-F5344CB8AC3E}">
        <p14:creationId xmlns:p14="http://schemas.microsoft.com/office/powerpoint/2010/main" val="8035851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TotalTime>
  <Words>1896</Words>
  <Application>Microsoft Office PowerPoint</Application>
  <PresentationFormat>Widescreen</PresentationFormat>
  <Paragraphs>208</Paragraphs>
  <Slides>57</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Arial Unicode MS</vt:lpstr>
      <vt:lpstr>Calibri</vt:lpstr>
      <vt:lpstr>Calibri Light</vt:lpstr>
      <vt:lpstr>Office Theme</vt:lpstr>
      <vt:lpstr>Transparency and Reproducibility in Economics: Lessons learned from 1,000 papers PART 2</vt:lpstr>
      <vt:lpstr>PowerPoint Presentation</vt:lpstr>
      <vt:lpstr>1. Computational empathy</vt:lpstr>
      <vt:lpstr>Solution 1: Computational Empathy </vt:lpstr>
      <vt:lpstr>Keeping track: Students and Researchers</vt:lpstr>
      <vt:lpstr>2. Keeping track of data: Data provenance</vt:lpstr>
      <vt:lpstr>API? But the interface is so cool!</vt:lpstr>
      <vt:lpstr>API? But the interface is so cool!</vt:lpstr>
      <vt:lpstr>API or Bulk Download</vt:lpstr>
      <vt:lpstr>API or Bulk Download</vt:lpstr>
      <vt:lpstr>API or Bulk Download</vt:lpstr>
      <vt:lpstr>2. Keeping track of data:</vt:lpstr>
      <vt:lpstr>Observation 4</vt:lpstr>
      <vt:lpstr>Because you may not be able to provide others with a copy of the data (legally)…</vt:lpstr>
      <vt:lpstr>Example 2: Academic data publisher</vt:lpstr>
      <vt:lpstr>Example 2: Academic data publisher</vt:lpstr>
      <vt:lpstr>Example 2: Academic data publisher-new!</vt:lpstr>
      <vt:lpstr>Rights to use data</vt:lpstr>
      <vt:lpstr>Rights to distribute the data</vt:lpstr>
      <vt:lpstr>Example 4: German Restricted-access</vt:lpstr>
      <vt:lpstr>Example 4: German Restricted-access</vt:lpstr>
      <vt:lpstr>And we check them!</vt:lpstr>
      <vt:lpstr>Solution 2: Data Provenance</vt:lpstr>
      <vt:lpstr>Keeping track: Students and Researchers</vt:lpstr>
      <vt:lpstr>PowerPoint Presentation</vt:lpstr>
      <vt:lpstr>Lesson 1: Computational empathy</vt:lpstr>
      <vt:lpstr>Streamlining replication packages</vt:lpstr>
      <vt:lpstr>But I don’t need to tell you that</vt:lpstr>
      <vt:lpstr>Assume replicators can access the data</vt:lpstr>
      <vt:lpstr>Solution 3: Learn basics of programming</vt:lpstr>
      <vt:lpstr>Keeping track: Students and Researchers</vt:lpstr>
      <vt:lpstr>We stop here for questions!</vt:lpstr>
      <vt:lpstr>Keeping track: Students and Researchers</vt:lpstr>
      <vt:lpstr>PowerPoint Presentation</vt:lpstr>
      <vt:lpstr>The rest of the day is spent discussing how the World Bank supports researchers. For a more general discussion, see other versions of this talk.</vt:lpstr>
      <vt:lpstr>Luckily, you have DIME</vt:lpstr>
      <vt:lpstr>Solution 6: Institutional support</vt:lpstr>
      <vt:lpstr>Please don’t produce irreproducible articles!</vt:lpstr>
      <vt:lpstr>PowerPoint Presentation</vt:lpstr>
      <vt:lpstr>Goal: Transportability</vt:lpstr>
      <vt:lpstr>Social science “guild”</vt:lpstr>
      <vt:lpstr>Some resources</vt:lpstr>
      <vt:lpstr>PowerPoint Presentation</vt:lpstr>
      <vt:lpstr>Reminder: Students and Researchers</vt:lpstr>
      <vt:lpstr>PowerPoint Presentation</vt:lpstr>
      <vt:lpstr>Extra slides (not presented)</vt:lpstr>
      <vt:lpstr>Data Citations</vt:lpstr>
      <vt:lpstr>Data citations</vt:lpstr>
      <vt:lpstr>Example 4: German Restricted-access</vt:lpstr>
      <vt:lpstr>Data Citation</vt:lpstr>
      <vt:lpstr>Element of a (data) citation</vt:lpstr>
      <vt:lpstr>Element of a (data) citation</vt:lpstr>
      <vt:lpstr>Element of a (data) citation</vt:lpstr>
      <vt:lpstr>Try it out yourself</vt:lpstr>
      <vt:lpstr>Data: Citations, Access, Rights</vt:lpstr>
      <vt:lpstr>PowerPoint Presentation</vt:lpstr>
      <vt:lpstr>Solution 3: Data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39</cp:revision>
  <dcterms:created xsi:type="dcterms:W3CDTF">2020-03-31T02:20:35Z</dcterms:created>
  <dcterms:modified xsi:type="dcterms:W3CDTF">2022-10-18T13:09:27Z</dcterms:modified>
</cp:coreProperties>
</file>