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65" r:id="rId3"/>
    <p:sldId id="274" r:id="rId4"/>
    <p:sldId id="266" r:id="rId5"/>
    <p:sldId id="272" r:id="rId6"/>
    <p:sldId id="284" r:id="rId7"/>
    <p:sldId id="273" r:id="rId8"/>
    <p:sldId id="275" r:id="rId9"/>
    <p:sldId id="277" r:id="rId10"/>
    <p:sldId id="285" r:id="rId11"/>
    <p:sldId id="286" r:id="rId12"/>
    <p:sldId id="279" r:id="rId13"/>
    <p:sldId id="280" r:id="rId14"/>
    <p:sldId id="281" r:id="rId15"/>
    <p:sldId id="287" r:id="rId16"/>
    <p:sldId id="282" r:id="rId17"/>
    <p:sldId id="257" r:id="rId18"/>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64C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044" autoAdjust="0"/>
  </p:normalViewPr>
  <p:slideViewPr>
    <p:cSldViewPr snapToGrid="0" showGuides="1">
      <p:cViewPr varScale="1">
        <p:scale>
          <a:sx n="64" d="100"/>
          <a:sy n="64" d="100"/>
        </p:scale>
        <p:origin x="1362" y="66"/>
      </p:cViewPr>
      <p:guideLst>
        <p:guide orient="horz" pos="3072"/>
        <p:guide pos="54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02/12/2018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Intro slide: beginnen met uitleg methodologie</a:t>
            </a:r>
            <a:r>
              <a:rPr lang="nl-BE" baseline="0" dirty="0"/>
              <a:t> – rest slides gaat hierop verder. </a:t>
            </a:r>
            <a:endParaRPr lang="nl-BE" dirty="0"/>
          </a:p>
          <a:p>
            <a:r>
              <a:rPr lang="nl-BE" dirty="0"/>
              <a:t>Question 1 </a:t>
            </a:r>
            <a:r>
              <a:rPr lang="nl-BE" dirty="0" err="1"/>
              <a:t>and</a:t>
            </a:r>
            <a:r>
              <a:rPr lang="nl-BE" dirty="0"/>
              <a:t> 2</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3</a:t>
            </a:fld>
            <a:endParaRPr lang="en-GB"/>
          </a:p>
        </p:txBody>
      </p:sp>
    </p:spTree>
    <p:extLst>
      <p:ext uri="{BB962C8B-B14F-4D97-AF65-F5344CB8AC3E}">
        <p14:creationId xmlns:p14="http://schemas.microsoft.com/office/powerpoint/2010/main" val="3435885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Question 12</a:t>
            </a:r>
          </a:p>
          <a:p>
            <a:r>
              <a:rPr lang="nl-BE" dirty="0"/>
              <a:t>De grafiek is onduidelijk</a:t>
            </a:r>
            <a:r>
              <a:rPr lang="nl-BE" baseline="0" dirty="0"/>
              <a:t> voor mij: kleur label en bars? </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12</a:t>
            </a:fld>
            <a:endParaRPr lang="en-GB"/>
          </a:p>
        </p:txBody>
      </p:sp>
    </p:spTree>
    <p:extLst>
      <p:ext uri="{BB962C8B-B14F-4D97-AF65-F5344CB8AC3E}">
        <p14:creationId xmlns:p14="http://schemas.microsoft.com/office/powerpoint/2010/main" val="4122473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Question 12</a:t>
            </a:r>
          </a:p>
          <a:p>
            <a:r>
              <a:rPr lang="en-US" sz="1200" kern="1200" dirty="0">
                <a:solidFill>
                  <a:schemeClr val="tx1"/>
                </a:solidFill>
                <a:effectLst/>
                <a:latin typeface="+mn-lt"/>
                <a:ea typeface="+mn-ea"/>
                <a:cs typeface="+mn-cs"/>
              </a:rPr>
              <a:t>The top 3 causes of fire size are considered to be Debris burning, Arson and Equipment use. </a:t>
            </a:r>
            <a:endParaRPr lang="nl-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category wildfires with an unknown cause are not taken into account. For the category miscellaneous assumption is made that this category holds data for wildfires that can not be assigned to any other category, but holds data for numerous different reasons. </a:t>
            </a:r>
            <a:r>
              <a:rPr lang="nl-BE" dirty="0"/>
              <a:t> 13</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13</a:t>
            </a:fld>
            <a:endParaRPr lang="en-GB"/>
          </a:p>
        </p:txBody>
      </p:sp>
    </p:spTree>
    <p:extLst>
      <p:ext uri="{BB962C8B-B14F-4D97-AF65-F5344CB8AC3E}">
        <p14:creationId xmlns:p14="http://schemas.microsoft.com/office/powerpoint/2010/main" val="8114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Question 14</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14</a:t>
            </a:fld>
            <a:endParaRPr lang="en-GB"/>
          </a:p>
        </p:txBody>
      </p:sp>
    </p:spTree>
    <p:extLst>
      <p:ext uri="{BB962C8B-B14F-4D97-AF65-F5344CB8AC3E}">
        <p14:creationId xmlns:p14="http://schemas.microsoft.com/office/powerpoint/2010/main" val="84688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Question 14</a:t>
            </a:r>
          </a:p>
          <a:p>
            <a:r>
              <a:rPr lang="en-GB" sz="1200" kern="1200" dirty="0">
                <a:solidFill>
                  <a:schemeClr val="tx1"/>
                </a:solidFill>
                <a:latin typeface="+mn-lt"/>
                <a:ea typeface="+mn-ea"/>
                <a:cs typeface="+mn-cs"/>
              </a:rPr>
              <a:t>log transformed data is not normally distributed - P-value is &lt; 0.05 (we may assume data is not normally distributed);</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15</a:t>
            </a:fld>
            <a:endParaRPr lang="en-GB"/>
          </a:p>
        </p:txBody>
      </p:sp>
    </p:spTree>
    <p:extLst>
      <p:ext uri="{BB962C8B-B14F-4D97-AF65-F5344CB8AC3E}">
        <p14:creationId xmlns:p14="http://schemas.microsoft.com/office/powerpoint/2010/main" val="2129628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Question 15</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16</a:t>
            </a:fld>
            <a:endParaRPr lang="en-GB"/>
          </a:p>
        </p:txBody>
      </p:sp>
    </p:spTree>
    <p:extLst>
      <p:ext uri="{BB962C8B-B14F-4D97-AF65-F5344CB8AC3E}">
        <p14:creationId xmlns:p14="http://schemas.microsoft.com/office/powerpoint/2010/main" val="3376772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39A0A48-EDB1-4AFE-B1B7-10CE2A416496}" type="slidenum">
              <a:rPr lang="en-GB" smtClean="0"/>
              <a:t>17</a:t>
            </a:fld>
            <a:endParaRPr lang="en-GB"/>
          </a:p>
        </p:txBody>
      </p:sp>
    </p:spTree>
    <p:extLst>
      <p:ext uri="{BB962C8B-B14F-4D97-AF65-F5344CB8AC3E}">
        <p14:creationId xmlns:p14="http://schemas.microsoft.com/office/powerpoint/2010/main" val="2024704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Question</a:t>
            </a:r>
            <a:r>
              <a:rPr lang="nl-BE" baseline="0" dirty="0"/>
              <a:t> 3</a:t>
            </a:r>
          </a:p>
          <a:p>
            <a:r>
              <a:rPr lang="nl-BE" baseline="0" dirty="0"/>
              <a:t>- </a:t>
            </a:r>
            <a:r>
              <a:rPr lang="nl-BE" sz="1200" kern="1200" dirty="0">
                <a:solidFill>
                  <a:schemeClr val="tx1"/>
                </a:solidFill>
                <a:effectLst/>
                <a:latin typeface="+mn-lt"/>
                <a:ea typeface="+mn-ea"/>
                <a:cs typeface="+mn-cs"/>
              </a:rPr>
              <a:t> COUNTY = </a:t>
            </a:r>
            <a:r>
              <a:rPr lang="nl-BE" sz="1200" kern="1200" dirty="0" err="1">
                <a:solidFill>
                  <a:schemeClr val="tx1"/>
                </a:solidFill>
                <a:effectLst/>
                <a:latin typeface="+mn-lt"/>
                <a:ea typeface="+mn-ea"/>
                <a:cs typeface="+mn-cs"/>
              </a:rPr>
              <a:t>County</a:t>
            </a:r>
            <a:r>
              <a:rPr lang="nl-BE" sz="1200" kern="1200" dirty="0">
                <a:solidFill>
                  <a:schemeClr val="tx1"/>
                </a:solidFill>
                <a:effectLst/>
                <a:latin typeface="+mn-lt"/>
                <a:ea typeface="+mn-ea"/>
                <a:cs typeface="+mn-cs"/>
              </a:rPr>
              <a:t>, or equivalent, in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burned</a:t>
            </a:r>
            <a:r>
              <a:rPr lang="nl-BE" sz="1200" kern="1200" dirty="0">
                <a:solidFill>
                  <a:schemeClr val="tx1"/>
                </a:solidFill>
                <a:effectLst/>
                <a:latin typeface="+mn-lt"/>
                <a:ea typeface="+mn-ea"/>
                <a:cs typeface="+mn-cs"/>
              </a:rPr>
              <a:t> (or </a:t>
            </a:r>
            <a:r>
              <a:rPr lang="nl-BE" sz="1200" kern="1200" dirty="0" err="1">
                <a:solidFill>
                  <a:schemeClr val="tx1"/>
                </a:solidFill>
                <a:effectLst/>
                <a:latin typeface="+mn-lt"/>
                <a:ea typeface="+mn-ea"/>
                <a:cs typeface="+mn-cs"/>
              </a:rPr>
              <a:t>originated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based</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nominal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designation</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fire</a:t>
            </a:r>
            <a:r>
              <a:rPr lang="nl-BE" sz="1200" kern="1200" dirty="0">
                <a:solidFill>
                  <a:schemeClr val="tx1"/>
                </a:solidFill>
                <a:effectLst/>
                <a:latin typeface="+mn-lt"/>
                <a:ea typeface="+mn-ea"/>
                <a:cs typeface="+mn-cs"/>
              </a:rPr>
              <a:t> report.</a:t>
            </a:r>
            <a:endParaRPr lang="nl-BE"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sz="1200" kern="1200" dirty="0">
                <a:solidFill>
                  <a:schemeClr val="tx1"/>
                </a:solidFill>
                <a:effectLst/>
                <a:latin typeface="+mn-lt"/>
                <a:ea typeface="+mn-ea"/>
                <a:cs typeface="+mn-cs"/>
              </a:rPr>
              <a:t>FIPS_CODE = Three-digit code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Federal Information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Standards (FIPS) </a:t>
            </a:r>
            <a:r>
              <a:rPr lang="nl-BE" sz="1200" kern="1200" dirty="0" err="1">
                <a:solidFill>
                  <a:schemeClr val="tx1"/>
                </a:solidFill>
                <a:effectLst/>
                <a:latin typeface="+mn-lt"/>
                <a:ea typeface="+mn-ea"/>
                <a:cs typeface="+mn-cs"/>
              </a:rPr>
              <a:t>publication</a:t>
            </a:r>
            <a:r>
              <a:rPr lang="nl-BE" sz="1200" kern="1200" dirty="0">
                <a:solidFill>
                  <a:schemeClr val="tx1"/>
                </a:solidFill>
                <a:effectLst/>
                <a:latin typeface="+mn-lt"/>
                <a:ea typeface="+mn-ea"/>
                <a:cs typeface="+mn-cs"/>
              </a:rPr>
              <a:t> 6-4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representation</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counties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equivalent </a:t>
            </a:r>
            <a:r>
              <a:rPr lang="nl-BE" sz="1200" kern="1200" dirty="0" err="1">
                <a:solidFill>
                  <a:schemeClr val="tx1"/>
                </a:solidFill>
                <a:effectLst/>
                <a:latin typeface="+mn-lt"/>
                <a:ea typeface="+mn-ea"/>
                <a:cs typeface="+mn-cs"/>
              </a:rPr>
              <a:t>entities</a:t>
            </a:r>
            <a:r>
              <a:rPr lang="nl-BE" sz="120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sz="1200" kern="1200" dirty="0">
                <a:solidFill>
                  <a:schemeClr val="tx1"/>
                </a:solidFill>
                <a:effectLst/>
                <a:latin typeface="+mn-lt"/>
                <a:ea typeface="+mn-ea"/>
                <a:cs typeface="+mn-cs"/>
              </a:rPr>
              <a:t>FIRE_YEAR = </a:t>
            </a:r>
            <a:r>
              <a:rPr lang="nl-BE" sz="1200" kern="1200" dirty="0" err="1">
                <a:solidFill>
                  <a:schemeClr val="tx1"/>
                </a:solidFill>
                <a:effectLst/>
                <a:latin typeface="+mn-lt"/>
                <a:ea typeface="+mn-ea"/>
                <a:cs typeface="+mn-cs"/>
              </a:rPr>
              <a:t>Calendar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year</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fire</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discovered</a:t>
            </a:r>
            <a:r>
              <a:rPr lang="nl-BE" sz="1200" kern="1200" dirty="0">
                <a:solidFill>
                  <a:schemeClr val="tx1"/>
                </a:solidFill>
                <a:effectLst/>
                <a:latin typeface="+mn-lt"/>
                <a:ea typeface="+mn-ea"/>
                <a:cs typeface="+mn-cs"/>
              </a:rPr>
              <a:t> or </a:t>
            </a:r>
            <a:r>
              <a:rPr lang="nl-BE" sz="1200" kern="1200" dirty="0" err="1">
                <a:solidFill>
                  <a:schemeClr val="tx1"/>
                </a:solidFill>
                <a:effectLst/>
                <a:latin typeface="+mn-lt"/>
                <a:ea typeface="+mn-ea"/>
                <a:cs typeface="+mn-cs"/>
              </a:rPr>
              <a:t>confirmed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exist</a:t>
            </a:r>
            <a:r>
              <a:rPr lang="nl-BE" sz="120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sz="1200" kern="1200" dirty="0">
                <a:solidFill>
                  <a:schemeClr val="tx1"/>
                </a:solidFill>
                <a:effectLst/>
                <a:latin typeface="+mn-lt"/>
                <a:ea typeface="+mn-ea"/>
                <a:cs typeface="+mn-cs"/>
              </a:rPr>
              <a:t>STAT_CAUSE_CODE = Code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statistical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cause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fire</a:t>
            </a:r>
            <a:r>
              <a:rPr lang="nl-BE" sz="120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sz="1200" kern="1200" dirty="0">
                <a:solidFill>
                  <a:schemeClr val="tx1"/>
                </a:solidFill>
                <a:effectLst/>
                <a:latin typeface="+mn-lt"/>
                <a:ea typeface="+mn-ea"/>
                <a:cs typeface="+mn-cs"/>
              </a:rPr>
              <a:t>STAT_CAUSE_DESCR</a:t>
            </a:r>
            <a:r>
              <a:rPr lang="nl-BE" sz="1200" kern="1200" baseline="0" dirty="0">
                <a:solidFill>
                  <a:schemeClr val="tx1"/>
                </a:solidFill>
                <a:effectLst/>
                <a:latin typeface="+mn-lt"/>
                <a:ea typeface="+mn-ea"/>
                <a:cs typeface="+mn-cs"/>
              </a:rPr>
              <a:t> = </a:t>
            </a:r>
            <a:r>
              <a:rPr lang="nl-BE" sz="1200" kern="1200" dirty="0" err="1">
                <a:solidFill>
                  <a:schemeClr val="tx1"/>
                </a:solidFill>
                <a:effectLst/>
                <a:latin typeface="+mn-lt"/>
                <a:ea typeface="+mn-ea"/>
                <a:cs typeface="+mn-cs"/>
              </a:rPr>
              <a:t>Description</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statistical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cause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fire</a:t>
            </a:r>
            <a:r>
              <a:rPr lang="nl-BE" sz="1200" kern="1200" dirty="0">
                <a:solidFill>
                  <a:schemeClr val="tx1"/>
                </a:solidFill>
                <a:effectLst/>
                <a:latin typeface="+mn-lt"/>
                <a:ea typeface="+mn-ea"/>
                <a:cs typeface="+mn-cs"/>
              </a:rPr>
              <a:t>.</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4</a:t>
            </a:fld>
            <a:endParaRPr lang="en-GB"/>
          </a:p>
        </p:txBody>
      </p:sp>
    </p:spTree>
    <p:extLst>
      <p:ext uri="{BB962C8B-B14F-4D97-AF65-F5344CB8AC3E}">
        <p14:creationId xmlns:p14="http://schemas.microsoft.com/office/powerpoint/2010/main" val="389640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Question</a:t>
            </a:r>
            <a:r>
              <a:rPr lang="nl-BE" baseline="0" dirty="0"/>
              <a:t> 4</a:t>
            </a:r>
          </a:p>
          <a:p>
            <a:r>
              <a:rPr lang="nl-BE" baseline="0" dirty="0"/>
              <a:t>Voor de drie variabelen zijn er geen </a:t>
            </a:r>
            <a:r>
              <a:rPr lang="nl-BE" baseline="0" dirty="0" err="1"/>
              <a:t>missings</a:t>
            </a:r>
            <a:r>
              <a:rPr lang="nl-BE" baseline="0" dirty="0"/>
              <a:t> </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5</a:t>
            </a:fld>
            <a:endParaRPr lang="en-GB"/>
          </a:p>
        </p:txBody>
      </p:sp>
    </p:spTree>
    <p:extLst>
      <p:ext uri="{BB962C8B-B14F-4D97-AF65-F5344CB8AC3E}">
        <p14:creationId xmlns:p14="http://schemas.microsoft.com/office/powerpoint/2010/main" val="4110082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err="1"/>
              <a:t>Vervolg</a:t>
            </a:r>
            <a:r>
              <a:rPr lang="en-GB" dirty="0"/>
              <a:t> </a:t>
            </a:r>
            <a:r>
              <a:rPr lang="en-GB" dirty="0" err="1"/>
              <a:t>vraag</a:t>
            </a:r>
            <a:r>
              <a:rPr lang="en-GB" dirty="0"/>
              <a:t> 4</a:t>
            </a:r>
          </a:p>
          <a:p>
            <a:endParaRPr lang="en-GB" dirty="0"/>
          </a:p>
          <a:p>
            <a:r>
              <a:rPr lang="en-GB" dirty="0" err="1"/>
              <a:t>Inconsistenc</a:t>
            </a:r>
            <a:r>
              <a:rPr lang="en-GB" dirty="0"/>
              <a:t>?</a:t>
            </a:r>
            <a:r>
              <a:rPr lang="en-GB" baseline="0" dirty="0"/>
              <a:t> </a:t>
            </a:r>
            <a:r>
              <a:rPr lang="en-GB" baseline="0" dirty="0" err="1"/>
              <a:t>Ja</a:t>
            </a:r>
            <a:r>
              <a:rPr lang="en-GB" baseline="0" dirty="0"/>
              <a:t>: fire size : skewed to the right ! (cf. extreme observations) </a:t>
            </a:r>
            <a:endParaRPr lang="en-GB"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6</a:t>
            </a:fld>
            <a:endParaRPr lang="en-GB"/>
          </a:p>
        </p:txBody>
      </p:sp>
    </p:spTree>
    <p:extLst>
      <p:ext uri="{BB962C8B-B14F-4D97-AF65-F5344CB8AC3E}">
        <p14:creationId xmlns:p14="http://schemas.microsoft.com/office/powerpoint/2010/main" val="3056833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Question</a:t>
            </a:r>
            <a:r>
              <a:rPr lang="nl-BE" baseline="0" dirty="0"/>
              <a:t> 5, 6, </a:t>
            </a:r>
          </a:p>
          <a:p>
            <a:pPr lvl="0"/>
            <a:r>
              <a:rPr lang="en-US" sz="1200" kern="1200" dirty="0">
                <a:solidFill>
                  <a:schemeClr val="tx1"/>
                </a:solidFill>
                <a:effectLst/>
                <a:latin typeface="+mn-lt"/>
                <a:ea typeface="+mn-ea"/>
                <a:cs typeface="+mn-cs"/>
              </a:rPr>
              <a:t>Create a new variable indicating the month of discovery using one or more SAS functions.</a:t>
            </a:r>
            <a:endParaRPr lang="nl-B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create a format for </a:t>
            </a:r>
            <a:r>
              <a:rPr lang="en-US" sz="1200" kern="1200" dirty="0" err="1">
                <a:solidFill>
                  <a:schemeClr val="tx1"/>
                </a:solidFill>
                <a:effectLst/>
                <a:latin typeface="+mn-lt"/>
                <a:ea typeface="+mn-ea"/>
                <a:cs typeface="+mn-cs"/>
              </a:rPr>
              <a:t>fire_size_class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niet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opgenomen</a:t>
            </a:r>
            <a:r>
              <a:rPr lang="en-US" sz="1200" kern="1200" baseline="0" dirty="0">
                <a:solidFill>
                  <a:schemeClr val="tx1"/>
                </a:solidFill>
                <a:effectLst/>
                <a:latin typeface="+mn-lt"/>
                <a:ea typeface="+mn-ea"/>
                <a:cs typeface="+mn-cs"/>
              </a:rPr>
              <a:t> in slideshow) </a:t>
            </a:r>
            <a:endParaRPr lang="nl-BE" sz="1200" kern="1200" dirty="0">
              <a:solidFill>
                <a:schemeClr val="tx1"/>
              </a:solidFill>
              <a:effectLst/>
              <a:latin typeface="+mn-lt"/>
              <a:ea typeface="+mn-ea"/>
              <a:cs typeface="+mn-cs"/>
            </a:endParaRPr>
          </a:p>
          <a:p>
            <a:endParaRPr lang="nl-BE" baseline="0" dirty="0"/>
          </a:p>
          <a:p>
            <a:endParaRPr lang="nl-BE" baseline="0" dirty="0"/>
          </a:p>
          <a:p>
            <a:r>
              <a:rPr lang="nl-BE" baseline="0" dirty="0"/>
              <a:t>7 </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7</a:t>
            </a:fld>
            <a:endParaRPr lang="en-GB"/>
          </a:p>
        </p:txBody>
      </p:sp>
    </p:spTree>
    <p:extLst>
      <p:ext uri="{BB962C8B-B14F-4D97-AF65-F5344CB8AC3E}">
        <p14:creationId xmlns:p14="http://schemas.microsoft.com/office/powerpoint/2010/main" val="2868647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Question 8</a:t>
            </a:r>
          </a:p>
          <a:p>
            <a:pPr marL="171450" indent="-171450">
              <a:buFontTx/>
              <a:buChar char="-"/>
            </a:pPr>
            <a:r>
              <a:rPr lang="nl-BE" dirty="0"/>
              <a:t>Top 5 weergegeven; </a:t>
            </a:r>
          </a:p>
          <a:p>
            <a:pPr marL="171450" indent="-171450">
              <a:buFontTx/>
              <a:buChar char="-"/>
            </a:pPr>
            <a:r>
              <a:rPr lang="nl-BE" dirty="0"/>
              <a:t>We gaan in volgende vragen verder met 1,2,</a:t>
            </a:r>
            <a:r>
              <a:rPr lang="nl-BE" baseline="0" dirty="0"/>
              <a:t> 5</a:t>
            </a:r>
          </a:p>
          <a:p>
            <a:pPr marL="171450" indent="-171450">
              <a:buFontTx/>
              <a:buChar char="-"/>
            </a:pPr>
            <a:r>
              <a:rPr lang="nl-BE" baseline="0" dirty="0">
                <a:sym typeface="Wingdings" panose="05000000000000000000" pitchFamily="2" charset="2"/>
              </a:rPr>
              <a:t> 3 = missing; 4 = divers </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8</a:t>
            </a:fld>
            <a:endParaRPr lang="en-GB"/>
          </a:p>
        </p:txBody>
      </p:sp>
    </p:spTree>
    <p:extLst>
      <p:ext uri="{BB962C8B-B14F-4D97-AF65-F5344CB8AC3E}">
        <p14:creationId xmlns:p14="http://schemas.microsoft.com/office/powerpoint/2010/main" val="160992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kern="1200" dirty="0">
                <a:solidFill>
                  <a:schemeClr val="tx1"/>
                </a:solidFill>
                <a:effectLst/>
                <a:latin typeface="+mn-lt"/>
                <a:ea typeface="+mn-ea"/>
                <a:cs typeface="+mn-cs"/>
              </a:rPr>
              <a:t>Question</a:t>
            </a:r>
            <a:r>
              <a:rPr lang="en-US" sz="1200" kern="1200" baseline="0" dirty="0">
                <a:solidFill>
                  <a:schemeClr val="tx1"/>
                </a:solidFill>
                <a:effectLst/>
                <a:latin typeface="+mn-lt"/>
                <a:ea typeface="+mn-ea"/>
                <a:cs typeface="+mn-cs"/>
              </a:rPr>
              <a:t> 10</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9</a:t>
            </a:fld>
            <a:endParaRPr lang="en-GB"/>
          </a:p>
        </p:txBody>
      </p:sp>
    </p:spTree>
    <p:extLst>
      <p:ext uri="{BB962C8B-B14F-4D97-AF65-F5344CB8AC3E}">
        <p14:creationId xmlns:p14="http://schemas.microsoft.com/office/powerpoint/2010/main" val="1862536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kern="1200" dirty="0">
                <a:solidFill>
                  <a:schemeClr val="tx1"/>
                </a:solidFill>
                <a:effectLst/>
                <a:latin typeface="+mn-lt"/>
                <a:ea typeface="+mn-ea"/>
                <a:cs typeface="+mn-cs"/>
              </a:rPr>
              <a:t>The county Pender has in average the biggest wildfires. In addition to the average, the lower and upper confidence intervals were calculated.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Question 9</a:t>
            </a:r>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10</a:t>
            </a:fld>
            <a:endParaRPr lang="en-GB"/>
          </a:p>
        </p:txBody>
      </p:sp>
    </p:spTree>
    <p:extLst>
      <p:ext uri="{BB962C8B-B14F-4D97-AF65-F5344CB8AC3E}">
        <p14:creationId xmlns:p14="http://schemas.microsoft.com/office/powerpoint/2010/main" val="3960101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Question 11</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11</a:t>
            </a:fld>
            <a:endParaRPr lang="en-GB"/>
          </a:p>
        </p:txBody>
      </p:sp>
    </p:spTree>
    <p:extLst>
      <p:ext uri="{BB962C8B-B14F-4D97-AF65-F5344CB8AC3E}">
        <p14:creationId xmlns:p14="http://schemas.microsoft.com/office/powerpoint/2010/main" val="4246177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64F84-246C-4657-8172-1E2969D0F603}" type="datetime1">
              <a:rPr lang="en-GB" smtClean="0"/>
              <a:t>02/12/2018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t>‹#›</a:t>
            </a:fld>
            <a:endParaRPr lang="en-GB"/>
          </a:p>
        </p:txBody>
      </p:sp>
      <p:pic>
        <p:nvPicPr>
          <p:cNvPr id="6" name="Logo Large 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7747" y="2283675"/>
            <a:ext cx="4800610"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NL" noProof="0"/>
              <a:t>Klik om de stijl te bewerken</a:t>
            </a:r>
            <a:endParaRPr lang="en-GB"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a:solidFill>
                  <a:srgbClr val="FFD200"/>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en-GB" noProof="0" dirty="0"/>
              <a:t>Click to add subtitle / presenter / date [</a:t>
            </a:r>
            <a:r>
              <a:rPr lang="en-GB" noProof="0" dirty="0" err="1"/>
              <a:t>dd</a:t>
            </a:r>
            <a:r>
              <a:rPr lang="en-GB" noProof="0" dirty="0"/>
              <a:t>-mm-</a:t>
            </a:r>
            <a:r>
              <a:rPr lang="en-GB" noProof="0" dirty="0" err="1"/>
              <a:t>yyyy</a:t>
            </a:r>
            <a:r>
              <a:rPr lang="en-GB" noProof="0" dirty="0"/>
              <a:t>]</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en-GB" noProof="0" dirty="0"/>
              <a:t>Partner 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en-GB" noProof="0" dirty="0"/>
              <a:t>Partner 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en-GB" noProof="0" dirty="0"/>
              <a:t>Partner 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en-GB" noProof="0" dirty="0"/>
              <a:t>Partner Logo 4</a:t>
            </a:r>
          </a:p>
        </p:txBody>
      </p:sp>
      <p:sp>
        <p:nvSpPr>
          <p:cNvPr id="16" name="Oranisation Placeholder"/>
          <p:cNvSpPr>
            <a:spLocks noGrp="1"/>
          </p:cNvSpPr>
          <p:nvPr>
            <p:ph type="body" sz="quarter" idx="15" hasCustomPrompt="1"/>
          </p:nvPr>
        </p:nvSpPr>
        <p:spPr bwMode="white">
          <a:xfrm>
            <a:off x="8580530" y="395008"/>
            <a:ext cx="8294400" cy="540000"/>
          </a:xfrm>
        </p:spPr>
        <p:txBody>
          <a:bodyPr anchor="b" anchorCtr="0">
            <a:normAutofit/>
          </a:bodyPr>
          <a:lstStyle>
            <a:lvl1pPr>
              <a:lnSpc>
                <a:spcPts val="1700"/>
              </a:lnSpc>
              <a:defRPr sz="1400" b="1" i="0" u="sng" cap="all" baseline="0">
                <a:solidFill>
                  <a:srgbClr val="1E64C8"/>
                </a:solidFill>
                <a:uFill>
                  <a:solidFill>
                    <a:schemeClr val="bg1"/>
                  </a:solidFill>
                </a:uFill>
              </a:defRPr>
            </a:lvl1pPr>
            <a:lvl2pPr marL="0" indent="0">
              <a:lnSpc>
                <a:spcPts val="1700"/>
              </a:lnSpc>
              <a:buNone/>
              <a:defRPr sz="1400" cap="all" baseline="0">
                <a:solidFill>
                  <a:srgbClr val="1E64C8"/>
                </a:solidFill>
              </a:defRPr>
            </a:lvl2pPr>
          </a:lstStyle>
          <a:p>
            <a:pPr lvl="0"/>
            <a:r>
              <a:rPr lang="en-GB" noProof="0" dirty="0"/>
              <a:t>Click to edit organisation styles</a:t>
            </a:r>
          </a:p>
          <a:p>
            <a:pPr lvl="1"/>
            <a:r>
              <a:rPr lang="en-GB" noProof="0" dirty="0"/>
              <a:t>Second level</a:t>
            </a:r>
          </a:p>
        </p:txBody>
      </p:sp>
      <p:pic>
        <p:nvPicPr>
          <p:cNvPr id="25" name="Afbeelding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2786398" cy="1393200"/>
          </a:xfrm>
          <a:prstGeom prst="rect">
            <a:avLst/>
          </a:prstGeom>
        </p:spPr>
      </p:pic>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GB" noProof="0" dirty="0"/>
              <a:t>Click to add chapter title</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a:t>
            </a:fld>
            <a:endParaRPr lang="en-GB" noProof="0" dirty="0"/>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en-GB" noProof="0" dirty="0"/>
          </a:p>
        </p:txBody>
      </p:sp>
      <p:sp>
        <p:nvSpPr>
          <p:cNvPr id="3" name="Content Placeholder 2"/>
          <p:cNvSpPr>
            <a:spLocks noGrp="1"/>
          </p:cNvSpPr>
          <p:nvPr>
            <p:ph idx="1"/>
          </p:nvPr>
        </p:nvSpPr>
        <p:spPr>
          <a:xfrm>
            <a:off x="835825" y="1194364"/>
            <a:ext cx="15699575" cy="6696000"/>
          </a:xfrm>
        </p:spPr>
        <p:txBody>
          <a:bodyPr/>
          <a:lstStyle>
            <a:lvl1pPr marL="536400" indent="-450000" defTabSz="457200">
              <a:lnSpc>
                <a:spcPct val="120000"/>
              </a:lnSpc>
              <a:buFont typeface="Arial" panose="020B0604020202020204" pitchFamily="34" charset="0"/>
              <a:buChar char="̶"/>
              <a:defRPr/>
            </a:lvl1pPr>
            <a:lvl2pPr marL="1170000" indent="-450000">
              <a:lnSpc>
                <a:spcPct val="120000"/>
              </a:lnSpc>
              <a:defRPr/>
            </a:lvl2pPr>
            <a:lvl3pPr marL="1756800" indent="-450000" defTabSz="457200">
              <a:lnSpc>
                <a:spcPct val="120000"/>
              </a:lnSpc>
              <a:defRPr/>
            </a:lvl3pPr>
            <a:lvl4pPr marL="2329200" indent="-550800" defTabSz="457200">
              <a:lnSpc>
                <a:spcPct val="120000"/>
              </a:lnSpc>
              <a:defRPr/>
            </a:lvl4pPr>
            <a:lvl5pPr marL="2962800" indent="-442800" defTabSz="457200">
              <a:lnSpc>
                <a:spcPct val="120000"/>
              </a:lnSpc>
              <a:buFont typeface="Arial" panose="020B0604020202020204" pitchFamily="34" charset="0"/>
              <a:buChar char="̶"/>
              <a:defRPr/>
            </a:lvl5pPr>
          </a:lstStyle>
          <a:p>
            <a:pPr lvl="0"/>
            <a:r>
              <a:rPr lang="nl-NL" noProof="0"/>
              <a:t>Tekststijl van het model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en-GB" noProof="0" dirty="0"/>
          </a:p>
        </p:txBody>
      </p:sp>
      <p:sp>
        <p:nvSpPr>
          <p:cNvPr id="4" name="Date Placeholder 3"/>
          <p:cNvSpPr>
            <a:spLocks noGrp="1"/>
          </p:cNvSpPr>
          <p:nvPr>
            <p:ph type="dt" sz="half" idx="10"/>
          </p:nvPr>
        </p:nvSpPr>
        <p:spPr/>
        <p:txBody>
          <a:bodyPr/>
          <a:lstStyle/>
          <a:p>
            <a:fld id="{4FCCCAF6-1686-4743-9124-83F33F1A0EA9}" type="datetime1">
              <a:rPr lang="en-GB" noProof="0" smtClean="0"/>
              <a:t>02/12/2018</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7AE184E0-0BD4-4705-A12B-9B71DDE63301}" type="slidenum">
              <a:rPr lang="en-GB" noProof="0" smtClean="0"/>
              <a:t>‹#›</a:t>
            </a:fld>
            <a:endParaRPr lang="en-GB" noProof="0" dirty="0"/>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en-GB" noProof="0" dirty="0"/>
          </a:p>
        </p:txBody>
      </p:sp>
      <p:sp>
        <p:nvSpPr>
          <p:cNvPr id="4" name="Date Placeholder 3"/>
          <p:cNvSpPr>
            <a:spLocks noGrp="1"/>
          </p:cNvSpPr>
          <p:nvPr>
            <p:ph type="dt" sz="half" idx="10"/>
          </p:nvPr>
        </p:nvSpPr>
        <p:spPr/>
        <p:txBody>
          <a:bodyPr/>
          <a:lstStyle/>
          <a:p>
            <a:fld id="{B86ADBF0-A618-4E69-83BB-0C41E08702AA}" type="datetime1">
              <a:rPr lang="en-GB" noProof="0" smtClean="0"/>
              <a:t>02/12/2018</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a:defRPr>
                <a:solidFill>
                  <a:schemeClr val="bg1">
                    <a:lumMod val="50000"/>
                  </a:schemeClr>
                </a:solidFill>
              </a:defRPr>
            </a:lvl1pPr>
          </a:lstStyle>
          <a:p>
            <a:r>
              <a:rPr lang="en-GB"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a:t>
            </a:fld>
            <a:endParaRPr lang="en-GB" noProof="0" dirty="0"/>
          </a:p>
        </p:txBody>
      </p:sp>
      <p:sp>
        <p:nvSpPr>
          <p:cNvPr id="12" name="Content Placeholder 2"/>
          <p:cNvSpPr>
            <a:spLocks noGrp="1"/>
          </p:cNvSpPr>
          <p:nvPr>
            <p:ph idx="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nl-NL" noProof="0"/>
              <a:t>Tekststijl van het model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en-GB" noProof="0" dirty="0"/>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en-GB" noProof="0" dirty="0"/>
          </a:p>
        </p:txBody>
      </p:sp>
      <p:sp>
        <p:nvSpPr>
          <p:cNvPr id="3" name="Date Placeholder 2"/>
          <p:cNvSpPr>
            <a:spLocks noGrp="1"/>
          </p:cNvSpPr>
          <p:nvPr>
            <p:ph type="dt" sz="half" idx="10"/>
          </p:nvPr>
        </p:nvSpPr>
        <p:spPr/>
        <p:txBody>
          <a:bodyPr/>
          <a:lstStyle/>
          <a:p>
            <a:fld id="{F2443E58-CDC3-4782-B82C-4D381C795B98}" type="datetime1">
              <a:rPr lang="en-GB" noProof="0" smtClean="0"/>
              <a:t>02/12/2018</a:t>
            </a:fld>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7AE184E0-0BD4-4705-A12B-9B71DDE63301}" type="slidenum">
              <a:rPr lang="en-GB" noProof="0" smtClean="0"/>
              <a:t>‹#›</a:t>
            </a:fld>
            <a:endParaRPr lang="en-GB"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a:defRPr>
                <a:solidFill>
                  <a:schemeClr val="bg1">
                    <a:lumMod val="50000"/>
                  </a:schemeClr>
                </a:solidFill>
              </a:defRPr>
            </a:lvl1pPr>
          </a:lstStyle>
          <a:p>
            <a:r>
              <a:rPr lang="en-GB" noProof="0" dirty="0"/>
              <a:t>Photo</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465D1-804F-429B-83CD-3EFA8410E123}" type="datetime1">
              <a:rPr lang="en-GB" smtClean="0"/>
              <a:t>02/12/2018</a:t>
            </a:fld>
            <a:endParaRPr lang="en-GB"/>
          </a:p>
        </p:txBody>
      </p:sp>
      <p:sp>
        <p:nvSpPr>
          <p:cNvPr id="3" name="Footer Placeholder 2"/>
          <p:cNvSpPr>
            <a:spLocks noGrp="1"/>
          </p:cNvSpPr>
          <p:nvPr>
            <p:ph type="ftr" sz="quarter" idx="11"/>
          </p:nvPr>
        </p:nvSpPr>
        <p:spPr/>
        <p:txBody>
          <a:bodyPr/>
          <a:lstStyle/>
          <a:p>
            <a:endParaRPr lang="en-GB"/>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icture Placeholder 5"/>
          <p:cNvSpPr>
            <a:spLocks noGrp="1"/>
          </p:cNvSpPr>
          <p:nvPr>
            <p:ph type="pic" sz="quarter" idx="12" hasCustomPrompt="1"/>
          </p:nvPr>
        </p:nvSpPr>
        <p:spPr>
          <a:xfrm>
            <a:off x="-1" y="0"/>
            <a:ext cx="17337600" cy="9753600"/>
          </a:xfrm>
        </p:spPr>
        <p:txBody>
          <a:bodyPr/>
          <a:lstStyle>
            <a:lvl1pPr>
              <a:defRPr>
                <a:solidFill>
                  <a:schemeClr val="bg1">
                    <a:lumMod val="50000"/>
                  </a:schemeClr>
                </a:solidFill>
              </a:defRPr>
            </a:lvl1pPr>
          </a:lstStyle>
          <a:p>
            <a:r>
              <a:rPr lang="en-GB"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le 1"/>
          <p:cNvSpPr>
            <a:spLocks noGrp="1"/>
          </p:cNvSpPr>
          <p:nvPr>
            <p:ph type="ctrTitle" hasCustomPrompt="1"/>
          </p:nvPr>
        </p:nvSpPr>
        <p:spPr bwMode="white">
          <a:xfrm>
            <a:off x="1291074" y="1743240"/>
            <a:ext cx="15183366"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en-GB" noProof="0" dirty="0"/>
              <a:t>Click to add presenters </a:t>
            </a:r>
            <a:r>
              <a:rPr lang="en-GB" noProof="0"/>
              <a:t>contact data</a:t>
            </a:r>
            <a:endParaRPr lang="en-GB"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jdelijke aanduiding voor tekst 4"/>
          <p:cNvSpPr>
            <a:spLocks noGrp="1"/>
          </p:cNvSpPr>
          <p:nvPr>
            <p:ph type="body" sz="quarter" idx="10" hasCustomPrompt="1"/>
          </p:nvPr>
        </p:nvSpPr>
        <p:spPr bwMode="white">
          <a:xfrm>
            <a:off x="9215999" y="3095999"/>
            <a:ext cx="7257600" cy="1717969"/>
          </a:xfrm>
        </p:spPr>
        <p:txBody>
          <a:bodyPr>
            <a:normAutofit/>
          </a:bodyPr>
          <a:lstStyle>
            <a:lvl1pPr>
              <a:lnSpc>
                <a:spcPts val="3500"/>
              </a:lnSpc>
              <a:defRPr sz="2400">
                <a:solidFill>
                  <a:schemeClr val="bg1"/>
                </a:solidFill>
              </a:defRPr>
            </a:lvl1pPr>
          </a:lstStyle>
          <a:p>
            <a:pPr lvl="0"/>
            <a:r>
              <a:rPr lang="en-GB" noProof="0" dirty="0"/>
              <a:t>Click to add social media names</a:t>
            </a:r>
            <a:endParaRPr lang="nl-NL" dirty="0"/>
          </a:p>
        </p:txBody>
      </p:sp>
      <p:pic>
        <p:nvPicPr>
          <p:cNvPr id="20" name="Afbeelding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2786398" cy="1393200"/>
          </a:xfrm>
          <a:prstGeom prst="rect">
            <a:avLst/>
          </a:prstGeom>
        </p:spPr>
      </p:pic>
    </p:spTree>
    <p:extLst>
      <p:ext uri="{BB962C8B-B14F-4D97-AF65-F5344CB8AC3E}">
        <p14:creationId xmlns:p14="http://schemas.microsoft.com/office/powerpoint/2010/main" val="3103785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136025"/>
            <a:ext cx="15705282" cy="863693"/>
          </a:xfrm>
          <a:prstGeom prst="rect">
            <a:avLst/>
          </a:prstGeom>
        </p:spPr>
        <p:txBody>
          <a:bodyPr vert="horz" lIns="91440" tIns="45720" rIns="91440" bIns="45720" rtlCol="0" anchor="b" anchorCtr="0">
            <a:noAutofit/>
          </a:bodyPr>
          <a:lstStyle/>
          <a:p>
            <a:r>
              <a:rPr lang="nl-NL" noProof="0"/>
              <a:t>Klik om de stijl te bewerken</a:t>
            </a:r>
            <a:endParaRPr lang="en-GB" noProof="0" dirty="0"/>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nl-NL" noProof="0"/>
              <a:t>Tekststijl van het model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en-GB" noProof="0" dirty="0"/>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434BA3CA-1064-434F-B179-AB3B0298C0D6}" type="datetime1">
              <a:rPr lang="en-GB" noProof="0" smtClean="0"/>
              <a:t>02/12/2018</a:t>
            </a:fld>
            <a:endParaRPr lang="en-GB" noProof="0"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en-GB" noProof="0"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a:t>
            </a:fld>
            <a:endParaRPr lang="en-GB" noProof="0"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Logo EN"/>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57200" y="7909180"/>
            <a:ext cx="2307600" cy="1846822"/>
          </a:xfrm>
          <a:prstGeom prst="rect">
            <a:avLst/>
          </a:prstGeom>
        </p:spPr>
      </p:pic>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6" r:id="rId8"/>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mj-lt"/>
          <a:ea typeface="+mj-ea"/>
          <a:cs typeface="+mj-cs"/>
        </a:defRPr>
      </a:lvl1pPr>
    </p:titleStyle>
    <p:bodyStyle>
      <a:lvl1pPr marL="0" indent="0"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1pPr>
      <a:lvl2pPr marL="457200" indent="-36000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900113" indent="-45878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4133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el 25"/>
          <p:cNvSpPr>
            <a:spLocks noGrp="1"/>
          </p:cNvSpPr>
          <p:nvPr>
            <p:ph type="ctrTitle"/>
          </p:nvPr>
        </p:nvSpPr>
        <p:spPr/>
        <p:txBody>
          <a:bodyPr/>
          <a:lstStyle/>
          <a:p>
            <a:r>
              <a:rPr lang="en-US" sz="4400" u="none" dirty="0"/>
              <a:t>Wild fire occurrence data  </a:t>
            </a:r>
            <a:br>
              <a:rPr lang="en-US" sz="4400" u="none" dirty="0"/>
            </a:br>
            <a:r>
              <a:rPr lang="en-US" sz="4400" u="none" dirty="0"/>
              <a:t>North Carolina</a:t>
            </a:r>
            <a:br>
              <a:rPr lang="en-US" sz="4400" u="none" dirty="0"/>
            </a:br>
            <a:br>
              <a:rPr lang="en-US" sz="4400" u="none" dirty="0"/>
            </a:br>
            <a:endParaRPr lang="nl-NL" sz="4400" u="none" dirty="0"/>
          </a:p>
        </p:txBody>
      </p:sp>
      <p:sp>
        <p:nvSpPr>
          <p:cNvPr id="27" name="Ondertitel 26"/>
          <p:cNvSpPr>
            <a:spLocks noGrp="1"/>
          </p:cNvSpPr>
          <p:nvPr>
            <p:ph type="subTitle" idx="1"/>
          </p:nvPr>
        </p:nvSpPr>
        <p:spPr/>
        <p:txBody>
          <a:bodyPr/>
          <a:lstStyle/>
          <a:p>
            <a:pPr algn="r"/>
            <a:r>
              <a:rPr lang="nl-NL" dirty="0"/>
              <a:t>Steven Vandeleene, Laurens Van Paemel, Bart Moens, Herlinde Wynendaele</a:t>
            </a:r>
          </a:p>
        </p:txBody>
      </p:sp>
    </p:spTree>
    <p:extLst>
      <p:ext uri="{BB962C8B-B14F-4D97-AF65-F5344CB8AC3E}">
        <p14:creationId xmlns:p14="http://schemas.microsoft.com/office/powerpoint/2010/main" val="3355618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dirty="0"/>
              <a:t>County with the biggest fire on average </a:t>
            </a:r>
            <a:endParaRPr lang="nl-BE" sz="4800" dirty="0"/>
          </a:p>
        </p:txBody>
      </p:sp>
      <p:sp>
        <p:nvSpPr>
          <p:cNvPr id="4" name="Tijdelijke aanduiding voor dianummer 3"/>
          <p:cNvSpPr>
            <a:spLocks noGrp="1"/>
          </p:cNvSpPr>
          <p:nvPr>
            <p:ph type="sldNum" sz="quarter" idx="12"/>
          </p:nvPr>
        </p:nvSpPr>
        <p:spPr/>
        <p:txBody>
          <a:bodyPr/>
          <a:lstStyle/>
          <a:p>
            <a:fld id="{7AE184E0-0BD4-4705-A12B-9B71DDE63301}" type="slidenum">
              <a:rPr lang="en-GB" noProof="0" smtClean="0"/>
              <a:t>10</a:t>
            </a:fld>
            <a:endParaRPr lang="en-GB" noProof="0" dirty="0"/>
          </a:p>
        </p:txBody>
      </p:sp>
      <p:pic>
        <p:nvPicPr>
          <p:cNvPr id="3" name="Afbeelding 2"/>
          <p:cNvPicPr>
            <a:picLocks noChangeAspect="1"/>
          </p:cNvPicPr>
          <p:nvPr/>
        </p:nvPicPr>
        <p:blipFill>
          <a:blip r:embed="rId3"/>
          <a:stretch>
            <a:fillRect/>
          </a:stretch>
        </p:blipFill>
        <p:spPr>
          <a:xfrm>
            <a:off x="506530" y="4007115"/>
            <a:ext cx="7294105" cy="725305"/>
          </a:xfrm>
          <a:prstGeom prst="rect">
            <a:avLst/>
          </a:prstGeom>
        </p:spPr>
      </p:pic>
      <p:pic>
        <p:nvPicPr>
          <p:cNvPr id="8" name="Picture 7">
            <a:extLst>
              <a:ext uri="{FF2B5EF4-FFF2-40B4-BE49-F238E27FC236}">
                <a16:creationId xmlns:a16="http://schemas.microsoft.com/office/drawing/2014/main" id="{556B90B9-A3B5-4758-8C46-185CE4C1A418}"/>
              </a:ext>
            </a:extLst>
          </p:cNvPr>
          <p:cNvPicPr>
            <a:picLocks noChangeAspect="1"/>
          </p:cNvPicPr>
          <p:nvPr/>
        </p:nvPicPr>
        <p:blipFill>
          <a:blip r:embed="rId4"/>
          <a:stretch>
            <a:fillRect/>
          </a:stretch>
        </p:blipFill>
        <p:spPr>
          <a:xfrm>
            <a:off x="8395220" y="1225523"/>
            <a:ext cx="7959049" cy="7463929"/>
          </a:xfrm>
          <a:prstGeom prst="rect">
            <a:avLst/>
          </a:prstGeom>
        </p:spPr>
      </p:pic>
    </p:spTree>
    <p:extLst>
      <p:ext uri="{BB962C8B-B14F-4D97-AF65-F5344CB8AC3E}">
        <p14:creationId xmlns:p14="http://schemas.microsoft.com/office/powerpoint/2010/main" val="784090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u="none" dirty="0"/>
              <a:t>Causes of fire versus the size by month</a:t>
            </a:r>
            <a:endParaRPr lang="nl-BE" sz="4800" u="none" dirty="0"/>
          </a:p>
        </p:txBody>
      </p:sp>
      <p:sp>
        <p:nvSpPr>
          <p:cNvPr id="4" name="Tijdelijke aanduiding voor dianummer 3"/>
          <p:cNvSpPr>
            <a:spLocks noGrp="1"/>
          </p:cNvSpPr>
          <p:nvPr>
            <p:ph type="sldNum" sz="quarter" idx="12"/>
          </p:nvPr>
        </p:nvSpPr>
        <p:spPr/>
        <p:txBody>
          <a:bodyPr/>
          <a:lstStyle/>
          <a:p>
            <a:fld id="{7AE184E0-0BD4-4705-A12B-9B71DDE63301}" type="slidenum">
              <a:rPr lang="en-GB" noProof="0" smtClean="0"/>
              <a:t>11</a:t>
            </a:fld>
            <a:endParaRPr lang="en-GB" noProof="0" dirty="0"/>
          </a:p>
        </p:txBody>
      </p:sp>
      <p:pic>
        <p:nvPicPr>
          <p:cNvPr id="11" name="Picture 10">
            <a:extLst>
              <a:ext uri="{FF2B5EF4-FFF2-40B4-BE49-F238E27FC236}">
                <a16:creationId xmlns:a16="http://schemas.microsoft.com/office/drawing/2014/main" id="{A93987C3-BE0B-4D1F-81F6-9AA6EBC48E4F}"/>
              </a:ext>
            </a:extLst>
          </p:cNvPr>
          <p:cNvPicPr>
            <a:picLocks noChangeAspect="1"/>
          </p:cNvPicPr>
          <p:nvPr/>
        </p:nvPicPr>
        <p:blipFill>
          <a:blip r:embed="rId3"/>
          <a:stretch>
            <a:fillRect/>
          </a:stretch>
        </p:blipFill>
        <p:spPr>
          <a:xfrm>
            <a:off x="1843" y="1214204"/>
            <a:ext cx="17336831" cy="8124730"/>
          </a:xfrm>
          <a:prstGeom prst="rect">
            <a:avLst/>
          </a:prstGeom>
        </p:spPr>
      </p:pic>
    </p:spTree>
    <p:extLst>
      <p:ext uri="{BB962C8B-B14F-4D97-AF65-F5344CB8AC3E}">
        <p14:creationId xmlns:p14="http://schemas.microsoft.com/office/powerpoint/2010/main" val="2491345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u="none" dirty="0"/>
              <a:t>fires over time for the 3 main causes</a:t>
            </a:r>
            <a:endParaRPr lang="nl-BE" sz="4800" u="none" dirty="0"/>
          </a:p>
        </p:txBody>
      </p:sp>
      <p:pic>
        <p:nvPicPr>
          <p:cNvPr id="5" name="Tijdelijke aanduiding voor inhoud 4"/>
          <p:cNvPicPr>
            <a:picLocks noGrp="1" noChangeAspect="1"/>
          </p:cNvPicPr>
          <p:nvPr>
            <p:ph idx="1"/>
          </p:nvPr>
        </p:nvPicPr>
        <p:blipFill>
          <a:blip r:embed="rId3"/>
          <a:stretch>
            <a:fillRect/>
          </a:stretch>
        </p:blipFill>
        <p:spPr>
          <a:xfrm>
            <a:off x="3536489" y="1319320"/>
            <a:ext cx="9746374" cy="7309780"/>
          </a:xfrm>
          <a:prstGeom prst="rect">
            <a:avLst/>
          </a:prstGeom>
        </p:spPr>
      </p:pic>
      <p:sp>
        <p:nvSpPr>
          <p:cNvPr id="4" name="Tijdelijke aanduiding voor dianummer 3"/>
          <p:cNvSpPr>
            <a:spLocks noGrp="1"/>
          </p:cNvSpPr>
          <p:nvPr>
            <p:ph type="sldNum" sz="quarter" idx="12"/>
          </p:nvPr>
        </p:nvSpPr>
        <p:spPr/>
        <p:txBody>
          <a:bodyPr/>
          <a:lstStyle/>
          <a:p>
            <a:fld id="{7AE184E0-0BD4-4705-A12B-9B71DDE63301}" type="slidenum">
              <a:rPr lang="en-GB" noProof="0" smtClean="0"/>
              <a:t>12</a:t>
            </a:fld>
            <a:endParaRPr lang="en-GB" noProof="0" dirty="0"/>
          </a:p>
        </p:txBody>
      </p:sp>
    </p:spTree>
    <p:extLst>
      <p:ext uri="{BB962C8B-B14F-4D97-AF65-F5344CB8AC3E}">
        <p14:creationId xmlns:p14="http://schemas.microsoft.com/office/powerpoint/2010/main" val="707760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u="none" dirty="0"/>
              <a:t>top 3 causes of fire: summary report</a:t>
            </a:r>
            <a:endParaRPr lang="nl-BE" sz="4800" u="none" dirty="0"/>
          </a:p>
        </p:txBody>
      </p:sp>
      <p:pic>
        <p:nvPicPr>
          <p:cNvPr id="5" name="Tijdelijke aanduiding voor inhoud 4"/>
          <p:cNvPicPr>
            <a:picLocks noGrp="1" noChangeAspect="1"/>
          </p:cNvPicPr>
          <p:nvPr>
            <p:ph idx="1"/>
          </p:nvPr>
        </p:nvPicPr>
        <p:blipFill>
          <a:blip r:embed="rId3">
            <a:clrChange>
              <a:clrFrom>
                <a:srgbClr val="FAFBFE"/>
              </a:clrFrom>
              <a:clrTo>
                <a:srgbClr val="FAFBFE">
                  <a:alpha val="0"/>
                </a:srgbClr>
              </a:clrTo>
            </a:clrChange>
          </a:blip>
          <a:stretch>
            <a:fillRect/>
          </a:stretch>
        </p:blipFill>
        <p:spPr>
          <a:xfrm>
            <a:off x="2417804" y="2344320"/>
            <a:ext cx="11984445" cy="3960228"/>
          </a:xfrm>
          <a:prstGeom prst="rect">
            <a:avLst/>
          </a:prstGeom>
        </p:spPr>
      </p:pic>
      <p:sp>
        <p:nvSpPr>
          <p:cNvPr id="4" name="Tijdelijke aanduiding voor dianummer 3"/>
          <p:cNvSpPr>
            <a:spLocks noGrp="1"/>
          </p:cNvSpPr>
          <p:nvPr>
            <p:ph type="sldNum" sz="quarter" idx="12"/>
          </p:nvPr>
        </p:nvSpPr>
        <p:spPr/>
        <p:txBody>
          <a:bodyPr/>
          <a:lstStyle/>
          <a:p>
            <a:fld id="{7AE184E0-0BD4-4705-A12B-9B71DDE63301}" type="slidenum">
              <a:rPr lang="en-GB" noProof="0" smtClean="0"/>
              <a:t>13</a:t>
            </a:fld>
            <a:endParaRPr lang="en-GB" noProof="0" dirty="0"/>
          </a:p>
        </p:txBody>
      </p:sp>
    </p:spTree>
    <p:extLst>
      <p:ext uri="{BB962C8B-B14F-4D97-AF65-F5344CB8AC3E}">
        <p14:creationId xmlns:p14="http://schemas.microsoft.com/office/powerpoint/2010/main" val="1121912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9697" y="809794"/>
            <a:ext cx="15705282" cy="863693"/>
          </a:xfrm>
        </p:spPr>
        <p:txBody>
          <a:bodyPr/>
          <a:lstStyle/>
          <a:p>
            <a:r>
              <a:rPr lang="en-US" sz="4800" u="none" dirty="0"/>
              <a:t>Distribution log transformed fire size</a:t>
            </a:r>
            <a:br>
              <a:rPr lang="en-US" sz="4800" u="none" dirty="0"/>
            </a:br>
            <a:r>
              <a:rPr lang="en-US" sz="4000" u="none" dirty="0"/>
              <a:t>Graphically</a:t>
            </a:r>
            <a:r>
              <a:rPr lang="en-US" sz="4800" u="none" dirty="0"/>
              <a:t> </a:t>
            </a:r>
            <a:endParaRPr lang="nl-BE" sz="4800" u="none" dirty="0"/>
          </a:p>
        </p:txBody>
      </p:sp>
      <p:sp>
        <p:nvSpPr>
          <p:cNvPr id="4" name="Tijdelijke aanduiding voor dianummer 3"/>
          <p:cNvSpPr>
            <a:spLocks noGrp="1"/>
          </p:cNvSpPr>
          <p:nvPr>
            <p:ph type="sldNum" sz="quarter" idx="12"/>
          </p:nvPr>
        </p:nvSpPr>
        <p:spPr/>
        <p:txBody>
          <a:bodyPr/>
          <a:lstStyle/>
          <a:p>
            <a:fld id="{7AE184E0-0BD4-4705-A12B-9B71DDE63301}" type="slidenum">
              <a:rPr lang="en-GB" noProof="0" smtClean="0"/>
              <a:t>14</a:t>
            </a:fld>
            <a:endParaRPr lang="en-GB" noProof="0" dirty="0"/>
          </a:p>
        </p:txBody>
      </p:sp>
      <p:pic>
        <p:nvPicPr>
          <p:cNvPr id="7" name="Tijdelijke aanduiding voor inhoud 6"/>
          <p:cNvPicPr>
            <a:picLocks noGrp="1" noChangeAspect="1"/>
          </p:cNvPicPr>
          <p:nvPr>
            <p:ph idx="1"/>
          </p:nvPr>
        </p:nvPicPr>
        <p:blipFill>
          <a:blip r:embed="rId3"/>
          <a:stretch>
            <a:fillRect/>
          </a:stretch>
        </p:blipFill>
        <p:spPr>
          <a:xfrm>
            <a:off x="7628336" y="1868975"/>
            <a:ext cx="6649139" cy="7599017"/>
          </a:xfrm>
          <a:prstGeom prst="rect">
            <a:avLst/>
          </a:prstGeom>
        </p:spPr>
      </p:pic>
      <p:pic>
        <p:nvPicPr>
          <p:cNvPr id="8" name="Afbeelding 7"/>
          <p:cNvPicPr>
            <a:picLocks noChangeAspect="1"/>
          </p:cNvPicPr>
          <p:nvPr/>
        </p:nvPicPr>
        <p:blipFill>
          <a:blip r:embed="rId4"/>
          <a:stretch>
            <a:fillRect/>
          </a:stretch>
        </p:blipFill>
        <p:spPr>
          <a:xfrm>
            <a:off x="669697" y="1847992"/>
            <a:ext cx="6667500" cy="7620000"/>
          </a:xfrm>
          <a:prstGeom prst="rect">
            <a:avLst/>
          </a:prstGeom>
        </p:spPr>
      </p:pic>
    </p:spTree>
    <p:extLst>
      <p:ext uri="{BB962C8B-B14F-4D97-AF65-F5344CB8AC3E}">
        <p14:creationId xmlns:p14="http://schemas.microsoft.com/office/powerpoint/2010/main" val="897921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9697" y="809794"/>
            <a:ext cx="15705282" cy="863693"/>
          </a:xfrm>
        </p:spPr>
        <p:txBody>
          <a:bodyPr/>
          <a:lstStyle/>
          <a:p>
            <a:r>
              <a:rPr lang="en-US" sz="4800" u="none" dirty="0"/>
              <a:t>Distribution log transformed fire size</a:t>
            </a:r>
            <a:br>
              <a:rPr lang="en-US" sz="4800" u="none" dirty="0"/>
            </a:br>
            <a:r>
              <a:rPr lang="en-US" sz="4000" u="none" dirty="0"/>
              <a:t>Formal testing</a:t>
            </a:r>
            <a:r>
              <a:rPr lang="en-US" sz="4800" u="none" dirty="0"/>
              <a:t> </a:t>
            </a:r>
            <a:endParaRPr lang="nl-BE" sz="4800" u="none" dirty="0"/>
          </a:p>
        </p:txBody>
      </p:sp>
      <p:sp>
        <p:nvSpPr>
          <p:cNvPr id="4" name="Tijdelijke aanduiding voor dianummer 3"/>
          <p:cNvSpPr>
            <a:spLocks noGrp="1"/>
          </p:cNvSpPr>
          <p:nvPr>
            <p:ph type="sldNum" sz="quarter" idx="12"/>
          </p:nvPr>
        </p:nvSpPr>
        <p:spPr/>
        <p:txBody>
          <a:bodyPr/>
          <a:lstStyle/>
          <a:p>
            <a:fld id="{7AE184E0-0BD4-4705-A12B-9B71DDE63301}" type="slidenum">
              <a:rPr lang="en-GB" noProof="0" smtClean="0"/>
              <a:t>15</a:t>
            </a:fld>
            <a:endParaRPr lang="en-GB" noProof="0" dirty="0"/>
          </a:p>
        </p:txBody>
      </p:sp>
      <p:pic>
        <p:nvPicPr>
          <p:cNvPr id="6" name="Tijdelijke aanduiding voor inhoud 5"/>
          <p:cNvPicPr>
            <a:picLocks noGrp="1" noChangeAspect="1"/>
          </p:cNvPicPr>
          <p:nvPr>
            <p:ph idx="1"/>
          </p:nvPr>
        </p:nvPicPr>
        <p:blipFill>
          <a:blip r:embed="rId3"/>
          <a:stretch>
            <a:fillRect/>
          </a:stretch>
        </p:blipFill>
        <p:spPr>
          <a:xfrm>
            <a:off x="891170" y="1673487"/>
            <a:ext cx="9553058" cy="5879827"/>
          </a:xfrm>
          <a:prstGeom prst="rect">
            <a:avLst/>
          </a:prstGeom>
        </p:spPr>
      </p:pic>
    </p:spTree>
    <p:extLst>
      <p:ext uri="{BB962C8B-B14F-4D97-AF65-F5344CB8AC3E}">
        <p14:creationId xmlns:p14="http://schemas.microsoft.com/office/powerpoint/2010/main" val="4132335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07118" y="601246"/>
            <a:ext cx="15705282" cy="863693"/>
          </a:xfrm>
        </p:spPr>
        <p:txBody>
          <a:bodyPr/>
          <a:lstStyle/>
          <a:p>
            <a:r>
              <a:rPr lang="en-US" sz="4800" u="none" dirty="0"/>
              <a:t>difference in fire size in the year 2015 </a:t>
            </a:r>
            <a:br>
              <a:rPr lang="en-US" sz="4800" u="none" dirty="0"/>
            </a:br>
            <a:r>
              <a:rPr lang="en-US" sz="4000" u="none" dirty="0"/>
              <a:t>3 main causes</a:t>
            </a:r>
            <a:endParaRPr lang="nl-BE" sz="4000" u="none" dirty="0"/>
          </a:p>
        </p:txBody>
      </p:sp>
      <p:sp>
        <p:nvSpPr>
          <p:cNvPr id="4" name="Tijdelijke aanduiding voor dianummer 3"/>
          <p:cNvSpPr>
            <a:spLocks noGrp="1"/>
          </p:cNvSpPr>
          <p:nvPr>
            <p:ph type="sldNum" sz="quarter" idx="12"/>
          </p:nvPr>
        </p:nvSpPr>
        <p:spPr/>
        <p:txBody>
          <a:bodyPr/>
          <a:lstStyle/>
          <a:p>
            <a:fld id="{7AE184E0-0BD4-4705-A12B-9B71DDE63301}" type="slidenum">
              <a:rPr lang="en-GB" noProof="0" smtClean="0"/>
              <a:t>16</a:t>
            </a:fld>
            <a:endParaRPr lang="en-GB" noProof="0" dirty="0"/>
          </a:p>
        </p:txBody>
      </p:sp>
      <p:pic>
        <p:nvPicPr>
          <p:cNvPr id="13" name="Picture 12">
            <a:extLst>
              <a:ext uri="{FF2B5EF4-FFF2-40B4-BE49-F238E27FC236}">
                <a16:creationId xmlns:a16="http://schemas.microsoft.com/office/drawing/2014/main" id="{D9A3FC4B-ACAA-48F7-9444-B6A98EE6649D}"/>
              </a:ext>
            </a:extLst>
          </p:cNvPr>
          <p:cNvPicPr>
            <a:picLocks noChangeAspect="1"/>
          </p:cNvPicPr>
          <p:nvPr/>
        </p:nvPicPr>
        <p:blipFill>
          <a:blip r:embed="rId3"/>
          <a:stretch>
            <a:fillRect/>
          </a:stretch>
        </p:blipFill>
        <p:spPr>
          <a:xfrm>
            <a:off x="1863511" y="1683479"/>
            <a:ext cx="6401694" cy="6401694"/>
          </a:xfrm>
          <a:prstGeom prst="rect">
            <a:avLst/>
          </a:prstGeom>
        </p:spPr>
      </p:pic>
      <p:pic>
        <p:nvPicPr>
          <p:cNvPr id="14" name="Picture 13">
            <a:extLst>
              <a:ext uri="{FF2B5EF4-FFF2-40B4-BE49-F238E27FC236}">
                <a16:creationId xmlns:a16="http://schemas.microsoft.com/office/drawing/2014/main" id="{E1A876D6-9828-4559-939F-03433AB78166}"/>
              </a:ext>
            </a:extLst>
          </p:cNvPr>
          <p:cNvPicPr>
            <a:picLocks noChangeAspect="1"/>
          </p:cNvPicPr>
          <p:nvPr/>
        </p:nvPicPr>
        <p:blipFill>
          <a:blip r:embed="rId4"/>
          <a:stretch>
            <a:fillRect/>
          </a:stretch>
        </p:blipFill>
        <p:spPr>
          <a:xfrm>
            <a:off x="9054003" y="2341816"/>
            <a:ext cx="6346031" cy="5250656"/>
          </a:xfrm>
          <a:prstGeom prst="rect">
            <a:avLst/>
          </a:prstGeom>
        </p:spPr>
      </p:pic>
    </p:spTree>
    <p:extLst>
      <p:ext uri="{BB962C8B-B14F-4D97-AF65-F5344CB8AC3E}">
        <p14:creationId xmlns:p14="http://schemas.microsoft.com/office/powerpoint/2010/main" val="429076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Questions? </a:t>
            </a:r>
          </a:p>
        </p:txBody>
      </p:sp>
      <p:sp>
        <p:nvSpPr>
          <p:cNvPr id="8" name="Slide Number Placeholder 7"/>
          <p:cNvSpPr>
            <a:spLocks noGrp="1"/>
          </p:cNvSpPr>
          <p:nvPr>
            <p:ph type="sldNum" sz="quarter" idx="12"/>
          </p:nvPr>
        </p:nvSpPr>
        <p:spPr/>
        <p:txBody>
          <a:bodyPr/>
          <a:lstStyle/>
          <a:p>
            <a:fld id="{7AE184E0-0BD4-4705-A12B-9B71DDE63301}" type="slidenum">
              <a:rPr lang="en-GB" smtClean="0"/>
              <a:t>17</a:t>
            </a:fld>
            <a:endParaRPr lang="en-GB"/>
          </a:p>
        </p:txBody>
      </p:sp>
      <p:pic>
        <p:nvPicPr>
          <p:cNvPr id="5" name="Tijdelijke aanduiding voor inhoud 4"/>
          <p:cNvPicPr>
            <a:picLocks noGrp="1" noChangeAspect="1"/>
          </p:cNvPicPr>
          <p:nvPr>
            <p:ph idx="1"/>
          </p:nvPr>
        </p:nvPicPr>
        <p:blipFill>
          <a:blip r:embed="rId3"/>
          <a:stretch>
            <a:fillRect/>
          </a:stretch>
        </p:blipFill>
        <p:spPr>
          <a:xfrm>
            <a:off x="643442" y="2356847"/>
            <a:ext cx="3614521" cy="4600299"/>
          </a:xfrm>
          <a:prstGeom prst="rect">
            <a:avLst/>
          </a:prstGeom>
        </p:spPr>
      </p:pic>
    </p:spTree>
    <p:extLst>
      <p:ext uri="{BB962C8B-B14F-4D97-AF65-F5344CB8AC3E}">
        <p14:creationId xmlns:p14="http://schemas.microsoft.com/office/powerpoint/2010/main" val="308485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BE" dirty="0" err="1"/>
              <a:t>Introduction</a:t>
            </a:r>
            <a:r>
              <a:rPr lang="nl-BE" dirty="0"/>
              <a:t> </a:t>
            </a:r>
          </a:p>
        </p:txBody>
      </p:sp>
      <p:sp>
        <p:nvSpPr>
          <p:cNvPr id="5" name="Tijdelijke aanduiding voor inhoud 4"/>
          <p:cNvSpPr>
            <a:spLocks noGrp="1"/>
          </p:cNvSpPr>
          <p:nvPr>
            <p:ph idx="1"/>
          </p:nvPr>
        </p:nvSpPr>
        <p:spPr/>
        <p:txBody>
          <a:bodyPr>
            <a:normAutofit fontScale="92500"/>
          </a:bodyPr>
          <a:lstStyle/>
          <a:p>
            <a:pPr>
              <a:buFont typeface="Arial" panose="020B0604020202020204" pitchFamily="34" charset="0"/>
              <a:buChar char="•"/>
            </a:pPr>
            <a:r>
              <a:rPr lang="en-US" dirty="0"/>
              <a:t>Dataset </a:t>
            </a:r>
          </a:p>
          <a:p>
            <a:pPr lvl="1">
              <a:buFont typeface="Arial" panose="020B0604020202020204" pitchFamily="34" charset="0"/>
              <a:buChar char="•"/>
            </a:pPr>
            <a:r>
              <a:rPr lang="en-US" dirty="0"/>
              <a:t>Wildfires in the U.S. from 1992 to 2015</a:t>
            </a:r>
          </a:p>
          <a:p>
            <a:pPr lvl="1">
              <a:buFont typeface="Arial" panose="020B0604020202020204" pitchFamily="34" charset="0"/>
              <a:buChar char="•"/>
            </a:pPr>
            <a:r>
              <a:rPr lang="en-US" dirty="0"/>
              <a:t>Reporting systems of federal, state, and local fire organizations</a:t>
            </a:r>
          </a:p>
          <a:p>
            <a:pPr lvl="1">
              <a:buFont typeface="Arial" panose="020B0604020202020204" pitchFamily="34" charset="0"/>
              <a:buChar char="•"/>
            </a:pPr>
            <a:r>
              <a:rPr lang="en-US" dirty="0"/>
              <a:t>Source: U.S. Department of Agriculture Forest Services</a:t>
            </a:r>
          </a:p>
          <a:p>
            <a:pPr>
              <a:buFont typeface="Arial" panose="020B0604020202020204" pitchFamily="34" charset="0"/>
              <a:buChar char="•"/>
            </a:pPr>
            <a:r>
              <a:rPr lang="en-US" dirty="0"/>
              <a:t>Objective </a:t>
            </a:r>
          </a:p>
          <a:p>
            <a:pPr lvl="1">
              <a:buFont typeface="Arial" panose="020B0604020202020204" pitchFamily="34" charset="0"/>
              <a:buChar char="•"/>
            </a:pPr>
            <a:r>
              <a:rPr lang="en-US" dirty="0"/>
              <a:t>Investigate timing, causes &amp; number of fire sizes </a:t>
            </a:r>
          </a:p>
          <a:p>
            <a:pPr lvl="1">
              <a:buFont typeface="Arial" panose="020B0604020202020204" pitchFamily="34" charset="0"/>
              <a:buChar char="•"/>
            </a:pPr>
            <a:r>
              <a:rPr lang="en-US" dirty="0"/>
              <a:t>Focus: different counties in North Carolina </a:t>
            </a:r>
          </a:p>
          <a:p>
            <a:pPr>
              <a:buFont typeface="Arial" panose="020B0604020202020204" pitchFamily="34" charset="0"/>
              <a:buChar char="•"/>
            </a:pPr>
            <a:endParaRPr lang="nl-BE" dirty="0"/>
          </a:p>
        </p:txBody>
      </p:sp>
      <p:sp>
        <p:nvSpPr>
          <p:cNvPr id="3" name="Tijdelijke aanduiding voor dianummer 2"/>
          <p:cNvSpPr>
            <a:spLocks noGrp="1"/>
          </p:cNvSpPr>
          <p:nvPr>
            <p:ph type="sldNum" sz="quarter" idx="4294967295"/>
          </p:nvPr>
        </p:nvSpPr>
        <p:spPr>
          <a:xfrm>
            <a:off x="16416338" y="8948738"/>
            <a:ext cx="922337" cy="519112"/>
          </a:xfrm>
        </p:spPr>
        <p:txBody>
          <a:bodyPr/>
          <a:lstStyle/>
          <a:p>
            <a:fld id="{7AE184E0-0BD4-4705-A12B-9B71DDE63301}" type="slidenum">
              <a:rPr lang="en-GB" noProof="0" smtClean="0"/>
              <a:pPr/>
              <a:t>2</a:t>
            </a:fld>
            <a:endParaRPr lang="en-GB" noProof="0" dirty="0"/>
          </a:p>
        </p:txBody>
      </p:sp>
    </p:spTree>
    <p:extLst>
      <p:ext uri="{BB962C8B-B14F-4D97-AF65-F5344CB8AC3E}">
        <p14:creationId xmlns:p14="http://schemas.microsoft.com/office/powerpoint/2010/main" val="124700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BE" dirty="0" err="1"/>
              <a:t>Methodology</a:t>
            </a:r>
            <a:r>
              <a:rPr lang="nl-BE" dirty="0"/>
              <a:t>: step </a:t>
            </a:r>
            <a:r>
              <a:rPr lang="nl-BE" dirty="0" err="1"/>
              <a:t>by</a:t>
            </a:r>
            <a:r>
              <a:rPr lang="nl-BE" dirty="0"/>
              <a:t> step  </a:t>
            </a:r>
          </a:p>
        </p:txBody>
      </p:sp>
      <p:sp>
        <p:nvSpPr>
          <p:cNvPr id="5" name="Tijdelijke aanduiding voor inhoud 4"/>
          <p:cNvSpPr>
            <a:spLocks noGrp="1"/>
          </p:cNvSpPr>
          <p:nvPr>
            <p:ph idx="1"/>
          </p:nvPr>
        </p:nvSpPr>
        <p:spPr/>
        <p:txBody>
          <a:bodyPr>
            <a:normAutofit/>
          </a:bodyPr>
          <a:lstStyle/>
          <a:p>
            <a:pPr>
              <a:buFont typeface="Arial" panose="020B0604020202020204" pitchFamily="34" charset="0"/>
              <a:buChar char="•"/>
            </a:pPr>
            <a:r>
              <a:rPr lang="en-US" dirty="0"/>
              <a:t>Using SAS 9.4</a:t>
            </a:r>
          </a:p>
          <a:p>
            <a:pPr>
              <a:buFont typeface="Arial" panose="020B0604020202020204" pitchFamily="34" charset="0"/>
              <a:buChar char="•"/>
            </a:pPr>
            <a:endParaRPr lang="en-US" b="1" dirty="0"/>
          </a:p>
          <a:p>
            <a:pPr>
              <a:buFont typeface="Arial" panose="020B0604020202020204" pitchFamily="34" charset="0"/>
              <a:buChar char="•"/>
            </a:pPr>
            <a:r>
              <a:rPr lang="en-US" dirty="0"/>
              <a:t>North Carolina dataset was imported </a:t>
            </a:r>
          </a:p>
          <a:p>
            <a:pPr>
              <a:buFont typeface="Arial" panose="020B0604020202020204" pitchFamily="34" charset="0"/>
              <a:buChar char="•"/>
            </a:pPr>
            <a:endParaRPr lang="en-US" dirty="0"/>
          </a:p>
          <a:p>
            <a:pPr>
              <a:buFont typeface="Arial" panose="020B0604020202020204" pitchFamily="34" charset="0"/>
              <a:buChar char="•"/>
            </a:pPr>
            <a:r>
              <a:rPr lang="en-US" dirty="0"/>
              <a:t>Descriptive portion </a:t>
            </a:r>
            <a:r>
              <a:rPr lang="nl-BE" dirty="0"/>
              <a:t>was </a:t>
            </a:r>
            <a:r>
              <a:rPr lang="nl-BE" dirty="0" err="1"/>
              <a:t>examined</a:t>
            </a:r>
            <a:r>
              <a:rPr lang="nl-BE" dirty="0"/>
              <a:t> </a:t>
            </a:r>
          </a:p>
          <a:p>
            <a:pPr>
              <a:buFont typeface="Arial" panose="020B0604020202020204" pitchFamily="34" charset="0"/>
              <a:buChar char="•"/>
            </a:pPr>
            <a:endParaRPr lang="en-US" dirty="0"/>
          </a:p>
          <a:p>
            <a:pPr>
              <a:buFont typeface="Arial" panose="020B0604020202020204" pitchFamily="34" charset="0"/>
              <a:buChar char="•"/>
            </a:pPr>
            <a:r>
              <a:rPr lang="en-US" dirty="0"/>
              <a:t>Permanent dataset was created with key variables</a:t>
            </a:r>
            <a:endParaRPr lang="nl-BE" dirty="0"/>
          </a:p>
        </p:txBody>
      </p:sp>
      <p:sp>
        <p:nvSpPr>
          <p:cNvPr id="3" name="Tijdelijke aanduiding voor dianummer 2"/>
          <p:cNvSpPr>
            <a:spLocks noGrp="1"/>
          </p:cNvSpPr>
          <p:nvPr>
            <p:ph type="sldNum" sz="quarter" idx="4294967295"/>
          </p:nvPr>
        </p:nvSpPr>
        <p:spPr>
          <a:xfrm>
            <a:off x="16416338" y="8948738"/>
            <a:ext cx="922337" cy="519112"/>
          </a:xfrm>
        </p:spPr>
        <p:txBody>
          <a:bodyPr/>
          <a:lstStyle/>
          <a:p>
            <a:fld id="{7AE184E0-0BD4-4705-A12B-9B71DDE63301}" type="slidenum">
              <a:rPr lang="en-GB" noProof="0" smtClean="0"/>
              <a:pPr/>
              <a:t>3</a:t>
            </a:fld>
            <a:endParaRPr lang="en-GB" noProof="0" dirty="0"/>
          </a:p>
        </p:txBody>
      </p:sp>
    </p:spTree>
    <p:extLst>
      <p:ext uri="{BB962C8B-B14F-4D97-AF65-F5344CB8AC3E}">
        <p14:creationId xmlns:p14="http://schemas.microsoft.com/office/powerpoint/2010/main" val="45625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BE" sz="4800" dirty="0"/>
              <a:t>Levels </a:t>
            </a:r>
            <a:r>
              <a:rPr lang="nl-BE" sz="4800" dirty="0" err="1"/>
              <a:t>for</a:t>
            </a:r>
            <a:r>
              <a:rPr lang="nl-BE" sz="4800" dirty="0"/>
              <a:t> </a:t>
            </a:r>
            <a:r>
              <a:rPr lang="nl-BE" sz="4800" dirty="0" err="1"/>
              <a:t>each</a:t>
            </a:r>
            <a:r>
              <a:rPr lang="nl-BE" sz="4800" dirty="0"/>
              <a:t> </a:t>
            </a:r>
            <a:r>
              <a:rPr lang="nl-BE" sz="4800" dirty="0" err="1"/>
              <a:t>character</a:t>
            </a:r>
            <a:r>
              <a:rPr lang="nl-BE" sz="4800" dirty="0"/>
              <a:t> </a:t>
            </a:r>
            <a:r>
              <a:rPr lang="nl-BE" sz="4800" dirty="0" err="1"/>
              <a:t>variable</a:t>
            </a:r>
            <a:r>
              <a:rPr lang="nl-BE" sz="4800" dirty="0"/>
              <a:t> </a:t>
            </a:r>
          </a:p>
        </p:txBody>
      </p:sp>
      <p:sp>
        <p:nvSpPr>
          <p:cNvPr id="3" name="Tijdelijke aanduiding voor dianummer 2"/>
          <p:cNvSpPr>
            <a:spLocks noGrp="1"/>
          </p:cNvSpPr>
          <p:nvPr>
            <p:ph type="sldNum" sz="quarter" idx="4294967295"/>
          </p:nvPr>
        </p:nvSpPr>
        <p:spPr>
          <a:xfrm>
            <a:off x="16416338" y="8948738"/>
            <a:ext cx="922337" cy="519112"/>
          </a:xfrm>
        </p:spPr>
        <p:txBody>
          <a:bodyPr/>
          <a:lstStyle/>
          <a:p>
            <a:fld id="{7AE184E0-0BD4-4705-A12B-9B71DDE63301}" type="slidenum">
              <a:rPr lang="en-GB" noProof="0" smtClean="0"/>
              <a:pPr/>
              <a:t>4</a:t>
            </a:fld>
            <a:endParaRPr lang="en-GB" noProof="0" dirty="0"/>
          </a:p>
        </p:txBody>
      </p:sp>
      <p:pic>
        <p:nvPicPr>
          <p:cNvPr id="11" name="Tijdelijke aanduiding voor inhoud 10"/>
          <p:cNvPicPr>
            <a:picLocks noGrp="1" noChangeAspect="1"/>
          </p:cNvPicPr>
          <p:nvPr>
            <p:ph idx="1"/>
          </p:nvPr>
        </p:nvPicPr>
        <p:blipFill>
          <a:blip r:embed="rId3"/>
          <a:stretch>
            <a:fillRect/>
          </a:stretch>
        </p:blipFill>
        <p:spPr>
          <a:xfrm>
            <a:off x="830118" y="2359227"/>
            <a:ext cx="13596305" cy="3833025"/>
          </a:xfrm>
          <a:prstGeom prst="rect">
            <a:avLst/>
          </a:prstGeom>
        </p:spPr>
      </p:pic>
    </p:spTree>
    <p:extLst>
      <p:ext uri="{BB962C8B-B14F-4D97-AF65-F5344CB8AC3E}">
        <p14:creationId xmlns:p14="http://schemas.microsoft.com/office/powerpoint/2010/main" val="47692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711056" y="762517"/>
            <a:ext cx="15705282" cy="863693"/>
          </a:xfrm>
        </p:spPr>
        <p:txBody>
          <a:bodyPr/>
          <a:lstStyle/>
          <a:p>
            <a:r>
              <a:rPr lang="en-US" sz="4800" dirty="0"/>
              <a:t>Inconsistencies, missing values, extreme observations</a:t>
            </a:r>
            <a:endParaRPr lang="nl-BE" sz="4800" dirty="0"/>
          </a:p>
        </p:txBody>
      </p:sp>
      <p:sp>
        <p:nvSpPr>
          <p:cNvPr id="3" name="Tijdelijke aanduiding voor dianummer 2"/>
          <p:cNvSpPr>
            <a:spLocks noGrp="1"/>
          </p:cNvSpPr>
          <p:nvPr>
            <p:ph type="sldNum" sz="quarter" idx="4294967295"/>
          </p:nvPr>
        </p:nvSpPr>
        <p:spPr>
          <a:xfrm>
            <a:off x="16416338" y="8948738"/>
            <a:ext cx="922337" cy="519112"/>
          </a:xfrm>
        </p:spPr>
        <p:txBody>
          <a:bodyPr/>
          <a:lstStyle/>
          <a:p>
            <a:fld id="{7AE184E0-0BD4-4705-A12B-9B71DDE63301}" type="slidenum">
              <a:rPr lang="en-GB" noProof="0" smtClean="0"/>
              <a:pPr/>
              <a:t>5</a:t>
            </a:fld>
            <a:endParaRPr lang="en-GB" noProof="0" dirty="0"/>
          </a:p>
        </p:txBody>
      </p:sp>
      <p:sp>
        <p:nvSpPr>
          <p:cNvPr id="6" name="Tijdelijke aanduiding voor inhoud 5"/>
          <p:cNvSpPr>
            <a:spLocks noGrp="1"/>
          </p:cNvSpPr>
          <p:nvPr>
            <p:ph idx="1"/>
          </p:nvPr>
        </p:nvSpPr>
        <p:spPr>
          <a:xfrm>
            <a:off x="595193" y="2227898"/>
            <a:ext cx="15699575" cy="6696000"/>
          </a:xfrm>
        </p:spPr>
        <p:txBody>
          <a:bodyPr/>
          <a:lstStyle/>
          <a:p>
            <a:pPr marL="86400" indent="0">
              <a:buNone/>
            </a:pPr>
            <a:r>
              <a:rPr lang="nl-BE" dirty="0"/>
              <a:t>N=</a:t>
            </a:r>
            <a:r>
              <a:rPr lang="en-GB" dirty="0"/>
              <a:t>111277</a:t>
            </a:r>
          </a:p>
          <a:p>
            <a:pPr marL="86400" indent="0">
              <a:buNone/>
            </a:pPr>
            <a:r>
              <a:rPr lang="nl-BE" dirty="0"/>
              <a:t>No missing </a:t>
            </a:r>
            <a:r>
              <a:rPr lang="nl-BE" dirty="0" err="1"/>
              <a:t>values</a:t>
            </a:r>
            <a:r>
              <a:rPr lang="nl-BE" dirty="0"/>
              <a:t>  </a:t>
            </a:r>
          </a:p>
          <a:p>
            <a:pPr marL="86400" indent="0">
              <a:buNone/>
            </a:pPr>
            <a:endParaRPr lang="nl-BE" dirty="0"/>
          </a:p>
        </p:txBody>
      </p:sp>
      <p:pic>
        <p:nvPicPr>
          <p:cNvPr id="2" name="Afbeelding 1"/>
          <p:cNvPicPr>
            <a:picLocks noChangeAspect="1"/>
          </p:cNvPicPr>
          <p:nvPr/>
        </p:nvPicPr>
        <p:blipFill>
          <a:blip r:embed="rId3"/>
          <a:stretch>
            <a:fillRect/>
          </a:stretch>
        </p:blipFill>
        <p:spPr>
          <a:xfrm>
            <a:off x="6949508" y="2381475"/>
            <a:ext cx="5242492" cy="3962039"/>
          </a:xfrm>
          <a:prstGeom prst="rect">
            <a:avLst/>
          </a:prstGeom>
        </p:spPr>
      </p:pic>
    </p:spTree>
    <p:extLst>
      <p:ext uri="{BB962C8B-B14F-4D97-AF65-F5344CB8AC3E}">
        <p14:creationId xmlns:p14="http://schemas.microsoft.com/office/powerpoint/2010/main" val="249386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4294967295"/>
          </p:nvPr>
        </p:nvSpPr>
        <p:spPr>
          <a:xfrm>
            <a:off x="16416338" y="8948738"/>
            <a:ext cx="922337" cy="519112"/>
          </a:xfrm>
        </p:spPr>
        <p:txBody>
          <a:bodyPr/>
          <a:lstStyle/>
          <a:p>
            <a:fld id="{7AE184E0-0BD4-4705-A12B-9B71DDE63301}" type="slidenum">
              <a:rPr lang="en-GB" noProof="0" smtClean="0"/>
              <a:t>6</a:t>
            </a:fld>
            <a:endParaRPr lang="en-GB" noProof="0" dirty="0"/>
          </a:p>
        </p:txBody>
      </p:sp>
      <p:pic>
        <p:nvPicPr>
          <p:cNvPr id="5" name="Tijdelijke aanduiding voor inhoud 4"/>
          <p:cNvPicPr>
            <a:picLocks noGrp="1" noChangeAspect="1"/>
          </p:cNvPicPr>
          <p:nvPr>
            <p:ph idx="4294967295"/>
          </p:nvPr>
        </p:nvPicPr>
        <p:blipFill>
          <a:blip r:embed="rId3"/>
          <a:stretch>
            <a:fillRect/>
          </a:stretch>
        </p:blipFill>
        <p:spPr>
          <a:xfrm>
            <a:off x="1755190" y="136025"/>
            <a:ext cx="6096000" cy="4572000"/>
          </a:xfrm>
          <a:prstGeom prst="rect">
            <a:avLst/>
          </a:prstGeom>
        </p:spPr>
      </p:pic>
      <p:pic>
        <p:nvPicPr>
          <p:cNvPr id="6" name="Afbeelding 5"/>
          <p:cNvPicPr>
            <a:picLocks noChangeAspect="1"/>
          </p:cNvPicPr>
          <p:nvPr/>
        </p:nvPicPr>
        <p:blipFill>
          <a:blip r:embed="rId4"/>
          <a:stretch>
            <a:fillRect/>
          </a:stretch>
        </p:blipFill>
        <p:spPr>
          <a:xfrm>
            <a:off x="8194137" y="136025"/>
            <a:ext cx="6096000" cy="4572000"/>
          </a:xfrm>
          <a:prstGeom prst="rect">
            <a:avLst/>
          </a:prstGeom>
        </p:spPr>
      </p:pic>
      <p:pic>
        <p:nvPicPr>
          <p:cNvPr id="7" name="Afbeelding 6"/>
          <p:cNvPicPr>
            <a:picLocks noChangeAspect="1"/>
          </p:cNvPicPr>
          <p:nvPr/>
        </p:nvPicPr>
        <p:blipFill>
          <a:blip r:embed="rId5"/>
          <a:stretch>
            <a:fillRect/>
          </a:stretch>
        </p:blipFill>
        <p:spPr>
          <a:xfrm>
            <a:off x="4947569" y="4844050"/>
            <a:ext cx="6096000" cy="4572000"/>
          </a:xfrm>
          <a:prstGeom prst="rect">
            <a:avLst/>
          </a:prstGeom>
        </p:spPr>
      </p:pic>
    </p:spTree>
    <p:extLst>
      <p:ext uri="{BB962C8B-B14F-4D97-AF65-F5344CB8AC3E}">
        <p14:creationId xmlns:p14="http://schemas.microsoft.com/office/powerpoint/2010/main" val="370046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sz="4800" u="none" dirty="0"/>
              <a:t>months with the highest number of fires</a:t>
            </a:r>
            <a:endParaRPr lang="nl-BE" sz="4800" u="none" dirty="0"/>
          </a:p>
        </p:txBody>
      </p:sp>
      <p:sp>
        <p:nvSpPr>
          <p:cNvPr id="3" name="Tijdelijke aanduiding voor dianummer 2"/>
          <p:cNvSpPr>
            <a:spLocks noGrp="1"/>
          </p:cNvSpPr>
          <p:nvPr>
            <p:ph type="sldNum" sz="quarter" idx="4294967295"/>
          </p:nvPr>
        </p:nvSpPr>
        <p:spPr>
          <a:xfrm>
            <a:off x="16416338" y="8948738"/>
            <a:ext cx="922337" cy="519112"/>
          </a:xfrm>
        </p:spPr>
        <p:txBody>
          <a:bodyPr/>
          <a:lstStyle/>
          <a:p>
            <a:fld id="{7AE184E0-0BD4-4705-A12B-9B71DDE63301}" type="slidenum">
              <a:rPr lang="en-GB" noProof="0" smtClean="0"/>
              <a:pPr/>
              <a:t>7</a:t>
            </a:fld>
            <a:endParaRPr lang="en-GB" noProof="0" dirty="0"/>
          </a:p>
        </p:txBody>
      </p:sp>
      <p:sp>
        <p:nvSpPr>
          <p:cNvPr id="6" name="Tijdelijke aanduiding voor inhoud 5"/>
          <p:cNvSpPr>
            <a:spLocks noGrp="1"/>
          </p:cNvSpPr>
          <p:nvPr>
            <p:ph idx="1"/>
          </p:nvPr>
        </p:nvSpPr>
        <p:spPr/>
        <p:txBody>
          <a:bodyPr/>
          <a:lstStyle/>
          <a:p>
            <a:pPr marL="86400" indent="0">
              <a:buNone/>
            </a:pPr>
            <a:endParaRPr lang="en-US" dirty="0"/>
          </a:p>
          <a:p>
            <a:pPr marL="86400" indent="0">
              <a:buNone/>
            </a:pPr>
            <a:endParaRPr lang="nl-BE" dirty="0"/>
          </a:p>
        </p:txBody>
      </p:sp>
      <p:pic>
        <p:nvPicPr>
          <p:cNvPr id="5" name="Afbeelding 4"/>
          <p:cNvPicPr>
            <a:picLocks noChangeAspect="1"/>
          </p:cNvPicPr>
          <p:nvPr/>
        </p:nvPicPr>
        <p:blipFill>
          <a:blip r:embed="rId3"/>
          <a:stretch>
            <a:fillRect/>
          </a:stretch>
        </p:blipFill>
        <p:spPr>
          <a:xfrm>
            <a:off x="6367545" y="2274242"/>
            <a:ext cx="8685506" cy="6514129"/>
          </a:xfrm>
          <a:prstGeom prst="rect">
            <a:avLst/>
          </a:prstGeom>
        </p:spPr>
      </p:pic>
      <p:pic>
        <p:nvPicPr>
          <p:cNvPr id="8" name="Afbeelding 7"/>
          <p:cNvPicPr>
            <a:picLocks noChangeAspect="1"/>
          </p:cNvPicPr>
          <p:nvPr/>
        </p:nvPicPr>
        <p:blipFill>
          <a:blip r:embed="rId4"/>
          <a:stretch>
            <a:fillRect/>
          </a:stretch>
        </p:blipFill>
        <p:spPr>
          <a:xfrm>
            <a:off x="830118" y="2274242"/>
            <a:ext cx="4250692" cy="1727706"/>
          </a:xfrm>
          <a:prstGeom prst="rect">
            <a:avLst/>
          </a:prstGeom>
        </p:spPr>
      </p:pic>
    </p:spTree>
    <p:extLst>
      <p:ext uri="{BB962C8B-B14F-4D97-AF65-F5344CB8AC3E}">
        <p14:creationId xmlns:p14="http://schemas.microsoft.com/office/powerpoint/2010/main" val="71013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u="none" dirty="0"/>
              <a:t>number of fires for each cause</a:t>
            </a:r>
            <a:endParaRPr lang="nl-BE" sz="4800" u="none" dirty="0"/>
          </a:p>
        </p:txBody>
      </p:sp>
      <p:sp>
        <p:nvSpPr>
          <p:cNvPr id="4" name="Tijdelijke aanduiding voor dianummer 3"/>
          <p:cNvSpPr>
            <a:spLocks noGrp="1"/>
          </p:cNvSpPr>
          <p:nvPr>
            <p:ph type="sldNum" sz="quarter" idx="12"/>
          </p:nvPr>
        </p:nvSpPr>
        <p:spPr/>
        <p:txBody>
          <a:bodyPr/>
          <a:lstStyle/>
          <a:p>
            <a:fld id="{7AE184E0-0BD4-4705-A12B-9B71DDE63301}" type="slidenum">
              <a:rPr lang="en-GB" noProof="0" smtClean="0"/>
              <a:t>8</a:t>
            </a:fld>
            <a:endParaRPr lang="en-GB" noProof="0" dirty="0"/>
          </a:p>
        </p:txBody>
      </p:sp>
      <p:pic>
        <p:nvPicPr>
          <p:cNvPr id="5" name="Afbeelding 4"/>
          <p:cNvPicPr>
            <a:picLocks noChangeAspect="1"/>
          </p:cNvPicPr>
          <p:nvPr/>
        </p:nvPicPr>
        <p:blipFill>
          <a:blip r:embed="rId3"/>
          <a:stretch>
            <a:fillRect/>
          </a:stretch>
        </p:blipFill>
        <p:spPr>
          <a:xfrm>
            <a:off x="6984916" y="2104451"/>
            <a:ext cx="7709652" cy="5782239"/>
          </a:xfrm>
          <a:prstGeom prst="rect">
            <a:avLst/>
          </a:prstGeom>
        </p:spPr>
      </p:pic>
      <p:pic>
        <p:nvPicPr>
          <p:cNvPr id="8" name="Afbeelding 7"/>
          <p:cNvPicPr>
            <a:picLocks noChangeAspect="1"/>
          </p:cNvPicPr>
          <p:nvPr/>
        </p:nvPicPr>
        <p:blipFill>
          <a:blip r:embed="rId4"/>
          <a:stretch>
            <a:fillRect/>
          </a:stretch>
        </p:blipFill>
        <p:spPr>
          <a:xfrm>
            <a:off x="1167567" y="2104451"/>
            <a:ext cx="4639674" cy="2661288"/>
          </a:xfrm>
          <a:prstGeom prst="rect">
            <a:avLst/>
          </a:prstGeom>
        </p:spPr>
      </p:pic>
    </p:spTree>
    <p:extLst>
      <p:ext uri="{BB962C8B-B14F-4D97-AF65-F5344CB8AC3E}">
        <p14:creationId xmlns:p14="http://schemas.microsoft.com/office/powerpoint/2010/main" val="408058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dirty="0"/>
              <a:t>10 counties and their average fire size </a:t>
            </a:r>
            <a:endParaRPr lang="nl-BE" sz="4800" dirty="0"/>
          </a:p>
        </p:txBody>
      </p:sp>
      <p:sp>
        <p:nvSpPr>
          <p:cNvPr id="4" name="Tijdelijke aanduiding voor dianummer 3"/>
          <p:cNvSpPr>
            <a:spLocks noGrp="1"/>
          </p:cNvSpPr>
          <p:nvPr>
            <p:ph type="sldNum" sz="quarter" idx="12"/>
          </p:nvPr>
        </p:nvSpPr>
        <p:spPr/>
        <p:txBody>
          <a:bodyPr/>
          <a:lstStyle/>
          <a:p>
            <a:fld id="{7AE184E0-0BD4-4705-A12B-9B71DDE63301}" type="slidenum">
              <a:rPr lang="en-GB" noProof="0" smtClean="0"/>
              <a:t>9</a:t>
            </a:fld>
            <a:endParaRPr lang="en-GB" noProof="0" dirty="0"/>
          </a:p>
        </p:txBody>
      </p:sp>
      <p:pic>
        <p:nvPicPr>
          <p:cNvPr id="6" name="Afbeelding 5"/>
          <p:cNvPicPr>
            <a:picLocks noChangeAspect="1"/>
          </p:cNvPicPr>
          <p:nvPr/>
        </p:nvPicPr>
        <p:blipFill>
          <a:blip r:embed="rId3">
            <a:clrChange>
              <a:clrFrom>
                <a:srgbClr val="FAFBFE"/>
              </a:clrFrom>
              <a:clrTo>
                <a:srgbClr val="FAFBFE">
                  <a:alpha val="0"/>
                </a:srgbClr>
              </a:clrTo>
            </a:clrChange>
          </a:blip>
          <a:stretch>
            <a:fillRect/>
          </a:stretch>
        </p:blipFill>
        <p:spPr>
          <a:xfrm>
            <a:off x="220517" y="1418366"/>
            <a:ext cx="7841376" cy="4404917"/>
          </a:xfrm>
          <a:prstGeom prst="rect">
            <a:avLst/>
          </a:prstGeom>
        </p:spPr>
      </p:pic>
      <p:pic>
        <p:nvPicPr>
          <p:cNvPr id="8" name="Picture 7">
            <a:extLst>
              <a:ext uri="{FF2B5EF4-FFF2-40B4-BE49-F238E27FC236}">
                <a16:creationId xmlns:a16="http://schemas.microsoft.com/office/drawing/2014/main" id="{E98AA150-12FF-48F4-BCD6-9A1CB2C9CA1B}"/>
              </a:ext>
            </a:extLst>
          </p:cNvPr>
          <p:cNvPicPr>
            <a:picLocks noChangeAspect="1"/>
          </p:cNvPicPr>
          <p:nvPr/>
        </p:nvPicPr>
        <p:blipFill>
          <a:blip r:embed="rId4"/>
          <a:stretch>
            <a:fillRect/>
          </a:stretch>
        </p:blipFill>
        <p:spPr>
          <a:xfrm>
            <a:off x="8395220" y="1225523"/>
            <a:ext cx="7959049" cy="7463929"/>
          </a:xfrm>
          <a:prstGeom prst="rect">
            <a:avLst/>
          </a:prstGeom>
        </p:spPr>
      </p:pic>
    </p:spTree>
    <p:extLst>
      <p:ext uri="{BB962C8B-B14F-4D97-AF65-F5344CB8AC3E}">
        <p14:creationId xmlns:p14="http://schemas.microsoft.com/office/powerpoint/2010/main" val="4259067539"/>
      </p:ext>
    </p:extLst>
  </p:cSld>
  <p:clrMapOvr>
    <a:masterClrMapping/>
  </p:clrMapOvr>
</p:sld>
</file>

<file path=ppt/theme/theme1.xml><?xml version="1.0" encoding="utf-8"?>
<a:theme xmlns:a="http://schemas.openxmlformats.org/drawingml/2006/main" name="Kantoorthema">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1E64C8"/>
          </a:solidFill>
          <a:headEnd type="triangle" w="lg" len="lg"/>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20000"/>
          </a:lnSpc>
          <a:defRPr sz="2500" smtClean="0"/>
        </a:defPPr>
      </a:lstStyle>
    </a:txDef>
  </a:objectDefaults>
  <a:extraClrSchemeLst/>
  <a:extLst>
    <a:ext uri="{05A4C25C-085E-4340-85A3-A5531E510DB2}">
      <thm15:themeFamily xmlns:thm15="http://schemas.microsoft.com/office/thememl/2012/main" name="Presentation-UK-RE_1_0_13.potx" id="{944A9EE0-6014-4BF9-8B04-EBA64DFFCFC4}" vid="{B8407E16-E85B-44F6-A069-871B02FA89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Powerpoint_UGent_EN_WE</Template>
  <TotalTime>329</TotalTime>
  <Words>466</Words>
  <Application>Microsoft Office PowerPoint</Application>
  <PresentationFormat>Custom</PresentationFormat>
  <Paragraphs>101</Paragraphs>
  <Slides>17</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Kantoorthema</vt:lpstr>
      <vt:lpstr>Wild fire occurrence data   North Carolina  </vt:lpstr>
      <vt:lpstr>Introduction </vt:lpstr>
      <vt:lpstr>Methodology: step by step  </vt:lpstr>
      <vt:lpstr>Levels for each character variable </vt:lpstr>
      <vt:lpstr>Inconsistencies, missing values, extreme observations</vt:lpstr>
      <vt:lpstr>PowerPoint Presentation</vt:lpstr>
      <vt:lpstr>months with the highest number of fires</vt:lpstr>
      <vt:lpstr>number of fires for each cause</vt:lpstr>
      <vt:lpstr>10 counties and their average fire size </vt:lpstr>
      <vt:lpstr>County with the biggest fire on average </vt:lpstr>
      <vt:lpstr>Causes of fire versus the size by month</vt:lpstr>
      <vt:lpstr>fires over time for the 3 main causes</vt:lpstr>
      <vt:lpstr>top 3 causes of fire: summary report</vt:lpstr>
      <vt:lpstr>Distribution log transformed fire size Graphically </vt:lpstr>
      <vt:lpstr>Distribution log transformed fire size Formal testing </vt:lpstr>
      <vt:lpstr>difference in fire size in the year 2015  3 main causes</vt:lpstr>
      <vt:lpstr>Questions? </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Herlinde Wynendaele</dc:creator>
  <cp:lastModifiedBy>Laurens Van Paemel</cp:lastModifiedBy>
  <cp:revision>46</cp:revision>
  <dcterms:created xsi:type="dcterms:W3CDTF">2018-11-18T11:09:23Z</dcterms:created>
  <dcterms:modified xsi:type="dcterms:W3CDTF">2018-12-02T14:14:32Z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1.0</vt:lpwstr>
  </property>
  <property fmtid="{D5CDD505-2E9C-101B-9397-08002B2CF9AE}" pid="4" name="Date">
    <vt:filetime>2016-09-20T22:00:00Z</vt:filetime>
  </property>
  <property fmtid="{D5CDD505-2E9C-101B-9397-08002B2CF9AE}" pid="5" name="Build">
    <vt:i4>13</vt:i4>
  </property>
  <property fmtid="{D5CDD505-2E9C-101B-9397-08002B2CF9AE}" pid="6" name="Cmt 1">
    <vt:lpwstr>create</vt:lpwstr>
  </property>
  <property fmtid="{D5CDD505-2E9C-101B-9397-08002B2CF9AE}" pid="7" name="Cmt 2">
    <vt:lpwstr>1st draft</vt:lpwstr>
  </property>
  <property fmtid="{D5CDD505-2E9C-101B-9397-08002B2CF9AE}" pid="8" name="Cmt 3">
    <vt:lpwstr>Corporate splitt off</vt:lpwstr>
  </property>
  <property fmtid="{D5CDD505-2E9C-101B-9397-08002B2CF9AE}" pid="9" name="Cmt 4">
    <vt:lpwstr>2nd draft</vt:lpwstr>
  </property>
  <property fmtid="{D5CDD505-2E9C-101B-9397-08002B2CF9AE}" pid="10" name="Cmt 5">
    <vt:lpwstr>set text box and shape defaults</vt:lpwstr>
  </property>
  <property fmtid="{D5CDD505-2E9C-101B-9397-08002B2CF9AE}" pid="11" name="Cmt 6">
    <vt:lpwstr>end slide text acc. to letter</vt:lpwstr>
  </property>
  <property fmtid="{D5CDD505-2E9C-101B-9397-08002B2CF9AE}" pid="12" name="Cmt 7">
    <vt:lpwstr>logo opening slide sharpened</vt:lpwstr>
  </property>
  <property fmtid="{D5CDD505-2E9C-101B-9397-08002B2CF9AE}" pid="13" name="Cmt 8-9">
    <vt:lpwstr>comments 19-9-2016</vt:lpwstr>
  </property>
  <property fmtid="{D5CDD505-2E9C-101B-9397-08002B2CF9AE}" pid="14" name="Cmt 10">
    <vt:lpwstr>social media data redesigned</vt:lpwstr>
  </property>
  <property fmtid="{D5CDD505-2E9C-101B-9397-08002B2CF9AE}" pid="15" name="Cmt 11">
    <vt:lpwstr>Title Slide renamed to TitleSlide</vt:lpwstr>
  </property>
  <property fmtid="{D5CDD505-2E9C-101B-9397-08002B2CF9AE}" pid="16" name="Cmt 12">
    <vt:lpwstr>Title and text size</vt:lpwstr>
  </property>
  <property fmtid="{D5CDD505-2E9C-101B-9397-08002B2CF9AE}" pid="17" name="Cmt 13">
    <vt:lpwstr>socmed pictos &gt; normal view</vt:lpwstr>
  </property>
</Properties>
</file>