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6"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731F24-2563-406B-834A-BF17B97E1B4D}">
          <p14:sldIdLst>
            <p14:sldId id="256"/>
            <p14:sldId id="257"/>
            <p14:sldId id="258"/>
            <p14:sldId id="259"/>
            <p14:sldId id="262"/>
            <p14:sldId id="260"/>
            <p14:sldId id="261"/>
            <p14:sldId id="263"/>
          </p14:sldIdLst>
        </p14:section>
        <p14:section name="Untitled Section" id="{325426E9-F251-4E97-91D4-050BF1AE676D}">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14132785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E03F-3BB1-4736-87BA-22E00B7A0EC4}"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46233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1540740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412092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3201129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606654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123862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CCD39-0519-4BEF-9594-1C6866439821}"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54200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304243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232882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E03F-3BB1-4736-87BA-22E00B7A0EC4}"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31152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7E03F-3BB1-4736-87BA-22E00B7A0EC4}"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36957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E03F-3BB1-4736-87BA-22E00B7A0EC4}"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30341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7E03F-3BB1-4736-87BA-22E00B7A0EC4}"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272616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3F7E03F-3BB1-4736-87BA-22E00B7A0EC4}"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16092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E03F-3BB1-4736-87BA-22E00B7A0EC4}"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381361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E03F-3BB1-4736-87BA-22E00B7A0EC4}"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CCD39-0519-4BEF-9594-1C6866439821}" type="slidenum">
              <a:rPr lang="en-US" smtClean="0"/>
              <a:t>‹#›</a:t>
            </a:fld>
            <a:endParaRPr lang="en-US"/>
          </a:p>
        </p:txBody>
      </p:sp>
    </p:spTree>
    <p:extLst>
      <p:ext uri="{BB962C8B-B14F-4D97-AF65-F5344CB8AC3E}">
        <p14:creationId xmlns:p14="http://schemas.microsoft.com/office/powerpoint/2010/main" val="205061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F7E03F-3BB1-4736-87BA-22E00B7A0EC4}" type="datetimeFigureOut">
              <a:rPr lang="en-US" smtClean="0"/>
              <a:t>4/29/2019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7CCD39-0519-4BEF-9594-1C6866439821}" type="slidenum">
              <a:rPr lang="en-US" smtClean="0"/>
              <a:t>‹#›</a:t>
            </a:fld>
            <a:endParaRPr lang="en-US"/>
          </a:p>
        </p:txBody>
      </p:sp>
    </p:spTree>
    <p:extLst>
      <p:ext uri="{BB962C8B-B14F-4D97-AF65-F5344CB8AC3E}">
        <p14:creationId xmlns:p14="http://schemas.microsoft.com/office/powerpoint/2010/main" val="292508430"/>
      </p:ext>
    </p:extLst>
  </p:cSld>
  <p:clrMap bg1="dk1" tx1="lt1" bg2="dk2" tx2="lt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 id="2147484178" r:id="rId12"/>
    <p:sldLayoutId id="2147484179" r:id="rId13"/>
    <p:sldLayoutId id="2147484180" r:id="rId14"/>
    <p:sldLayoutId id="2147484181" r:id="rId15"/>
    <p:sldLayoutId id="2147484182" r:id="rId16"/>
    <p:sldLayoutId id="21474841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OFORISML@GMAIL.COM" TargetMode="External"/><Relationship Id="rId2" Type="http://schemas.openxmlformats.org/officeDocument/2006/relationships/hyperlink" Target="mailto:larteyjoshua@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E904-C0E2-4E6A-8CCF-7FBCAB0C6D3C}"/>
              </a:ext>
            </a:extLst>
          </p:cNvPr>
          <p:cNvSpPr>
            <a:spLocks noGrp="1"/>
          </p:cNvSpPr>
          <p:nvPr>
            <p:ph type="ctrTitle"/>
          </p:nvPr>
        </p:nvSpPr>
        <p:spPr>
          <a:xfrm>
            <a:off x="2366754" y="291547"/>
            <a:ext cx="8791575" cy="806519"/>
          </a:xfrm>
        </p:spPr>
        <p:txBody>
          <a:bodyPr>
            <a:normAutofit fontScale="90000"/>
          </a:bodyPr>
          <a:lstStyle/>
          <a:p>
            <a:pPr algn="l"/>
            <a:r>
              <a:rPr lang="en-US" dirty="0"/>
              <a:t>SMARTCLINIC </a:t>
            </a:r>
          </a:p>
        </p:txBody>
      </p:sp>
      <p:sp>
        <p:nvSpPr>
          <p:cNvPr id="3" name="Subtitle 2">
            <a:extLst>
              <a:ext uri="{FF2B5EF4-FFF2-40B4-BE49-F238E27FC236}">
                <a16:creationId xmlns:a16="http://schemas.microsoft.com/office/drawing/2014/main" id="{F4084957-353D-4980-9940-DA87A3BF5F1B}"/>
              </a:ext>
            </a:extLst>
          </p:cNvPr>
          <p:cNvSpPr>
            <a:spLocks noGrp="1"/>
          </p:cNvSpPr>
          <p:nvPr>
            <p:ph type="subTitle" idx="1"/>
          </p:nvPr>
        </p:nvSpPr>
        <p:spPr>
          <a:xfrm>
            <a:off x="781878" y="1521446"/>
            <a:ext cx="10827026" cy="4269753"/>
          </a:xfrm>
        </p:spPr>
        <p:txBody>
          <a:bodyPr>
            <a:normAutofit/>
          </a:bodyPr>
          <a:lstStyle/>
          <a:p>
            <a:pPr marL="285750" indent="-285750" algn="l">
              <a:buFont typeface="Wingdings" panose="05000000000000000000" pitchFamily="2" charset="2"/>
              <a:buChar char="ü"/>
            </a:pPr>
            <a:r>
              <a:rPr lang="en-US" sz="2400" dirty="0">
                <a:solidFill>
                  <a:schemeClr val="tx1"/>
                </a:solidFill>
              </a:rPr>
              <a:t>Lartey Joshua	 		</a:t>
            </a:r>
            <a:r>
              <a:rPr lang="en-US" sz="2400" dirty="0" err="1">
                <a:solidFill>
                  <a:schemeClr val="tx1"/>
                </a:solidFill>
              </a:rPr>
              <a:t>ps</a:t>
            </a:r>
            <a:r>
              <a:rPr lang="en-US" sz="2400" dirty="0">
                <a:solidFill>
                  <a:schemeClr val="tx1"/>
                </a:solidFill>
              </a:rPr>
              <a:t>/</a:t>
            </a:r>
            <a:r>
              <a:rPr lang="en-US" sz="2400" dirty="0" err="1">
                <a:solidFill>
                  <a:schemeClr val="tx1"/>
                </a:solidFill>
              </a:rPr>
              <a:t>csc</a:t>
            </a:r>
            <a:r>
              <a:rPr lang="en-US" sz="2400" dirty="0">
                <a:solidFill>
                  <a:schemeClr val="tx1"/>
                </a:solidFill>
              </a:rPr>
              <a:t>/16/0056			</a:t>
            </a:r>
            <a:r>
              <a:rPr lang="en-US" sz="2400" dirty="0">
                <a:solidFill>
                  <a:schemeClr val="tx1"/>
                </a:solidFill>
                <a:hlinkClick r:id="rId2"/>
              </a:rPr>
              <a:t>larteyjoshua@gmail.com</a:t>
            </a:r>
            <a:endParaRPr lang="en-US" sz="2400" dirty="0">
              <a:solidFill>
                <a:schemeClr val="tx1"/>
              </a:solidFill>
            </a:endParaRPr>
          </a:p>
          <a:p>
            <a:pPr marL="285750" indent="-285750" algn="l">
              <a:buFont typeface="Wingdings" panose="05000000000000000000" pitchFamily="2" charset="2"/>
              <a:buChar char="ü"/>
            </a:pPr>
            <a:endParaRPr lang="en-US" sz="2400" dirty="0">
              <a:solidFill>
                <a:schemeClr val="tx1"/>
              </a:solidFill>
            </a:endParaRPr>
          </a:p>
          <a:p>
            <a:pPr marL="285750" indent="-285750" algn="l">
              <a:buFont typeface="Wingdings" panose="05000000000000000000" pitchFamily="2" charset="2"/>
              <a:buChar char="ü"/>
            </a:pPr>
            <a:r>
              <a:rPr lang="en-US" sz="2400" dirty="0"/>
              <a:t>Samuel </a:t>
            </a:r>
            <a:r>
              <a:rPr lang="en-US" sz="2400" dirty="0" err="1"/>
              <a:t>ofori</a:t>
            </a:r>
            <a:r>
              <a:rPr lang="en-US" sz="2400" dirty="0"/>
              <a:t> 			</a:t>
            </a:r>
            <a:r>
              <a:rPr lang="en-US" sz="2400" dirty="0" err="1"/>
              <a:t>ps</a:t>
            </a:r>
            <a:r>
              <a:rPr lang="en-US" sz="2400" dirty="0"/>
              <a:t>/</a:t>
            </a:r>
            <a:r>
              <a:rPr lang="en-US" sz="2400" dirty="0" err="1"/>
              <a:t>csc</a:t>
            </a:r>
            <a:r>
              <a:rPr lang="en-US" sz="2400" dirty="0"/>
              <a:t>/16/0074			</a:t>
            </a:r>
            <a:r>
              <a:rPr lang="en-US" sz="2400" dirty="0">
                <a:hlinkClick r:id="rId3"/>
              </a:rPr>
              <a:t>OFORISML@GMAIL.COM</a:t>
            </a:r>
            <a:endParaRPr lang="en-US" sz="2400" dirty="0"/>
          </a:p>
          <a:p>
            <a:pPr marL="285750" indent="-285750" algn="l">
              <a:buFont typeface="Wingdings" panose="05000000000000000000" pitchFamily="2" charset="2"/>
              <a:buChar char="ü"/>
            </a:pPr>
            <a:endParaRPr lang="en-US" sz="2400" dirty="0"/>
          </a:p>
          <a:p>
            <a:pPr marL="285750" indent="-285750" algn="l">
              <a:buFont typeface="Wingdings" panose="05000000000000000000" pitchFamily="2" charset="2"/>
              <a:buChar char="ü"/>
            </a:pPr>
            <a:r>
              <a:rPr lang="en-US" sz="2400" dirty="0" err="1"/>
              <a:t>SelAsi</a:t>
            </a:r>
            <a:r>
              <a:rPr lang="en-US" sz="2400" dirty="0"/>
              <a:t> AYITTAH               </a:t>
            </a:r>
            <a:r>
              <a:rPr lang="en-US" sz="2400" dirty="0" err="1"/>
              <a:t>ps</a:t>
            </a:r>
            <a:r>
              <a:rPr lang="en-US" sz="2400" dirty="0"/>
              <a:t>/</a:t>
            </a:r>
            <a:r>
              <a:rPr lang="en-US" sz="2400" dirty="0" err="1"/>
              <a:t>csc</a:t>
            </a:r>
            <a:r>
              <a:rPr lang="en-US" sz="2400" dirty="0"/>
              <a:t>/16/0018	              selasiayittah3@gmail.com</a:t>
            </a:r>
          </a:p>
          <a:p>
            <a:pPr algn="l"/>
            <a:endParaRPr lang="en-US" sz="2400" dirty="0"/>
          </a:p>
          <a:p>
            <a:pPr marL="285750" indent="-285750" algn="l">
              <a:buFont typeface="Wingdings" panose="05000000000000000000" pitchFamily="2" charset="2"/>
              <a:buChar char="ü"/>
            </a:pPr>
            <a:r>
              <a:rPr lang="en-US" sz="2400" dirty="0"/>
              <a:t>OPPONG KWABENA NTI	</a:t>
            </a:r>
            <a:r>
              <a:rPr lang="en-US" sz="2400" dirty="0" err="1"/>
              <a:t>ps</a:t>
            </a:r>
            <a:r>
              <a:rPr lang="en-US" sz="2400" dirty="0"/>
              <a:t>/</a:t>
            </a:r>
            <a:r>
              <a:rPr lang="en-US" sz="2400" dirty="0" err="1"/>
              <a:t>csc</a:t>
            </a:r>
            <a:r>
              <a:rPr lang="en-US" sz="2400" dirty="0"/>
              <a:t>/16/0037			KOBBYSTEINN@GMAIL.COM</a:t>
            </a:r>
          </a:p>
          <a:p>
            <a:pPr marL="285750" indent="-285750" algn="l">
              <a:buFont typeface="Wingdings" panose="05000000000000000000" pitchFamily="2" charset="2"/>
              <a:buChar char="ü"/>
            </a:pPr>
            <a:endParaRPr lang="en-US" sz="2400" dirty="0">
              <a:solidFill>
                <a:schemeClr val="tx1"/>
              </a:solidFill>
            </a:endParaRPr>
          </a:p>
        </p:txBody>
      </p:sp>
    </p:spTree>
    <p:extLst>
      <p:ext uri="{BB962C8B-B14F-4D97-AF65-F5344CB8AC3E}">
        <p14:creationId xmlns:p14="http://schemas.microsoft.com/office/powerpoint/2010/main" val="1334395440"/>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down)">
                                      <p:cBhvr>
                                        <p:cTn id="29" dur="580">
                                          <p:stCondLst>
                                            <p:cond delay="0"/>
                                          </p:stCondLst>
                                        </p:cTn>
                                        <p:tgtEl>
                                          <p:spTgt spid="3">
                                            <p:txEl>
                                              <p:pRg st="2" end="2"/>
                                            </p:txEl>
                                          </p:spTgt>
                                        </p:tgtEl>
                                      </p:cBhvr>
                                    </p:animEffect>
                                    <p:anim calcmode="lin" valueType="num">
                                      <p:cBhvr>
                                        <p:cTn id="3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2" end="2"/>
                                            </p:txEl>
                                          </p:spTgt>
                                        </p:tgtEl>
                                      </p:cBhvr>
                                      <p:to x="100000" y="60000"/>
                                    </p:animScale>
                                    <p:animScale>
                                      <p:cBhvr>
                                        <p:cTn id="36" dur="166" decel="50000">
                                          <p:stCondLst>
                                            <p:cond delay="676"/>
                                          </p:stCondLst>
                                        </p:cTn>
                                        <p:tgtEl>
                                          <p:spTgt spid="3">
                                            <p:txEl>
                                              <p:pRg st="2" end="2"/>
                                            </p:txEl>
                                          </p:spTgt>
                                        </p:tgtEl>
                                      </p:cBhvr>
                                      <p:to x="100000" y="100000"/>
                                    </p:animScale>
                                    <p:animScale>
                                      <p:cBhvr>
                                        <p:cTn id="37" dur="26">
                                          <p:stCondLst>
                                            <p:cond delay="1312"/>
                                          </p:stCondLst>
                                        </p:cTn>
                                        <p:tgtEl>
                                          <p:spTgt spid="3">
                                            <p:txEl>
                                              <p:pRg st="2" end="2"/>
                                            </p:txEl>
                                          </p:spTgt>
                                        </p:tgtEl>
                                      </p:cBhvr>
                                      <p:to x="100000" y="80000"/>
                                    </p:animScale>
                                    <p:animScale>
                                      <p:cBhvr>
                                        <p:cTn id="38" dur="166" decel="50000">
                                          <p:stCondLst>
                                            <p:cond delay="1338"/>
                                          </p:stCondLst>
                                        </p:cTn>
                                        <p:tgtEl>
                                          <p:spTgt spid="3">
                                            <p:txEl>
                                              <p:pRg st="2" end="2"/>
                                            </p:txEl>
                                          </p:spTgt>
                                        </p:tgtEl>
                                      </p:cBhvr>
                                      <p:to x="100000" y="100000"/>
                                    </p:animScale>
                                    <p:animScale>
                                      <p:cBhvr>
                                        <p:cTn id="39" dur="26">
                                          <p:stCondLst>
                                            <p:cond delay="1642"/>
                                          </p:stCondLst>
                                        </p:cTn>
                                        <p:tgtEl>
                                          <p:spTgt spid="3">
                                            <p:txEl>
                                              <p:pRg st="2" end="2"/>
                                            </p:txEl>
                                          </p:spTgt>
                                        </p:tgtEl>
                                      </p:cBhvr>
                                      <p:to x="100000" y="90000"/>
                                    </p:animScale>
                                    <p:animScale>
                                      <p:cBhvr>
                                        <p:cTn id="40" dur="166" decel="50000">
                                          <p:stCondLst>
                                            <p:cond delay="1668"/>
                                          </p:stCondLst>
                                        </p:cTn>
                                        <p:tgtEl>
                                          <p:spTgt spid="3">
                                            <p:txEl>
                                              <p:pRg st="2" end="2"/>
                                            </p:txEl>
                                          </p:spTgt>
                                        </p:tgtEl>
                                      </p:cBhvr>
                                      <p:to x="100000" y="100000"/>
                                    </p:animScale>
                                    <p:animScale>
                                      <p:cBhvr>
                                        <p:cTn id="41" dur="26">
                                          <p:stCondLst>
                                            <p:cond delay="1808"/>
                                          </p:stCondLst>
                                        </p:cTn>
                                        <p:tgtEl>
                                          <p:spTgt spid="3">
                                            <p:txEl>
                                              <p:pRg st="2" end="2"/>
                                            </p:txEl>
                                          </p:spTgt>
                                        </p:tgtEl>
                                      </p:cBhvr>
                                      <p:to x="100000" y="95000"/>
                                    </p:animScale>
                                    <p:animScale>
                                      <p:cBhvr>
                                        <p:cTn id="42" dur="166" decel="50000">
                                          <p:stCondLst>
                                            <p:cond delay="1834"/>
                                          </p:stCondLst>
                                        </p:cTn>
                                        <p:tgtEl>
                                          <p:spTgt spid="3">
                                            <p:txEl>
                                              <p:pRg st="2" end="2"/>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ipe(down)">
                                      <p:cBhvr>
                                        <p:cTn id="45" dur="580">
                                          <p:stCondLst>
                                            <p:cond delay="0"/>
                                          </p:stCondLst>
                                        </p:cTn>
                                        <p:tgtEl>
                                          <p:spTgt spid="3">
                                            <p:txEl>
                                              <p:pRg st="4" end="4"/>
                                            </p:txEl>
                                          </p:spTgt>
                                        </p:tgtEl>
                                      </p:cBhvr>
                                    </p:animEffect>
                                    <p:anim calcmode="lin" valueType="num">
                                      <p:cBhvr>
                                        <p:cTn id="4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
                                            <p:txEl>
                                              <p:pRg st="4" end="4"/>
                                            </p:txEl>
                                          </p:spTgt>
                                        </p:tgtEl>
                                      </p:cBhvr>
                                      <p:to x="100000" y="60000"/>
                                    </p:animScale>
                                    <p:animScale>
                                      <p:cBhvr>
                                        <p:cTn id="52" dur="166" decel="50000">
                                          <p:stCondLst>
                                            <p:cond delay="676"/>
                                          </p:stCondLst>
                                        </p:cTn>
                                        <p:tgtEl>
                                          <p:spTgt spid="3">
                                            <p:txEl>
                                              <p:pRg st="4" end="4"/>
                                            </p:txEl>
                                          </p:spTgt>
                                        </p:tgtEl>
                                      </p:cBhvr>
                                      <p:to x="100000" y="100000"/>
                                    </p:animScale>
                                    <p:animScale>
                                      <p:cBhvr>
                                        <p:cTn id="53" dur="26">
                                          <p:stCondLst>
                                            <p:cond delay="1312"/>
                                          </p:stCondLst>
                                        </p:cTn>
                                        <p:tgtEl>
                                          <p:spTgt spid="3">
                                            <p:txEl>
                                              <p:pRg st="4" end="4"/>
                                            </p:txEl>
                                          </p:spTgt>
                                        </p:tgtEl>
                                      </p:cBhvr>
                                      <p:to x="100000" y="80000"/>
                                    </p:animScale>
                                    <p:animScale>
                                      <p:cBhvr>
                                        <p:cTn id="54" dur="166" decel="50000">
                                          <p:stCondLst>
                                            <p:cond delay="1338"/>
                                          </p:stCondLst>
                                        </p:cTn>
                                        <p:tgtEl>
                                          <p:spTgt spid="3">
                                            <p:txEl>
                                              <p:pRg st="4" end="4"/>
                                            </p:txEl>
                                          </p:spTgt>
                                        </p:tgtEl>
                                      </p:cBhvr>
                                      <p:to x="100000" y="100000"/>
                                    </p:animScale>
                                    <p:animScale>
                                      <p:cBhvr>
                                        <p:cTn id="55" dur="26">
                                          <p:stCondLst>
                                            <p:cond delay="1642"/>
                                          </p:stCondLst>
                                        </p:cTn>
                                        <p:tgtEl>
                                          <p:spTgt spid="3">
                                            <p:txEl>
                                              <p:pRg st="4" end="4"/>
                                            </p:txEl>
                                          </p:spTgt>
                                        </p:tgtEl>
                                      </p:cBhvr>
                                      <p:to x="100000" y="90000"/>
                                    </p:animScale>
                                    <p:animScale>
                                      <p:cBhvr>
                                        <p:cTn id="56" dur="166" decel="50000">
                                          <p:stCondLst>
                                            <p:cond delay="1668"/>
                                          </p:stCondLst>
                                        </p:cTn>
                                        <p:tgtEl>
                                          <p:spTgt spid="3">
                                            <p:txEl>
                                              <p:pRg st="4" end="4"/>
                                            </p:txEl>
                                          </p:spTgt>
                                        </p:tgtEl>
                                      </p:cBhvr>
                                      <p:to x="100000" y="100000"/>
                                    </p:animScale>
                                    <p:animScale>
                                      <p:cBhvr>
                                        <p:cTn id="57" dur="26">
                                          <p:stCondLst>
                                            <p:cond delay="1808"/>
                                          </p:stCondLst>
                                        </p:cTn>
                                        <p:tgtEl>
                                          <p:spTgt spid="3">
                                            <p:txEl>
                                              <p:pRg st="4" end="4"/>
                                            </p:txEl>
                                          </p:spTgt>
                                        </p:tgtEl>
                                      </p:cBhvr>
                                      <p:to x="100000" y="95000"/>
                                    </p:animScale>
                                    <p:animScale>
                                      <p:cBhvr>
                                        <p:cTn id="58" dur="166" decel="50000">
                                          <p:stCondLst>
                                            <p:cond delay="1834"/>
                                          </p:stCondLst>
                                        </p:cTn>
                                        <p:tgtEl>
                                          <p:spTgt spid="3">
                                            <p:txEl>
                                              <p:pRg st="4" end="4"/>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wipe(down)">
                                      <p:cBhvr>
                                        <p:cTn id="61" dur="580">
                                          <p:stCondLst>
                                            <p:cond delay="0"/>
                                          </p:stCondLst>
                                        </p:cTn>
                                        <p:tgtEl>
                                          <p:spTgt spid="3">
                                            <p:txEl>
                                              <p:pRg st="6" end="6"/>
                                            </p:txEl>
                                          </p:spTgt>
                                        </p:tgtEl>
                                      </p:cBhvr>
                                    </p:animEffect>
                                    <p:anim calcmode="lin" valueType="num">
                                      <p:cBhvr>
                                        <p:cTn id="6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6" end="6"/>
                                            </p:txEl>
                                          </p:spTgt>
                                        </p:tgtEl>
                                      </p:cBhvr>
                                      <p:to x="100000" y="60000"/>
                                    </p:animScale>
                                    <p:animScale>
                                      <p:cBhvr>
                                        <p:cTn id="68" dur="166" decel="50000">
                                          <p:stCondLst>
                                            <p:cond delay="676"/>
                                          </p:stCondLst>
                                        </p:cTn>
                                        <p:tgtEl>
                                          <p:spTgt spid="3">
                                            <p:txEl>
                                              <p:pRg st="6" end="6"/>
                                            </p:txEl>
                                          </p:spTgt>
                                        </p:tgtEl>
                                      </p:cBhvr>
                                      <p:to x="100000" y="100000"/>
                                    </p:animScale>
                                    <p:animScale>
                                      <p:cBhvr>
                                        <p:cTn id="69" dur="26">
                                          <p:stCondLst>
                                            <p:cond delay="1312"/>
                                          </p:stCondLst>
                                        </p:cTn>
                                        <p:tgtEl>
                                          <p:spTgt spid="3">
                                            <p:txEl>
                                              <p:pRg st="6" end="6"/>
                                            </p:txEl>
                                          </p:spTgt>
                                        </p:tgtEl>
                                      </p:cBhvr>
                                      <p:to x="100000" y="80000"/>
                                    </p:animScale>
                                    <p:animScale>
                                      <p:cBhvr>
                                        <p:cTn id="70" dur="166" decel="50000">
                                          <p:stCondLst>
                                            <p:cond delay="1338"/>
                                          </p:stCondLst>
                                        </p:cTn>
                                        <p:tgtEl>
                                          <p:spTgt spid="3">
                                            <p:txEl>
                                              <p:pRg st="6" end="6"/>
                                            </p:txEl>
                                          </p:spTgt>
                                        </p:tgtEl>
                                      </p:cBhvr>
                                      <p:to x="100000" y="100000"/>
                                    </p:animScale>
                                    <p:animScale>
                                      <p:cBhvr>
                                        <p:cTn id="71" dur="26">
                                          <p:stCondLst>
                                            <p:cond delay="1642"/>
                                          </p:stCondLst>
                                        </p:cTn>
                                        <p:tgtEl>
                                          <p:spTgt spid="3">
                                            <p:txEl>
                                              <p:pRg st="6" end="6"/>
                                            </p:txEl>
                                          </p:spTgt>
                                        </p:tgtEl>
                                      </p:cBhvr>
                                      <p:to x="100000" y="90000"/>
                                    </p:animScale>
                                    <p:animScale>
                                      <p:cBhvr>
                                        <p:cTn id="72" dur="166" decel="50000">
                                          <p:stCondLst>
                                            <p:cond delay="1668"/>
                                          </p:stCondLst>
                                        </p:cTn>
                                        <p:tgtEl>
                                          <p:spTgt spid="3">
                                            <p:txEl>
                                              <p:pRg st="6" end="6"/>
                                            </p:txEl>
                                          </p:spTgt>
                                        </p:tgtEl>
                                      </p:cBhvr>
                                      <p:to x="100000" y="100000"/>
                                    </p:animScale>
                                    <p:animScale>
                                      <p:cBhvr>
                                        <p:cTn id="73" dur="26">
                                          <p:stCondLst>
                                            <p:cond delay="1808"/>
                                          </p:stCondLst>
                                        </p:cTn>
                                        <p:tgtEl>
                                          <p:spTgt spid="3">
                                            <p:txEl>
                                              <p:pRg st="6" end="6"/>
                                            </p:txEl>
                                          </p:spTgt>
                                        </p:tgtEl>
                                      </p:cBhvr>
                                      <p:to x="100000" y="95000"/>
                                    </p:animScale>
                                    <p:animScale>
                                      <p:cBhvr>
                                        <p:cTn id="74"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6150-2E53-482E-B3AF-E8C308471F8F}"/>
              </a:ext>
            </a:extLst>
          </p:cNvPr>
          <p:cNvSpPr>
            <a:spLocks noGrp="1"/>
          </p:cNvSpPr>
          <p:nvPr>
            <p:ph type="title"/>
          </p:nvPr>
        </p:nvSpPr>
        <p:spPr/>
        <p:txBody>
          <a:bodyPr>
            <a:normAutofit/>
          </a:bodyPr>
          <a:lstStyle/>
          <a:p>
            <a:r>
              <a:rPr lang="en-US" sz="4000" dirty="0" err="1"/>
              <a:t>PErsona</a:t>
            </a:r>
            <a:endParaRPr lang="en-US" sz="4000" dirty="0"/>
          </a:p>
        </p:txBody>
      </p:sp>
      <p:sp>
        <p:nvSpPr>
          <p:cNvPr id="3" name="Content Placeholder 2">
            <a:extLst>
              <a:ext uri="{FF2B5EF4-FFF2-40B4-BE49-F238E27FC236}">
                <a16:creationId xmlns:a16="http://schemas.microsoft.com/office/drawing/2014/main" id="{D3AB38E6-5866-4E42-9B9B-2FA10A21ACEA}"/>
              </a:ext>
            </a:extLst>
          </p:cNvPr>
          <p:cNvSpPr>
            <a:spLocks noGrp="1"/>
          </p:cNvSpPr>
          <p:nvPr>
            <p:ph idx="1"/>
          </p:nvPr>
        </p:nvSpPr>
        <p:spPr/>
        <p:txBody>
          <a:bodyPr>
            <a:normAutofit/>
          </a:bodyPr>
          <a:lstStyle/>
          <a:p>
            <a:pPr marL="0" indent="0">
              <a:buNone/>
            </a:pPr>
            <a:r>
              <a:rPr lang="en-US" sz="2800" dirty="0"/>
              <a:t>NAME: AUNTIE MARGARET</a:t>
            </a:r>
          </a:p>
          <a:p>
            <a:pPr marL="0" indent="0">
              <a:buNone/>
            </a:pPr>
            <a:r>
              <a:rPr lang="en-US" sz="2800" dirty="0"/>
              <a:t>JOB TITLE: HOSPITAL ADMINISTRATOR</a:t>
            </a:r>
          </a:p>
          <a:p>
            <a:pPr marL="0" indent="0">
              <a:buNone/>
            </a:pPr>
            <a:r>
              <a:rPr lang="en-US" sz="2800" dirty="0"/>
              <a:t>AGE: 38</a:t>
            </a:r>
          </a:p>
          <a:p>
            <a:pPr marL="0" indent="0">
              <a:buNone/>
            </a:pPr>
            <a:br>
              <a:rPr lang="en-US" sz="2800" dirty="0"/>
            </a:br>
            <a:r>
              <a:rPr lang="en-US" sz="2800" dirty="0"/>
              <a:t>COMMENT: This your application is a nice application. It will help us to schedule doctors since we will know  the number of patient visiting us on a particular day and time. Nice job, keep it up. </a:t>
            </a:r>
          </a:p>
        </p:txBody>
      </p:sp>
    </p:spTree>
    <p:extLst>
      <p:ext uri="{BB962C8B-B14F-4D97-AF65-F5344CB8AC3E}">
        <p14:creationId xmlns:p14="http://schemas.microsoft.com/office/powerpoint/2010/main" val="271329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25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25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25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25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10AC-F013-44F3-B5F7-963E0EED9694}"/>
              </a:ext>
            </a:extLst>
          </p:cNvPr>
          <p:cNvSpPr>
            <a:spLocks noGrp="1"/>
          </p:cNvSpPr>
          <p:nvPr>
            <p:ph type="title"/>
          </p:nvPr>
        </p:nvSpPr>
        <p:spPr>
          <a:xfrm>
            <a:off x="685801" y="609600"/>
            <a:ext cx="10131425" cy="993913"/>
          </a:xfrm>
        </p:spPr>
        <p:txBody>
          <a:bodyPr>
            <a:normAutofit/>
          </a:bodyPr>
          <a:lstStyle/>
          <a:p>
            <a:r>
              <a:rPr lang="en-US" sz="4000" dirty="0"/>
              <a:t>Prototypes </a:t>
            </a:r>
          </a:p>
        </p:txBody>
      </p:sp>
      <p:sp>
        <p:nvSpPr>
          <p:cNvPr id="3" name="Content Placeholder 2">
            <a:extLst>
              <a:ext uri="{FF2B5EF4-FFF2-40B4-BE49-F238E27FC236}">
                <a16:creationId xmlns:a16="http://schemas.microsoft.com/office/drawing/2014/main" id="{54427644-6374-49C9-B65E-1BDEF5EA4057}"/>
              </a:ext>
            </a:extLst>
          </p:cNvPr>
          <p:cNvSpPr>
            <a:spLocks noGrp="1"/>
          </p:cNvSpPr>
          <p:nvPr>
            <p:ph idx="1"/>
          </p:nvPr>
        </p:nvSpPr>
        <p:spPr>
          <a:xfrm>
            <a:off x="685801" y="1603513"/>
            <a:ext cx="10131425" cy="4644887"/>
          </a:xfrm>
        </p:spPr>
        <p:txBody>
          <a:bodyPr>
            <a:normAutofit fontScale="70000" lnSpcReduction="20000"/>
          </a:bodyPr>
          <a:lstStyle/>
          <a:p>
            <a:pPr>
              <a:buFont typeface="Wingdings" panose="05000000000000000000" pitchFamily="2" charset="2"/>
              <a:buChar char="v"/>
            </a:pPr>
            <a:r>
              <a:rPr lang="en-US" sz="3600" dirty="0"/>
              <a:t>Page loaded with a lot of pictures and image making the whole application running slow. </a:t>
            </a:r>
          </a:p>
          <a:p>
            <a:pPr marL="0" indent="0">
              <a:buNone/>
            </a:pPr>
            <a:endParaRPr lang="en-US" sz="3600" dirty="0"/>
          </a:p>
          <a:p>
            <a:pPr>
              <a:buFont typeface="Wingdings" panose="05000000000000000000" pitchFamily="2" charset="2"/>
              <a:buChar char="v"/>
            </a:pPr>
            <a:r>
              <a:rPr lang="en-US" sz="3600" dirty="0"/>
              <a:t>So we decide to look for the best way of reducing the size of the application thereby increasing speed of the application. Instead we create index of pages thereby making it run better </a:t>
            </a:r>
          </a:p>
          <a:p>
            <a:pPr>
              <a:buFont typeface="Wingdings" panose="05000000000000000000" pitchFamily="2" charset="2"/>
              <a:buChar char="v"/>
            </a:pPr>
            <a:endParaRPr lang="en-US" sz="3600" dirty="0"/>
          </a:p>
          <a:p>
            <a:pPr>
              <a:buFont typeface="Wingdings" panose="05000000000000000000" pitchFamily="2" charset="2"/>
              <a:buChar char="v"/>
            </a:pPr>
            <a:endParaRPr lang="en-US" sz="3600" dirty="0"/>
          </a:p>
          <a:p>
            <a:pPr>
              <a:buFont typeface="Wingdings" panose="05000000000000000000" pitchFamily="2" charset="2"/>
              <a:buChar char="v"/>
            </a:pPr>
            <a:r>
              <a:rPr lang="en-US" sz="3600" dirty="0"/>
              <a:t>HTML5, CSS 3, JS, Bootstrap 3, jQuery, PHP 7, MySQL were used for the main application </a:t>
            </a:r>
          </a:p>
          <a:p>
            <a:pPr>
              <a:buFont typeface="Wingdings" panose="05000000000000000000" pitchFamily="2" charset="2"/>
              <a:buChar char="v"/>
            </a:pPr>
            <a:r>
              <a:rPr lang="en-US" sz="3600" dirty="0"/>
              <a:t>The low fidelity was design with MS word</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7226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AD85-8200-4773-A7E6-60D6BCD0EBC2}"/>
              </a:ext>
            </a:extLst>
          </p:cNvPr>
          <p:cNvSpPr>
            <a:spLocks noGrp="1"/>
          </p:cNvSpPr>
          <p:nvPr>
            <p:ph type="title"/>
          </p:nvPr>
        </p:nvSpPr>
        <p:spPr>
          <a:xfrm>
            <a:off x="1030287" y="410818"/>
            <a:ext cx="10131425" cy="821635"/>
          </a:xfrm>
        </p:spPr>
        <p:txBody>
          <a:bodyPr>
            <a:normAutofit/>
          </a:bodyPr>
          <a:lstStyle/>
          <a:p>
            <a:r>
              <a:rPr lang="en-US" sz="4000" dirty="0"/>
              <a:t>Functional Requirement </a:t>
            </a:r>
          </a:p>
        </p:txBody>
      </p:sp>
      <p:sp>
        <p:nvSpPr>
          <p:cNvPr id="3" name="Content Placeholder 2">
            <a:extLst>
              <a:ext uri="{FF2B5EF4-FFF2-40B4-BE49-F238E27FC236}">
                <a16:creationId xmlns:a16="http://schemas.microsoft.com/office/drawing/2014/main" id="{88D4A71F-A126-42A4-98EC-4BA8C42711D4}"/>
              </a:ext>
            </a:extLst>
          </p:cNvPr>
          <p:cNvSpPr>
            <a:spLocks noGrp="1"/>
          </p:cNvSpPr>
          <p:nvPr>
            <p:ph idx="1"/>
          </p:nvPr>
        </p:nvSpPr>
        <p:spPr/>
        <p:txBody>
          <a:bodyPr>
            <a:noAutofit/>
          </a:bodyPr>
          <a:lstStyle/>
          <a:p>
            <a:pPr>
              <a:buFont typeface="Wingdings" panose="05000000000000000000" pitchFamily="2" charset="2"/>
              <a:buChar char="Ø"/>
            </a:pPr>
            <a:r>
              <a:rPr lang="en-US" sz="2800" dirty="0"/>
              <a:t>A user can register and login to use the application </a:t>
            </a:r>
          </a:p>
          <a:p>
            <a:pPr>
              <a:buFont typeface="Wingdings" panose="05000000000000000000" pitchFamily="2" charset="2"/>
              <a:buChar char="Ø"/>
            </a:pPr>
            <a:r>
              <a:rPr lang="en-US" sz="2800" dirty="0"/>
              <a:t> A user can book an appointment</a:t>
            </a:r>
          </a:p>
          <a:p>
            <a:pPr>
              <a:buFont typeface="Wingdings" panose="05000000000000000000" pitchFamily="2" charset="2"/>
              <a:buChar char="Ø"/>
            </a:pPr>
            <a:r>
              <a:rPr lang="en-US" sz="2800" dirty="0"/>
              <a:t>A user can view history of his/her appointments  </a:t>
            </a:r>
          </a:p>
          <a:p>
            <a:pPr>
              <a:buFont typeface="Wingdings" panose="05000000000000000000" pitchFamily="2" charset="2"/>
              <a:buChar char="Ø"/>
            </a:pPr>
            <a:r>
              <a:rPr lang="en-US" sz="2800" dirty="0"/>
              <a:t>A user can edit his/her appointment when necessary</a:t>
            </a:r>
          </a:p>
          <a:p>
            <a:pPr>
              <a:buFont typeface="Wingdings" panose="05000000000000000000" pitchFamily="2" charset="2"/>
              <a:buChar char="Ø"/>
            </a:pPr>
            <a:r>
              <a:rPr lang="en-US" sz="2800" dirty="0"/>
              <a:t>A user delete His/her appointment when necessary </a:t>
            </a:r>
          </a:p>
        </p:txBody>
      </p:sp>
    </p:spTree>
    <p:extLst>
      <p:ext uri="{BB962C8B-B14F-4D97-AF65-F5344CB8AC3E}">
        <p14:creationId xmlns:p14="http://schemas.microsoft.com/office/powerpoint/2010/main" val="322622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AF55-27C1-4A1A-A150-CA19255FF5B4}"/>
              </a:ext>
            </a:extLst>
          </p:cNvPr>
          <p:cNvSpPr>
            <a:spLocks noGrp="1"/>
          </p:cNvSpPr>
          <p:nvPr>
            <p:ph type="title"/>
          </p:nvPr>
        </p:nvSpPr>
        <p:spPr>
          <a:xfrm>
            <a:off x="685801" y="609601"/>
            <a:ext cx="10131425" cy="1245704"/>
          </a:xfrm>
        </p:spPr>
        <p:txBody>
          <a:bodyPr>
            <a:normAutofit/>
          </a:bodyPr>
          <a:lstStyle/>
          <a:p>
            <a:r>
              <a:rPr lang="en-US" sz="4000" dirty="0"/>
              <a:t>Functional requirement continued</a:t>
            </a:r>
          </a:p>
        </p:txBody>
      </p:sp>
      <p:sp>
        <p:nvSpPr>
          <p:cNvPr id="3" name="Content Placeholder 2">
            <a:extLst>
              <a:ext uri="{FF2B5EF4-FFF2-40B4-BE49-F238E27FC236}">
                <a16:creationId xmlns:a16="http://schemas.microsoft.com/office/drawing/2014/main" id="{C1213190-23B3-494E-B3E6-B9845233EEF8}"/>
              </a:ext>
            </a:extLst>
          </p:cNvPr>
          <p:cNvSpPr>
            <a:spLocks noGrp="1"/>
          </p:cNvSpPr>
          <p:nvPr>
            <p:ph idx="1"/>
          </p:nvPr>
        </p:nvSpPr>
        <p:spPr/>
        <p:txBody>
          <a:bodyPr/>
          <a:lstStyle/>
          <a:p>
            <a:pPr>
              <a:buFont typeface="Wingdings" panose="05000000000000000000" pitchFamily="2" charset="2"/>
              <a:buChar char="Ø"/>
            </a:pPr>
            <a:r>
              <a:rPr lang="en-US" sz="2800" dirty="0"/>
              <a:t>A doctor can create an account and login</a:t>
            </a:r>
          </a:p>
          <a:p>
            <a:pPr>
              <a:buFont typeface="Wingdings" panose="05000000000000000000" pitchFamily="2" charset="2"/>
              <a:buChar char="Ø"/>
            </a:pPr>
            <a:r>
              <a:rPr lang="en-US" sz="2800" dirty="0"/>
              <a:t>A doctor can view the patients coming to him on a particular time base on his department</a:t>
            </a:r>
          </a:p>
          <a:p>
            <a:pPr>
              <a:buFont typeface="Wingdings" panose="05000000000000000000" pitchFamily="2" charset="2"/>
              <a:buChar char="Ø"/>
            </a:pPr>
            <a:r>
              <a:rPr lang="en-US" sz="2800" dirty="0"/>
              <a:t>A doctor can click on served to remove patients on the waiting list when served </a:t>
            </a:r>
          </a:p>
          <a:p>
            <a:pPr>
              <a:buFont typeface="Wingdings" panose="05000000000000000000" pitchFamily="2" charset="2"/>
              <a:buChar char="Ø"/>
            </a:pPr>
            <a:r>
              <a:rPr lang="en-US" sz="2800" dirty="0"/>
              <a:t>A doctor can log on to other department when necessary to serve patients </a:t>
            </a:r>
          </a:p>
          <a:p>
            <a:endParaRPr lang="en-US" dirty="0"/>
          </a:p>
        </p:txBody>
      </p:sp>
    </p:spTree>
    <p:extLst>
      <p:ext uri="{BB962C8B-B14F-4D97-AF65-F5344CB8AC3E}">
        <p14:creationId xmlns:p14="http://schemas.microsoft.com/office/powerpoint/2010/main" val="395646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5ABD-397F-4AF2-AB43-A86DCB4541C9}"/>
              </a:ext>
            </a:extLst>
          </p:cNvPr>
          <p:cNvSpPr>
            <a:spLocks noGrp="1"/>
          </p:cNvSpPr>
          <p:nvPr>
            <p:ph type="title"/>
          </p:nvPr>
        </p:nvSpPr>
        <p:spPr/>
        <p:txBody>
          <a:bodyPr>
            <a:normAutofit/>
          </a:bodyPr>
          <a:lstStyle/>
          <a:p>
            <a:r>
              <a:rPr lang="en-US" sz="4000" dirty="0"/>
              <a:t>Non functional requirements </a:t>
            </a:r>
          </a:p>
        </p:txBody>
      </p:sp>
      <p:sp>
        <p:nvSpPr>
          <p:cNvPr id="3" name="Content Placeholder 2">
            <a:extLst>
              <a:ext uri="{FF2B5EF4-FFF2-40B4-BE49-F238E27FC236}">
                <a16:creationId xmlns:a16="http://schemas.microsoft.com/office/drawing/2014/main" id="{8FAFC7C8-6C4E-435B-B61A-AC5B4D8A693C}"/>
              </a:ext>
            </a:extLst>
          </p:cNvPr>
          <p:cNvSpPr>
            <a:spLocks noGrp="1"/>
          </p:cNvSpPr>
          <p:nvPr>
            <p:ph idx="1"/>
          </p:nvPr>
        </p:nvSpPr>
        <p:spPr/>
        <p:txBody>
          <a:bodyPr/>
          <a:lstStyle/>
          <a:p>
            <a:pPr>
              <a:buFont typeface="Wingdings" panose="05000000000000000000" pitchFamily="2" charset="2"/>
              <a:buChar char="Ø"/>
            </a:pPr>
            <a:r>
              <a:rPr lang="en-US" sz="3200" dirty="0"/>
              <a:t>A user can view the profile of the various doctors on the site </a:t>
            </a:r>
          </a:p>
          <a:p>
            <a:pPr>
              <a:buFont typeface="Wingdings" panose="05000000000000000000" pitchFamily="2" charset="2"/>
              <a:buChar char="Ø"/>
            </a:pPr>
            <a:r>
              <a:rPr lang="en-US" sz="3200" dirty="0"/>
              <a:t>A user can view the various facilities at hospital </a:t>
            </a:r>
          </a:p>
          <a:p>
            <a:pPr>
              <a:buFont typeface="Wingdings" panose="05000000000000000000" pitchFamily="2" charset="2"/>
              <a:buChar char="Ø"/>
            </a:pPr>
            <a:r>
              <a:rPr lang="en-US" sz="3200" dirty="0"/>
              <a:t>A user can view more about smart clinic </a:t>
            </a:r>
          </a:p>
          <a:p>
            <a:pPr>
              <a:buFont typeface="Wingdings" panose="05000000000000000000" pitchFamily="2" charset="2"/>
              <a:buChar char="Ø"/>
            </a:pPr>
            <a:r>
              <a:rPr lang="en-US" sz="3200" dirty="0"/>
              <a:t>A user can view the various services that </a:t>
            </a:r>
            <a:r>
              <a:rPr lang="en-US" sz="3200" dirty="0" err="1"/>
              <a:t>smartclinc</a:t>
            </a:r>
            <a:r>
              <a:rPr lang="en-US" sz="3200" dirty="0"/>
              <a:t> offer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767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CA1A-6CA8-4B2C-AD15-476917E52CD8}"/>
              </a:ext>
            </a:extLst>
          </p:cNvPr>
          <p:cNvSpPr>
            <a:spLocks noGrp="1"/>
          </p:cNvSpPr>
          <p:nvPr>
            <p:ph type="title"/>
          </p:nvPr>
        </p:nvSpPr>
        <p:spPr/>
        <p:txBody>
          <a:bodyPr>
            <a:normAutofit/>
          </a:bodyPr>
          <a:lstStyle/>
          <a:p>
            <a:r>
              <a:rPr lang="en-US" sz="4000" dirty="0"/>
              <a:t>Project description</a:t>
            </a:r>
          </a:p>
        </p:txBody>
      </p:sp>
      <p:sp>
        <p:nvSpPr>
          <p:cNvPr id="3" name="Content Placeholder 2">
            <a:extLst>
              <a:ext uri="{FF2B5EF4-FFF2-40B4-BE49-F238E27FC236}">
                <a16:creationId xmlns:a16="http://schemas.microsoft.com/office/drawing/2014/main" id="{8DEDB91C-C7A3-462E-A91F-DE53EDC080E9}"/>
              </a:ext>
            </a:extLst>
          </p:cNvPr>
          <p:cNvSpPr>
            <a:spLocks noGrp="1"/>
          </p:cNvSpPr>
          <p:nvPr>
            <p:ph idx="1"/>
          </p:nvPr>
        </p:nvSpPr>
        <p:spPr/>
        <p:txBody>
          <a:bodyPr/>
          <a:lstStyle/>
          <a:p>
            <a:r>
              <a:rPr lang="en-US" sz="2800" dirty="0"/>
              <a:t>Allow a user to booked an appointment with a doctor while home or in the office and meeting the doctor at the said time. </a:t>
            </a:r>
          </a:p>
          <a:p>
            <a:r>
              <a:rPr lang="en-US" sz="2800" dirty="0"/>
              <a:t>Also give doctors chance to know the  patient coming to him/her and the date and time they will come. </a:t>
            </a:r>
          </a:p>
          <a:p>
            <a:endParaRPr lang="en-US" sz="2800" dirty="0"/>
          </a:p>
          <a:p>
            <a:r>
              <a:rPr lang="en-US" sz="2800" dirty="0"/>
              <a:t>Yes this project have meet the persona requirement because it give them chance to booked appointment on time </a:t>
            </a:r>
          </a:p>
          <a:p>
            <a:endParaRPr lang="en-US" dirty="0"/>
          </a:p>
        </p:txBody>
      </p:sp>
    </p:spTree>
    <p:extLst>
      <p:ext uri="{BB962C8B-B14F-4D97-AF65-F5344CB8AC3E}">
        <p14:creationId xmlns:p14="http://schemas.microsoft.com/office/powerpoint/2010/main" val="154415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F366-E887-4DFA-9226-8439DD0B072A}"/>
              </a:ext>
            </a:extLst>
          </p:cNvPr>
          <p:cNvSpPr>
            <a:spLocks noGrp="1"/>
          </p:cNvSpPr>
          <p:nvPr>
            <p:ph type="title"/>
          </p:nvPr>
        </p:nvSpPr>
        <p:spPr>
          <a:xfrm>
            <a:off x="685801" y="424070"/>
            <a:ext cx="10131425" cy="642729"/>
          </a:xfrm>
        </p:spPr>
        <p:txBody>
          <a:bodyPr/>
          <a:lstStyle/>
          <a:p>
            <a:r>
              <a:rPr lang="en-US" dirty="0"/>
              <a:t>Innovation </a:t>
            </a:r>
          </a:p>
        </p:txBody>
      </p:sp>
      <p:sp>
        <p:nvSpPr>
          <p:cNvPr id="5" name="Content Placeholder 4">
            <a:extLst>
              <a:ext uri="{FF2B5EF4-FFF2-40B4-BE49-F238E27FC236}">
                <a16:creationId xmlns:a16="http://schemas.microsoft.com/office/drawing/2014/main" id="{64805A62-6B91-47C6-BD16-DCB558BCFA81}"/>
              </a:ext>
            </a:extLst>
          </p:cNvPr>
          <p:cNvSpPr>
            <a:spLocks noGrp="1"/>
          </p:cNvSpPr>
          <p:nvPr>
            <p:ph idx="1"/>
          </p:nvPr>
        </p:nvSpPr>
        <p:spPr>
          <a:xfrm>
            <a:off x="685801" y="1709531"/>
            <a:ext cx="10131425" cy="4081670"/>
          </a:xfrm>
        </p:spPr>
        <p:txBody>
          <a:bodyPr>
            <a:normAutofit lnSpcReduction="10000"/>
          </a:bodyPr>
          <a:lstStyle/>
          <a:p>
            <a:r>
              <a:rPr lang="en-US" sz="2800" dirty="0"/>
              <a:t>The application have some nice and fast navigation which makes it exciting when using it.</a:t>
            </a:r>
          </a:p>
          <a:p>
            <a:endParaRPr lang="en-US" sz="2800" dirty="0"/>
          </a:p>
          <a:p>
            <a:r>
              <a:rPr lang="en-US" sz="2800" dirty="0"/>
              <a:t>We realize that day in day out, people are not feeling well but they don’t have the appetite to visit the hospital due to the long ques at the hospital.</a:t>
            </a:r>
          </a:p>
          <a:p>
            <a:r>
              <a:rPr lang="en-US" sz="2800" dirty="0"/>
              <a:t>Creating this web app give them the chance to booked appointment with a doctor on time and meet the doctor at the said time. </a:t>
            </a:r>
          </a:p>
          <a:p>
            <a:endParaRPr lang="en-US" dirty="0"/>
          </a:p>
        </p:txBody>
      </p:sp>
    </p:spTree>
    <p:extLst>
      <p:ext uri="{BB962C8B-B14F-4D97-AF65-F5344CB8AC3E}">
        <p14:creationId xmlns:p14="http://schemas.microsoft.com/office/powerpoint/2010/main" val="29357298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anim calcmode="lin" valueType="num">
                                      <p:cBhvr>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anim calcmode="lin" valueType="num">
                                      <p:cBhvr>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anim calcmode="lin" valueType="num">
                                      <p:cBhvr>
                                        <p:cTn id="2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213E85-83D3-4D6E-9DD7-CA911B7F6F40}"/>
              </a:ext>
            </a:extLst>
          </p:cNvPr>
          <p:cNvSpPr>
            <a:spLocks noGrp="1"/>
          </p:cNvSpPr>
          <p:nvPr>
            <p:ph type="title"/>
          </p:nvPr>
        </p:nvSpPr>
        <p:spPr>
          <a:xfrm>
            <a:off x="685801" y="609600"/>
            <a:ext cx="10131425" cy="5102087"/>
          </a:xfrm>
        </p:spPr>
        <p:txBody>
          <a:bodyPr>
            <a:normAutofit/>
          </a:bodyPr>
          <a:lstStyle/>
          <a:p>
            <a:pPr algn="ctr"/>
            <a:r>
              <a:rPr lang="en-US" sz="9600" dirty="0"/>
              <a:t>LIVE DEMO </a:t>
            </a:r>
          </a:p>
        </p:txBody>
      </p:sp>
    </p:spTree>
    <p:extLst>
      <p:ext uri="{BB962C8B-B14F-4D97-AF65-F5344CB8AC3E}">
        <p14:creationId xmlns:p14="http://schemas.microsoft.com/office/powerpoint/2010/main" val="307420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133</TotalTime>
  <Words>387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Celestial</vt:lpstr>
      <vt:lpstr>SMARTCLINIC </vt:lpstr>
      <vt:lpstr>PErsona</vt:lpstr>
      <vt:lpstr>Prototypes </vt:lpstr>
      <vt:lpstr>Functional Requirement </vt:lpstr>
      <vt:lpstr>Functional requirement continued</vt:lpstr>
      <vt:lpstr>Non functional requirements </vt:lpstr>
      <vt:lpstr>Project description</vt:lpstr>
      <vt:lpstr>Innovation </vt:lpstr>
      <vt:lpstr>LIVE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SMARTCLINIC</dc:title>
  <dc:creator>FIXya TECH</dc:creator>
  <cp:lastModifiedBy>FIXya TECH</cp:lastModifiedBy>
  <cp:revision>21</cp:revision>
  <dcterms:created xsi:type="dcterms:W3CDTF">2019-04-27T23:46:16Z</dcterms:created>
  <dcterms:modified xsi:type="dcterms:W3CDTF">2019-04-29T09:08:54Z</dcterms:modified>
</cp:coreProperties>
</file>