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sldIdLst>
    <p:sldId id="256" r:id="rId2"/>
    <p:sldId id="257" r:id="rId3"/>
    <p:sldId id="258"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63"/>
  </p:normalViewPr>
  <p:slideViewPr>
    <p:cSldViewPr snapToGrid="0" snapToObjects="1">
      <p:cViewPr varScale="1">
        <p:scale>
          <a:sx n="117" d="100"/>
          <a:sy n="117"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73111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08DC10-5858-A740-8FE5-65A305C2E7A0}" type="datetimeFigureOut">
              <a:rPr lang="en-US" smtClean="0"/>
              <a:t>7/27/20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53789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142981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18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44943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290029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619726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404766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175635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104957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140927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08DC10-5858-A740-8FE5-65A305C2E7A0}" type="datetimeFigureOut">
              <a:rPr lang="en-US" smtClean="0"/>
              <a:t>7/27/20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47403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08DC10-5858-A740-8FE5-65A305C2E7A0}" type="datetimeFigureOut">
              <a:rPr lang="en-US" smtClean="0"/>
              <a:t>7/27/20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70774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52176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185504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2308DC10-5858-A740-8FE5-65A305C2E7A0}" type="datetimeFigureOut">
              <a:rPr lang="en-US" smtClean="0"/>
              <a:t>7/27/20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348124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08DC10-5858-A740-8FE5-65A305C2E7A0}" type="datetimeFigureOut">
              <a:rPr lang="en-US" smtClean="0"/>
              <a:t>7/27/20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E2CCC-44C4-A848-BAEF-14EEAD57BE72}" type="slidenum">
              <a:rPr lang="en-US" smtClean="0"/>
              <a:t>‹#›</a:t>
            </a:fld>
            <a:endParaRPr lang="en-US"/>
          </a:p>
        </p:txBody>
      </p:sp>
    </p:spTree>
    <p:extLst>
      <p:ext uri="{BB962C8B-B14F-4D97-AF65-F5344CB8AC3E}">
        <p14:creationId xmlns:p14="http://schemas.microsoft.com/office/powerpoint/2010/main" val="25001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08DC10-5858-A740-8FE5-65A305C2E7A0}" type="datetimeFigureOut">
              <a:rPr lang="en-US" smtClean="0"/>
              <a:t>7/27/20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EE2CCC-44C4-A848-BAEF-14EEAD57BE72}" type="slidenum">
              <a:rPr lang="en-US" smtClean="0"/>
              <a:t>‹#›</a:t>
            </a:fld>
            <a:endParaRPr lang="en-US"/>
          </a:p>
        </p:txBody>
      </p:sp>
    </p:spTree>
    <p:extLst>
      <p:ext uri="{BB962C8B-B14F-4D97-AF65-F5344CB8AC3E}">
        <p14:creationId xmlns:p14="http://schemas.microsoft.com/office/powerpoint/2010/main" val="3534708473"/>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9A04-BE1D-DC44-8D46-C338C5B7A4D9}"/>
              </a:ext>
            </a:extLst>
          </p:cNvPr>
          <p:cNvSpPr>
            <a:spLocks noGrp="1"/>
          </p:cNvSpPr>
          <p:nvPr>
            <p:ph type="ctrTitle"/>
          </p:nvPr>
        </p:nvSpPr>
        <p:spPr/>
        <p:txBody>
          <a:bodyPr>
            <a:normAutofit fontScale="90000"/>
          </a:bodyPr>
          <a:lstStyle/>
          <a:p>
            <a:r>
              <a:rPr lang="en-US" dirty="0"/>
              <a:t>Capstone: The millennial Entrepreneur</a:t>
            </a:r>
          </a:p>
        </p:txBody>
      </p:sp>
      <p:sp>
        <p:nvSpPr>
          <p:cNvPr id="4" name="Rectangle 1">
            <a:extLst>
              <a:ext uri="{FF2B5EF4-FFF2-40B4-BE49-F238E27FC236}">
                <a16:creationId xmlns:a16="http://schemas.microsoft.com/office/drawing/2014/main" id="{DE1A7ACC-3E67-664A-9F2D-423EDD334BD7}"/>
              </a:ext>
            </a:extLst>
          </p:cNvPr>
          <p:cNvSpPr>
            <a:spLocks noGrp="1" noChangeArrowheads="1"/>
          </p:cNvSpPr>
          <p:nvPr>
            <p:ph type="subTitle" idx="1"/>
          </p:nvPr>
        </p:nvSpPr>
        <p:spPr bwMode="auto">
          <a:xfrm>
            <a:off x="1154955" y="4928937"/>
            <a:ext cx="6125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The millennial entrepreneur has saved enough money to open a small establishment in Europe.</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9016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5E21-0C4D-EB4B-B3E3-15B8960DE748}"/>
              </a:ext>
            </a:extLst>
          </p:cNvPr>
          <p:cNvSpPr>
            <a:spLocks noGrp="1"/>
          </p:cNvSpPr>
          <p:nvPr>
            <p:ph type="title"/>
          </p:nvPr>
        </p:nvSpPr>
        <p:spPr/>
        <p:txBody>
          <a:bodyPr/>
          <a:lstStyle/>
          <a:p>
            <a:r>
              <a:rPr lang="en-US" dirty="0"/>
              <a:t>Clusters</a:t>
            </a:r>
          </a:p>
        </p:txBody>
      </p:sp>
      <p:pic>
        <p:nvPicPr>
          <p:cNvPr id="5" name="Content Placeholder 4">
            <a:extLst>
              <a:ext uri="{FF2B5EF4-FFF2-40B4-BE49-F238E27FC236}">
                <a16:creationId xmlns:a16="http://schemas.microsoft.com/office/drawing/2014/main" id="{A44E216A-900D-9A40-B8CE-B7A3964FF67C}"/>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201574" y="805817"/>
            <a:ext cx="5229205" cy="5244126"/>
          </a:xfrm>
          <a:prstGeom prst="rect">
            <a:avLst/>
          </a:prstGeom>
          <a:ln>
            <a:solidFill>
              <a:schemeClr val="accent6">
                <a:lumMod val="75000"/>
              </a:schemeClr>
            </a:solidFill>
          </a:ln>
        </p:spPr>
      </p:pic>
      <p:sp>
        <p:nvSpPr>
          <p:cNvPr id="4" name="Content Placeholder 3">
            <a:extLst>
              <a:ext uri="{FF2B5EF4-FFF2-40B4-BE49-F238E27FC236}">
                <a16:creationId xmlns:a16="http://schemas.microsoft.com/office/drawing/2014/main" id="{681C0FA6-E668-9846-B9AE-90BBD3316ADC}"/>
              </a:ext>
            </a:extLst>
          </p:cNvPr>
          <p:cNvSpPr>
            <a:spLocks noGrp="1"/>
          </p:cNvSpPr>
          <p:nvPr>
            <p:ph sz="half" idx="2"/>
          </p:nvPr>
        </p:nvSpPr>
        <p:spPr/>
        <p:txBody>
          <a:bodyPr>
            <a:normAutofit/>
          </a:bodyPr>
          <a:lstStyle/>
          <a:p>
            <a:r>
              <a:rPr lang="en-GB" dirty="0"/>
              <a:t>To increase the entrepreneur chances for success, it is recommended to open a Café in Vasteras, Umea, Norrkoping or Stockholm (Purple Cluster). As it clearly shows that Cafés are quite popular in Vasteras, Umea, Norrkoping and Stockholm, it would be a good first choice to open for the young businessman.</a:t>
            </a:r>
          </a:p>
          <a:p>
            <a:endParaRPr lang="en-US" dirty="0"/>
          </a:p>
        </p:txBody>
      </p:sp>
    </p:spTree>
    <p:extLst>
      <p:ext uri="{BB962C8B-B14F-4D97-AF65-F5344CB8AC3E}">
        <p14:creationId xmlns:p14="http://schemas.microsoft.com/office/powerpoint/2010/main" val="273721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01B2B-AEC2-ED45-982B-67CE9FC21A8A}"/>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91F72205-2F44-C043-8DAD-F81B3D9138A1}"/>
              </a:ext>
            </a:extLst>
          </p:cNvPr>
          <p:cNvSpPr>
            <a:spLocks noGrp="1"/>
          </p:cNvSpPr>
          <p:nvPr>
            <p:ph idx="1"/>
          </p:nvPr>
        </p:nvSpPr>
        <p:spPr>
          <a:xfrm>
            <a:off x="1349533" y="1737323"/>
            <a:ext cx="7796540" cy="3997828"/>
          </a:xfrm>
        </p:spPr>
        <p:txBody>
          <a:bodyPr/>
          <a:lstStyle/>
          <a:p>
            <a:r>
              <a:rPr lang="en-GB" dirty="0"/>
              <a:t>To conclude, it is suggested that the entrepreneur open a Café in Stockholm, as it is the country’s capital and receives the most tourists in a year.</a:t>
            </a:r>
          </a:p>
          <a:p>
            <a:endParaRPr lang="en-US" dirty="0"/>
          </a:p>
        </p:txBody>
      </p:sp>
      <p:pic>
        <p:nvPicPr>
          <p:cNvPr id="8" name="Picture 7">
            <a:extLst>
              <a:ext uri="{FF2B5EF4-FFF2-40B4-BE49-F238E27FC236}">
                <a16:creationId xmlns:a16="http://schemas.microsoft.com/office/drawing/2014/main" id="{018B2343-4C45-C940-BC24-CDFCDBAADA6B}"/>
              </a:ext>
            </a:extLst>
          </p:cNvPr>
          <p:cNvPicPr>
            <a:picLocks noChangeAspect="1"/>
          </p:cNvPicPr>
          <p:nvPr/>
        </p:nvPicPr>
        <p:blipFill>
          <a:blip r:embed="rId2"/>
          <a:stretch>
            <a:fillRect/>
          </a:stretch>
        </p:blipFill>
        <p:spPr>
          <a:xfrm>
            <a:off x="6788795" y="2865665"/>
            <a:ext cx="3060700" cy="2324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58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2F3E-B61C-0E40-841A-86D73FA7B4B1}"/>
              </a:ext>
            </a:extLst>
          </p:cNvPr>
          <p:cNvSpPr>
            <a:spLocks noGrp="1"/>
          </p:cNvSpPr>
          <p:nvPr>
            <p:ph type="title"/>
          </p:nvPr>
        </p:nvSpPr>
        <p:spPr/>
        <p:txBody>
          <a:bodyPr/>
          <a:lstStyle/>
          <a:p>
            <a:r>
              <a:rPr lang="en-GB" b="1" dirty="0"/>
              <a:t>Background</a:t>
            </a:r>
            <a:br>
              <a:rPr lang="en-GB" b="1" dirty="0"/>
            </a:br>
            <a:endParaRPr lang="en-US" dirty="0"/>
          </a:p>
        </p:txBody>
      </p:sp>
      <p:sp>
        <p:nvSpPr>
          <p:cNvPr id="3" name="Content Placeholder 2">
            <a:extLst>
              <a:ext uri="{FF2B5EF4-FFF2-40B4-BE49-F238E27FC236}">
                <a16:creationId xmlns:a16="http://schemas.microsoft.com/office/drawing/2014/main" id="{E60966DC-3FEB-5548-B424-CACCD74E099D}"/>
              </a:ext>
            </a:extLst>
          </p:cNvPr>
          <p:cNvSpPr>
            <a:spLocks noGrp="1"/>
          </p:cNvSpPr>
          <p:nvPr>
            <p:ph idx="1"/>
          </p:nvPr>
        </p:nvSpPr>
        <p:spPr/>
        <p:txBody>
          <a:bodyPr>
            <a:normAutofit lnSpcReduction="10000"/>
          </a:bodyPr>
          <a:lstStyle/>
          <a:p>
            <a:r>
              <a:rPr lang="en-GB" dirty="0"/>
              <a:t>The world is seeing a huge displacement of the Generation Y workforce. The workforce is predominantly becoming occupied by millennials and as studies have shown, millennials differ very much from the Baby Boomer generation in the fact that they are not content with having one job for the rest of their life. The last twenties years have seen a huge increase in entrepreneurs creating their own businesses or goods. As such, technology has also increased, and entrepreneurs don’t have to just set up shop at a random location or design something and hope it is what the market needs. With the data available today, entrepreneurs can do their research before-hand to give them a higher probability of success. For this specific problem an EU millennial entrepreneur will be used. As we all know, millennials are very concerned about the environment, so “green” status we also be a determining factor.</a:t>
            </a:r>
          </a:p>
          <a:p>
            <a:endParaRPr lang="en-US" dirty="0"/>
          </a:p>
        </p:txBody>
      </p:sp>
    </p:spTree>
    <p:extLst>
      <p:ext uri="{BB962C8B-B14F-4D97-AF65-F5344CB8AC3E}">
        <p14:creationId xmlns:p14="http://schemas.microsoft.com/office/powerpoint/2010/main" val="16446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8E0F-40AB-0D4D-A518-EC070C51A1CE}"/>
              </a:ext>
            </a:extLst>
          </p:cNvPr>
          <p:cNvSpPr>
            <a:spLocks noGrp="1"/>
          </p:cNvSpPr>
          <p:nvPr>
            <p:ph type="title"/>
          </p:nvPr>
        </p:nvSpPr>
        <p:spPr/>
        <p:txBody>
          <a:bodyPr/>
          <a:lstStyle/>
          <a:p>
            <a:r>
              <a:rPr lang="en-GB" b="1" dirty="0"/>
              <a:t>Business Problem</a:t>
            </a:r>
            <a:r>
              <a:rPr lang="en-GB" dirty="0"/>
              <a:t> </a:t>
            </a:r>
            <a:endParaRPr lang="en-US" dirty="0"/>
          </a:p>
        </p:txBody>
      </p:sp>
      <p:sp>
        <p:nvSpPr>
          <p:cNvPr id="3" name="Content Placeholder 2">
            <a:extLst>
              <a:ext uri="{FF2B5EF4-FFF2-40B4-BE49-F238E27FC236}">
                <a16:creationId xmlns:a16="http://schemas.microsoft.com/office/drawing/2014/main" id="{10216A22-7C1A-8444-853D-E95A379571BD}"/>
              </a:ext>
            </a:extLst>
          </p:cNvPr>
          <p:cNvSpPr>
            <a:spLocks noGrp="1"/>
          </p:cNvSpPr>
          <p:nvPr>
            <p:ph idx="1"/>
          </p:nvPr>
        </p:nvSpPr>
        <p:spPr/>
        <p:txBody>
          <a:bodyPr/>
          <a:lstStyle/>
          <a:p>
            <a:r>
              <a:rPr lang="en-GB" dirty="0"/>
              <a:t>To give the majority workforce a higher probability of success, specifically the entrepreneurial workforce, we the data scientists can assist them in choosing the right location to start their small business. As stated in the background, the business problem we face is to find not only the right location for the entrepreneur to set up shop, but what type of shop will most likely lead to success. This project aims to find an environmentally friendly location for the entrepreneur to set-up shop and give a list of the most shops/venues in the area, to increase his success. </a:t>
            </a:r>
          </a:p>
          <a:p>
            <a:endParaRPr lang="en-US" dirty="0"/>
          </a:p>
        </p:txBody>
      </p:sp>
    </p:spTree>
    <p:extLst>
      <p:ext uri="{BB962C8B-B14F-4D97-AF65-F5344CB8AC3E}">
        <p14:creationId xmlns:p14="http://schemas.microsoft.com/office/powerpoint/2010/main" val="384831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BB3AC-1783-5F48-84BE-F04EC6CE213C}"/>
              </a:ext>
            </a:extLst>
          </p:cNvPr>
          <p:cNvSpPr>
            <a:spLocks noGrp="1"/>
          </p:cNvSpPr>
          <p:nvPr>
            <p:ph type="title"/>
          </p:nvPr>
        </p:nvSpPr>
        <p:spPr>
          <a:xfrm>
            <a:off x="1260708" y="3429000"/>
            <a:ext cx="9404723" cy="1400530"/>
          </a:xfrm>
        </p:spPr>
        <p:txBody>
          <a:bodyPr/>
          <a:lstStyle/>
          <a:p>
            <a:r>
              <a:rPr lang="en-GB" b="1" dirty="0"/>
              <a:t>Exploratory Data Analysis</a:t>
            </a:r>
            <a:br>
              <a:rPr lang="en-GB" b="1" dirty="0"/>
            </a:br>
            <a:endParaRPr lang="en-US" dirty="0"/>
          </a:p>
        </p:txBody>
      </p:sp>
    </p:spTree>
    <p:extLst>
      <p:ext uri="{BB962C8B-B14F-4D97-AF65-F5344CB8AC3E}">
        <p14:creationId xmlns:p14="http://schemas.microsoft.com/office/powerpoint/2010/main" val="371753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553FE0-EA98-0C4F-80EB-488C555E9F35}"/>
              </a:ext>
            </a:extLst>
          </p:cNvPr>
          <p:cNvSpPr>
            <a:spLocks noGrp="1"/>
          </p:cNvSpPr>
          <p:nvPr>
            <p:ph type="title"/>
          </p:nvPr>
        </p:nvSpPr>
        <p:spPr>
          <a:xfrm>
            <a:off x="7239000" y="808056"/>
            <a:ext cx="3331139" cy="1077229"/>
          </a:xfrm>
        </p:spPr>
        <p:txBody>
          <a:bodyPr>
            <a:normAutofit fontScale="90000"/>
          </a:bodyPr>
          <a:lstStyle/>
          <a:p>
            <a:r>
              <a:rPr lang="en-GB" b="1" dirty="0"/>
              <a:t>CO2 Emissions</a:t>
            </a:r>
            <a:br>
              <a:rPr lang="en-GB" b="1" dirty="0"/>
            </a:br>
            <a:r>
              <a:rPr lang="en-GB" sz="1600" dirty="0"/>
              <a:t>From the bubble chart we can clearly see the two countries with the lowest CO2 emissions are Sweden and Finland.</a:t>
            </a:r>
            <a:br>
              <a:rPr lang="en-GB" sz="1600" dirty="0"/>
            </a:br>
            <a:r>
              <a:rPr lang="en-GB" sz="1600" dirty="0"/>
              <a:t> </a:t>
            </a:r>
            <a:endParaRPr lang="en-US" sz="1600" dirty="0"/>
          </a:p>
        </p:txBody>
      </p:sp>
      <p:pic>
        <p:nvPicPr>
          <p:cNvPr id="7" name="Content Placeholder 6">
            <a:extLst>
              <a:ext uri="{FF2B5EF4-FFF2-40B4-BE49-F238E27FC236}">
                <a16:creationId xmlns:a16="http://schemas.microsoft.com/office/drawing/2014/main" id="{B5DB396E-EE85-3D4F-8D00-7D692361AD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54050" y="539962"/>
            <a:ext cx="5536608" cy="5784638"/>
          </a:xfrm>
          <a:prstGeom prst="rect">
            <a:avLst/>
          </a:prstGeom>
          <a:ln>
            <a:solidFill>
              <a:schemeClr val="accent6">
                <a:lumMod val="75000"/>
              </a:schemeClr>
            </a:solidFill>
          </a:ln>
        </p:spPr>
      </p:pic>
    </p:spTree>
    <p:extLst>
      <p:ext uri="{BB962C8B-B14F-4D97-AF65-F5344CB8AC3E}">
        <p14:creationId xmlns:p14="http://schemas.microsoft.com/office/powerpoint/2010/main" val="353387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1697-9569-3D4C-9204-A5BF57948EE3}"/>
              </a:ext>
            </a:extLst>
          </p:cNvPr>
          <p:cNvSpPr>
            <a:spLocks noGrp="1"/>
          </p:cNvSpPr>
          <p:nvPr>
            <p:ph type="title"/>
          </p:nvPr>
        </p:nvSpPr>
        <p:spPr>
          <a:xfrm>
            <a:off x="5501390" y="452718"/>
            <a:ext cx="4549444" cy="2976282"/>
          </a:xfrm>
        </p:spPr>
        <p:txBody>
          <a:bodyPr vert="horz" lIns="91440" tIns="45720" rIns="91440" bIns="45720" rtlCol="0" anchor="t">
            <a:normAutofit/>
          </a:bodyPr>
          <a:lstStyle/>
          <a:p>
            <a:r>
              <a:rPr lang="en-US" sz="3200" dirty="0">
                <a:solidFill>
                  <a:schemeClr val="bg1"/>
                </a:solidFill>
              </a:rPr>
              <a:t>Employment Rate</a:t>
            </a:r>
            <a:br>
              <a:rPr lang="en-US" sz="3200" dirty="0">
                <a:solidFill>
                  <a:schemeClr val="bg1"/>
                </a:solidFill>
              </a:rPr>
            </a:br>
            <a:br>
              <a:rPr lang="en-US" sz="3200" dirty="0">
                <a:solidFill>
                  <a:schemeClr val="bg1"/>
                </a:solidFill>
              </a:rPr>
            </a:br>
            <a:r>
              <a:rPr lang="en-GB" sz="1600" dirty="0">
                <a:solidFill>
                  <a:schemeClr val="bg1"/>
                </a:solidFill>
              </a:rPr>
              <a:t>The two countries with the highest employment rate are Netherlands and Sweden.</a:t>
            </a:r>
            <a:br>
              <a:rPr lang="en-GB" sz="1600" dirty="0"/>
            </a:br>
            <a:br>
              <a:rPr lang="en-US" sz="1600" dirty="0"/>
            </a:br>
            <a:endParaRPr lang="en-US" sz="1600" dirty="0"/>
          </a:p>
        </p:txBody>
      </p:sp>
      <p:pic>
        <p:nvPicPr>
          <p:cNvPr id="4" name="Content Placeholder 3" descr="A screenshot of a cell phone&#10;&#10;Description automatically generated">
            <a:extLst>
              <a:ext uri="{FF2B5EF4-FFF2-40B4-BE49-F238E27FC236}">
                <a16:creationId xmlns:a16="http://schemas.microsoft.com/office/drawing/2014/main" id="{B74A66DF-B8ED-A24E-816A-65E7A2201C2A}"/>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299804" y="452719"/>
            <a:ext cx="4788076" cy="580362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51180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88C6-A0D3-EA45-AAFC-6BE7C0D9096D}"/>
              </a:ext>
            </a:extLst>
          </p:cNvPr>
          <p:cNvSpPr>
            <a:spLocks noGrp="1"/>
          </p:cNvSpPr>
          <p:nvPr>
            <p:ph type="title"/>
          </p:nvPr>
        </p:nvSpPr>
        <p:spPr/>
        <p:txBody>
          <a:bodyPr/>
          <a:lstStyle/>
          <a:p>
            <a:r>
              <a:rPr lang="en-GB" b="1" dirty="0"/>
              <a:t>EU Country</a:t>
            </a:r>
            <a:br>
              <a:rPr lang="en-GB" b="1" dirty="0"/>
            </a:br>
            <a:endParaRPr lang="en-US" dirty="0"/>
          </a:p>
        </p:txBody>
      </p:sp>
      <p:pic>
        <p:nvPicPr>
          <p:cNvPr id="4" name="Content Placeholder 3">
            <a:extLst>
              <a:ext uri="{FF2B5EF4-FFF2-40B4-BE49-F238E27FC236}">
                <a16:creationId xmlns:a16="http://schemas.microsoft.com/office/drawing/2014/main" id="{EF475C7A-4565-584A-842C-51C54D80033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65257" y="873233"/>
            <a:ext cx="5642949" cy="5401563"/>
          </a:xfrm>
          <a:prstGeom prst="rect">
            <a:avLst/>
          </a:prstGeom>
          <a:ln>
            <a:solidFill>
              <a:schemeClr val="accent6">
                <a:lumMod val="75000"/>
              </a:schemeClr>
            </a:solidFill>
          </a:ln>
        </p:spPr>
      </p:pic>
    </p:spTree>
    <p:extLst>
      <p:ext uri="{BB962C8B-B14F-4D97-AF65-F5344CB8AC3E}">
        <p14:creationId xmlns:p14="http://schemas.microsoft.com/office/powerpoint/2010/main" val="367211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3A95-1EC1-6D41-97EB-421806BC4F4A}"/>
              </a:ext>
            </a:extLst>
          </p:cNvPr>
          <p:cNvSpPr>
            <a:spLocks noGrp="1"/>
          </p:cNvSpPr>
          <p:nvPr>
            <p:ph type="title"/>
          </p:nvPr>
        </p:nvSpPr>
        <p:spPr/>
        <p:txBody>
          <a:bodyPr vert="horz" lIns="91440" tIns="45720" rIns="91440" bIns="45720" rtlCol="0" anchor="t">
            <a:normAutofit/>
          </a:bodyPr>
          <a:lstStyle/>
          <a:p>
            <a:r>
              <a:rPr lang="en-US" sz="4800" dirty="0">
                <a:solidFill>
                  <a:schemeClr val="bg1"/>
                </a:solidFill>
              </a:rPr>
              <a:t>Foursquare Venues</a:t>
            </a:r>
          </a:p>
        </p:txBody>
      </p:sp>
      <p:pic>
        <p:nvPicPr>
          <p:cNvPr id="4" name="Content Placeholder 3" descr="A screenshot of a cell phone&#10;&#10;Description automatically generated">
            <a:extLst>
              <a:ext uri="{FF2B5EF4-FFF2-40B4-BE49-F238E27FC236}">
                <a16:creationId xmlns:a16="http://schemas.microsoft.com/office/drawing/2014/main" id="{18A25163-9652-4C45-8E53-7CABFED9F78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24656" y="1618938"/>
            <a:ext cx="10658006" cy="4002373"/>
          </a:xfrm>
          <a:prstGeom prst="rect">
            <a:avLst/>
          </a:prstGeom>
          <a:ln>
            <a:noFill/>
          </a:ln>
        </p:spPr>
      </p:pic>
    </p:spTree>
    <p:extLst>
      <p:ext uri="{BB962C8B-B14F-4D97-AF65-F5344CB8AC3E}">
        <p14:creationId xmlns:p14="http://schemas.microsoft.com/office/powerpoint/2010/main" val="396594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69D0-ACF2-334D-B6A2-5A293FB28D30}"/>
              </a:ext>
            </a:extLst>
          </p:cNvPr>
          <p:cNvSpPr>
            <a:spLocks noGrp="1"/>
          </p:cNvSpPr>
          <p:nvPr>
            <p:ph type="title"/>
          </p:nvPr>
        </p:nvSpPr>
        <p:spPr/>
        <p:txBody>
          <a:bodyPr/>
          <a:lstStyle/>
          <a:p>
            <a:r>
              <a:rPr lang="en-US" dirty="0"/>
              <a:t>K-Mean Clusters</a:t>
            </a:r>
          </a:p>
        </p:txBody>
      </p:sp>
      <p:pic>
        <p:nvPicPr>
          <p:cNvPr id="4" name="Content Placeholder 3">
            <a:extLst>
              <a:ext uri="{FF2B5EF4-FFF2-40B4-BE49-F238E27FC236}">
                <a16:creationId xmlns:a16="http://schemas.microsoft.com/office/drawing/2014/main" id="{606399FA-2CE0-084D-AE76-809C7FD699E6}"/>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139253" y="1887522"/>
            <a:ext cx="5358386" cy="2976508"/>
          </a:xfrm>
          <a:prstGeom prst="rect">
            <a:avLst/>
          </a:prstGeom>
        </p:spPr>
      </p:pic>
      <p:sp>
        <p:nvSpPr>
          <p:cNvPr id="5" name="Content Placeholder 4">
            <a:extLst>
              <a:ext uri="{FF2B5EF4-FFF2-40B4-BE49-F238E27FC236}">
                <a16:creationId xmlns:a16="http://schemas.microsoft.com/office/drawing/2014/main" id="{8AD1F742-C8A8-8844-A2FB-E25059958DF8}"/>
              </a:ext>
            </a:extLst>
          </p:cNvPr>
          <p:cNvSpPr>
            <a:spLocks noGrp="1"/>
          </p:cNvSpPr>
          <p:nvPr>
            <p:ph sz="half" idx="2"/>
          </p:nvPr>
        </p:nvSpPr>
        <p:spPr>
          <a:xfrm>
            <a:off x="6666635" y="1752311"/>
            <a:ext cx="3894222" cy="3997829"/>
          </a:xfrm>
        </p:spPr>
        <p:txBody>
          <a:bodyPr>
            <a:normAutofit/>
          </a:bodyPr>
          <a:lstStyle/>
          <a:p>
            <a:r>
              <a:rPr lang="en-GB" dirty="0"/>
              <a:t>Now that we have the most common venues per city, K-Means Clustering can be applied. In this reason I used unsupervised learning K-means algorithm to cluster the boroughs. K-Means algorithm is one of the most common cluster method of unsupervised learning. A total of 5 cluster (K=5) will be used as it is determined to be the optimal number of clusters.</a:t>
            </a:r>
          </a:p>
          <a:p>
            <a:endParaRPr lang="en-US" dirty="0"/>
          </a:p>
        </p:txBody>
      </p:sp>
    </p:spTree>
    <p:extLst>
      <p:ext uri="{BB962C8B-B14F-4D97-AF65-F5344CB8AC3E}">
        <p14:creationId xmlns:p14="http://schemas.microsoft.com/office/powerpoint/2010/main" val="3188647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{D0E7E8D0-3D3A-E849-87F3-A4170C9F05A6}tf10001062</Template>
  <TotalTime>10</TotalTime>
  <Words>512</Words>
  <Application>Microsoft Macintosh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Capstone: The millennial Entrepreneur</vt:lpstr>
      <vt:lpstr>Background </vt:lpstr>
      <vt:lpstr>Business Problem </vt:lpstr>
      <vt:lpstr>Exploratory Data Analysis </vt:lpstr>
      <vt:lpstr>CO2 Emissions From the bubble chart we can clearly see the two countries with the lowest CO2 emissions are Sweden and Finland.  </vt:lpstr>
      <vt:lpstr>Employment Rate  The two countries with the highest employment rate are Netherlands and Sweden.  </vt:lpstr>
      <vt:lpstr>EU Country </vt:lpstr>
      <vt:lpstr>Foursquare Venues</vt:lpstr>
      <vt:lpstr>K-Mean Clusters</vt:lpstr>
      <vt:lpstr>Clusters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The millennial Entrepreneur</dc:title>
  <dc:creator>Andre Bekker</dc:creator>
  <cp:lastModifiedBy>Andre Bekker</cp:lastModifiedBy>
  <cp:revision>3</cp:revision>
  <dcterms:created xsi:type="dcterms:W3CDTF">2020-07-27T19:26:35Z</dcterms:created>
  <dcterms:modified xsi:type="dcterms:W3CDTF">2020-07-27T19:37:16Z</dcterms:modified>
</cp:coreProperties>
</file>