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300" r:id="rId3"/>
    <p:sldId id="302" r:id="rId4"/>
    <p:sldId id="316" r:id="rId5"/>
    <p:sldId id="317" r:id="rId6"/>
    <p:sldId id="318" r:id="rId7"/>
    <p:sldId id="319" r:id="rId8"/>
    <p:sldId id="320" r:id="rId9"/>
    <p:sldId id="315" r:id="rId10"/>
    <p:sldId id="30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17/10/2024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goDB pincha en hueso: nadie acepta su nueva licencia - MuyLin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187" y="2738526"/>
            <a:ext cx="4615930" cy="307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377348" y="1819971"/>
            <a:ext cx="11110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Avanzando en MongoDB</a:t>
            </a:r>
            <a:endParaRPr kumimoji="0" lang="es-CO" sz="44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503" y="462254"/>
            <a:ext cx="1113035" cy="101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780328" y="2425009"/>
            <a:ext cx="58974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Century" panose="02040604050505020304" pitchFamily="18" charset="0"/>
              </a:rPr>
              <a:t>MongoDB es una base de datos NoSQL orientada a documentos que permite almacenar datos en formato BSON (Binary JSON). Es altamente escalable y flexible, lo que la hace ideal para aplicaciones que requieren grandes volúmenes </a:t>
            </a:r>
            <a:r>
              <a:rPr lang="es-MX" dirty="0" smtClean="0">
                <a:latin typeface="Century" panose="02040604050505020304" pitchFamily="18" charset="0"/>
              </a:rPr>
              <a:t>de datos</a:t>
            </a:r>
            <a:r>
              <a:rPr lang="es-MX" dirty="0">
                <a:latin typeface="Century" panose="02040604050505020304" pitchFamily="18" charset="0"/>
              </a:rPr>
              <a:t>.</a:t>
            </a:r>
            <a:br>
              <a:rPr lang="es-MX" dirty="0">
                <a:latin typeface="Century" panose="02040604050505020304" pitchFamily="18" charset="0"/>
              </a:rPr>
            </a:br>
            <a:r>
              <a:rPr lang="es-MX" dirty="0">
                <a:latin typeface="Century" panose="02040604050505020304" pitchFamily="18" charset="0"/>
              </a:rPr>
              <a:t>Entre las características avanzadas de MongoDB se encuentran: la indexación, replicación, sharding, agregaciones y transacciones, todas diseñadas para mejorar el rendimiento, la escalabilidad y la fiabilidad en el manejo de datos.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052906" y="413144"/>
            <a:ext cx="51219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000" b="1" dirty="0" smtClean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Introducción MongoDB</a:t>
            </a:r>
            <a:endParaRPr lang="es-ES" sz="40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2050" name="Picture 2" descr="What is MongoDB? NoSQL database explained in an easy way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093" y="2284949"/>
            <a:ext cx="2448609" cy="329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55637" y="1878520"/>
            <a:ext cx="55024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Century" panose="02040604050505020304" pitchFamily="18" charset="0"/>
              </a:rPr>
              <a:t>En MongoDB, una colección es un grupo de documentos. Las colecciones no imponen un esquema estricto, lo que permite almacenar diferentes tipos de datos en un solo lugar.</a:t>
            </a:r>
          </a:p>
          <a:p>
            <a:pPr algn="just"/>
            <a:r>
              <a:rPr lang="es-MX" dirty="0">
                <a:latin typeface="Century" panose="02040604050505020304" pitchFamily="18" charset="0"/>
              </a:rPr>
              <a:t>Las colecciones pueden ser administradas de forma dinámica, lo que significa que no es necesario predefinir la estructura o tamaño antes de utilizarlas</a:t>
            </a:r>
            <a:r>
              <a:rPr lang="es-MX" dirty="0" smtClean="0">
                <a:latin typeface="Century" panose="02040604050505020304" pitchFamily="18" charset="0"/>
              </a:rPr>
              <a:t>.</a:t>
            </a:r>
          </a:p>
          <a:p>
            <a:pPr algn="just"/>
            <a:endParaRPr lang="es-MX" dirty="0">
              <a:latin typeface="Century" panose="02040604050505020304" pitchFamily="18" charset="0"/>
            </a:endParaRPr>
          </a:p>
          <a:p>
            <a:pPr algn="just"/>
            <a:r>
              <a:rPr lang="es-MX" dirty="0">
                <a:latin typeface="Century" panose="02040604050505020304" pitchFamily="18" charset="0"/>
              </a:rPr>
              <a:t>MongoDB permite realizar operaciones CRUD (Crear, Leer, Actualizar, Borrar) de forma eficiente sobre las colecciones, y soporta la creación de múltiples colecciones en una base de datos para diferentes tipos de datos</a:t>
            </a:r>
            <a:r>
              <a:rPr lang="es-MX" sz="1600" dirty="0"/>
              <a:t>.</a:t>
            </a:r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601884" y="458861"/>
            <a:ext cx="665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Manejo de Colecciones en MongoDB</a:t>
            </a:r>
            <a:endParaRPr lang="es-CO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 descr="What Is MongoDB? | Feature Overview and FAQ | OpenLogic by Perfor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15" y="2126673"/>
            <a:ext cx="5118561" cy="341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67148" y="458861"/>
            <a:ext cx="5569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Documentos en MongoDB</a:t>
            </a:r>
            <a:endParaRPr lang="es-CO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5637" y="1521567"/>
            <a:ext cx="548938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Los 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documentos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en MongoDB son objetos que contienen pares clave-valor y son la unidad de almacenamiento en una colección.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Cada documento puede tener un esquema diferente, lo que brinda flexibilidad a la base de datos.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Los documentos están estructurados en formato BSON, lo que permite almacenar tipos de datos más complejos y realizar consultas avanzadas sobre ellos.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Cada documento tiene un campo especial llamado _id, que actúa como identificador único dentro de una colección.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</p:txBody>
      </p:sp>
      <p:pic>
        <p:nvPicPr>
          <p:cNvPr id="4099" name="Picture 3" descr="MongoDB là gì? 9 Phần mềm quản trị Mongodb nên sử dụng 20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923" y="2226025"/>
            <a:ext cx="5145983" cy="289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ow to Migrate Your Node.js App from SQL to MongoDB | 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60" y="1587776"/>
            <a:ext cx="5995305" cy="403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55637" y="1778687"/>
            <a:ext cx="57698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Century" panose="02040604050505020304" pitchFamily="18" charset="0"/>
              </a:rPr>
              <a:t>La indexación es una característica avanzada de MongoDB que mejora la eficiencia de las consultas al permitir accesos rápidos a los datos</a:t>
            </a:r>
            <a:r>
              <a:rPr lang="es-MX" dirty="0" smtClean="0">
                <a:latin typeface="Century" panose="02040604050505020304" pitchFamily="18" charset="0"/>
              </a:rPr>
              <a:t>.</a:t>
            </a:r>
          </a:p>
          <a:p>
            <a:pPr algn="just"/>
            <a:endParaRPr lang="es-MX" dirty="0">
              <a:latin typeface="Century" panose="02040604050505020304" pitchFamily="18" charset="0"/>
            </a:endParaRPr>
          </a:p>
          <a:p>
            <a:pPr algn="just"/>
            <a:r>
              <a:rPr lang="es-MX" dirty="0">
                <a:latin typeface="Century" panose="02040604050505020304" pitchFamily="18" charset="0"/>
              </a:rPr>
              <a:t>MongoDB admite varios tipos de índices: índices simples, compuestos, geoespaciales, y de texto.</a:t>
            </a:r>
          </a:p>
          <a:p>
            <a:pPr algn="just"/>
            <a:r>
              <a:rPr lang="es-MX" dirty="0">
                <a:latin typeface="Century" panose="02040604050505020304" pitchFamily="18" charset="0"/>
              </a:rPr>
              <a:t>Los índices mejoran el rendimiento de las consultas al reducir el número de documentos que MongoDB necesita escanear para encontrar los resultados deseados</a:t>
            </a:r>
            <a:r>
              <a:rPr lang="es-MX" dirty="0" smtClean="0">
                <a:latin typeface="Century" panose="02040604050505020304" pitchFamily="18" charset="0"/>
              </a:rPr>
              <a:t>.</a:t>
            </a:r>
          </a:p>
          <a:p>
            <a:pPr algn="just"/>
            <a:endParaRPr lang="es-MX" dirty="0">
              <a:latin typeface="Century" panose="02040604050505020304" pitchFamily="18" charset="0"/>
            </a:endParaRPr>
          </a:p>
          <a:p>
            <a:pPr algn="just"/>
            <a:r>
              <a:rPr lang="es-MX" dirty="0">
                <a:latin typeface="Century" panose="02040604050505020304" pitchFamily="18" charset="0"/>
              </a:rPr>
              <a:t>Sin embargo, deben ser usados con cuidado, ya que pueden impactar el rendimiento de las operaciones de escritura.</a:t>
            </a:r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3461818" y="389586"/>
            <a:ext cx="534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Indexación en MongoDB</a:t>
            </a:r>
            <a:endParaRPr lang="es-CO" sz="3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What is MongoDB Latency? Definition &amp; FAQs | ScyllaDB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38" y="2743199"/>
            <a:ext cx="5144056" cy="184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278139" y="458861"/>
            <a:ext cx="520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Agregaciones en MongoDB</a:t>
            </a:r>
            <a:endParaRPr lang="es-CO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9983" y="2074955"/>
            <a:ext cx="5935134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El </a:t>
            </a:r>
            <a:r>
              <a:rPr kumimoji="0" lang="es-CO" altLang="es-CO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framework de agregación 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en MongoDB permite procesar y transformar datos almacenados en la base de datos.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Las agregaciones se utilizan para realizar operaciones complejas como agrupación, filtrado, proyecciones y cálculos sobre colecciones de documentos.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MongoDB ofrece operadores avanzados de agregación como $match, $group, $project, y $lookup, que permiten construir pipelines para procesar grandes volúmenes de datos de manera eficiente.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63195" y="403603"/>
            <a:ext cx="4973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Replicación en MongoDB</a:t>
            </a:r>
            <a:endParaRPr lang="es-CO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91103" y="1828739"/>
            <a:ext cx="555043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 dirty="0">
                <a:latin typeface="Century" panose="02040604050505020304" pitchFamily="18" charset="0"/>
              </a:rPr>
              <a:t>La replicación es una característica avanzada que proporciona alta disponibilidad y tolerancia a fallos al duplicar los datos en varios servidores</a:t>
            </a:r>
            <a:r>
              <a:rPr lang="es-MX" dirty="0" smtClean="0">
                <a:latin typeface="Century" panose="02040604050505020304" pitchFamily="18" charset="0"/>
              </a:rPr>
              <a:t>.</a:t>
            </a:r>
          </a:p>
          <a:p>
            <a:pPr algn="just"/>
            <a:endParaRPr lang="es-MX" dirty="0">
              <a:latin typeface="Century" panose="02040604050505020304" pitchFamily="18" charset="0"/>
            </a:endParaRPr>
          </a:p>
          <a:p>
            <a:pPr algn="just"/>
            <a:r>
              <a:rPr lang="es-MX" dirty="0">
                <a:latin typeface="Century" panose="02040604050505020304" pitchFamily="18" charset="0"/>
              </a:rPr>
              <a:t>Un replica set en MongoDB es un grupo de instancias de MongoDB que mantienen la misma copia de los datos</a:t>
            </a:r>
            <a:r>
              <a:rPr lang="es-MX" dirty="0" smtClean="0">
                <a:latin typeface="Century" panose="02040604050505020304" pitchFamily="18" charset="0"/>
              </a:rPr>
              <a:t>.</a:t>
            </a:r>
          </a:p>
          <a:p>
            <a:pPr algn="just"/>
            <a:endParaRPr lang="es-MX" dirty="0">
              <a:latin typeface="Century" panose="02040604050505020304" pitchFamily="18" charset="0"/>
            </a:endParaRPr>
          </a:p>
          <a:p>
            <a:pPr algn="just"/>
            <a:r>
              <a:rPr lang="es-MX" dirty="0">
                <a:latin typeface="Century" panose="02040604050505020304" pitchFamily="18" charset="0"/>
              </a:rPr>
              <a:t>Los datos se replican automáticamente desde el servidor primario (primary) a los secundarios (secondaries), permitiendo conmutación por error y respaldo automático en caso de fallos.</a:t>
            </a:r>
          </a:p>
          <a:p>
            <a:pPr algn="just"/>
            <a:r>
              <a:rPr lang="es-MX" dirty="0">
                <a:latin typeface="Century" panose="02040604050505020304" pitchFamily="18" charset="0"/>
              </a:rPr>
              <a:t>La replicación garantiza que los datos estén disponibles incluso si un nodo falla.</a:t>
            </a:r>
          </a:p>
        </p:txBody>
      </p:sp>
      <p:pic>
        <p:nvPicPr>
          <p:cNvPr id="7172" name="Picture 4" descr="MongoDB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03" y="2496914"/>
            <a:ext cx="5259171" cy="263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76765" y="403603"/>
            <a:ext cx="4470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Sharding en MongoDB</a:t>
            </a:r>
            <a:endParaRPr lang="es-CO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7579" y="1883315"/>
            <a:ext cx="548447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 dirty="0">
                <a:latin typeface="Century" panose="02040604050505020304" pitchFamily="18" charset="0"/>
              </a:rPr>
              <a:t>El sharding es la técnica de dividir grandes colecciones en partes más pequeñas llamadas shards, distribuidas en varios servidores</a:t>
            </a:r>
            <a:r>
              <a:rPr lang="es-MX" dirty="0" smtClean="0">
                <a:latin typeface="Century" panose="02040604050505020304" pitchFamily="18" charset="0"/>
              </a:rPr>
              <a:t>.</a:t>
            </a:r>
          </a:p>
          <a:p>
            <a:pPr algn="just"/>
            <a:endParaRPr lang="es-MX" dirty="0">
              <a:latin typeface="Century" panose="02040604050505020304" pitchFamily="18" charset="0"/>
            </a:endParaRPr>
          </a:p>
          <a:p>
            <a:pPr algn="just"/>
            <a:r>
              <a:rPr lang="es-MX" dirty="0">
                <a:latin typeface="Century" panose="02040604050505020304" pitchFamily="18" charset="0"/>
              </a:rPr>
              <a:t>El objetivo del sharding es mejorar la escalabilidad horizontal al distribuir la carga de datos y consultas entre múltiples nodos</a:t>
            </a:r>
            <a:r>
              <a:rPr lang="es-MX" dirty="0" smtClean="0">
                <a:latin typeface="Century" panose="02040604050505020304" pitchFamily="18" charset="0"/>
              </a:rPr>
              <a:t>.</a:t>
            </a:r>
          </a:p>
          <a:p>
            <a:pPr algn="just"/>
            <a:endParaRPr lang="es-MX" dirty="0">
              <a:latin typeface="Century" panose="02040604050505020304" pitchFamily="18" charset="0"/>
            </a:endParaRPr>
          </a:p>
          <a:p>
            <a:pPr algn="just"/>
            <a:r>
              <a:rPr lang="es-MX" dirty="0">
                <a:latin typeface="Century" panose="02040604050505020304" pitchFamily="18" charset="0"/>
              </a:rPr>
              <a:t>MongoDB maneja automáticamente el balanceo de shards para asegurar que la carga esté distribuida equitativamente entre los nodos.</a:t>
            </a:r>
          </a:p>
          <a:p>
            <a:pPr algn="just"/>
            <a:r>
              <a:rPr lang="es-MX" dirty="0">
                <a:latin typeface="Century" panose="02040604050505020304" pitchFamily="18" charset="0"/>
              </a:rPr>
              <a:t>Es esencial para aplicaciones que manejan grandes volúmenes de datos y requieren rendimiento optimizado en escalas masivas.</a:t>
            </a:r>
          </a:p>
        </p:txBody>
      </p:sp>
      <p:pic>
        <p:nvPicPr>
          <p:cNvPr id="8194" name="Picture 2" descr="What is Sharding in MongoDB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01" y="2362199"/>
            <a:ext cx="5603682" cy="30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519983" y="1596043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4" y="1533497"/>
            <a:ext cx="2490845" cy="24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59299" y="2367857"/>
            <a:ext cx="749807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2000" b="1" dirty="0">
                <a:solidFill>
                  <a:srgbClr val="7030A0"/>
                </a:solidFill>
                <a:latin typeface="Century" panose="02040604050505020304" pitchFamily="18" charset="0"/>
              </a:rPr>
              <a:t>MongoDB ofrece una gama de características avanzadas, como la indexación, agregaciones, replicación, sharding y transacciones, que permiten manejar grandes volúmenes de datos de manera eficiente y escalable. El manejo flexible de colecciones y documentos lo convierte en una solución ideal para aplicaciones que requieren alta disponibilidad, rendimiento optimizado y flexibilidad en el almacenamiento de datos.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645</Words>
  <Application>Microsoft Office PowerPoint</Application>
  <PresentationFormat>Panorámica</PresentationFormat>
  <Paragraphs>48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101</cp:revision>
  <dcterms:created xsi:type="dcterms:W3CDTF">2023-03-30T14:23:16Z</dcterms:created>
  <dcterms:modified xsi:type="dcterms:W3CDTF">2024-10-18T04:39:11Z</dcterms:modified>
</cp:coreProperties>
</file>