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300" r:id="rId3"/>
    <p:sldId id="302" r:id="rId4"/>
    <p:sldId id="316" r:id="rId5"/>
    <p:sldId id="317" r:id="rId6"/>
    <p:sldId id="318" r:id="rId7"/>
    <p:sldId id="319" r:id="rId8"/>
    <p:sldId id="320" r:id="rId9"/>
    <p:sldId id="315" r:id="rId10"/>
    <p:sldId id="301"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4660"/>
  </p:normalViewPr>
  <p:slideViewPr>
    <p:cSldViewPr snapToGrid="0" showGuides="1">
      <p:cViewPr varScale="1">
        <p:scale>
          <a:sx n="115" d="100"/>
          <a:sy n="115" d="100"/>
        </p:scale>
        <p:origin x="38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17/10/2024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17/10/2024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17/10/2024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17/10/2024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17/10/2024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17/10/2024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17/10/2024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17/10/2024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17/10/2024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17/10/2024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17/10/2024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17/10/2024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17/10/2024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8" name="Picture 4" descr="10 Best Practices to Secure Your Node.js Application in Production | by  Afser Ali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678" y="2693323"/>
            <a:ext cx="3470080" cy="347008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452163" y="1886016"/>
            <a:ext cx="11110841" cy="923330"/>
          </a:xfrm>
          <a:prstGeom prst="rect">
            <a:avLst/>
          </a:prstGeom>
          <a:noFill/>
        </p:spPr>
        <p:txBody>
          <a:bodyPr wrap="square" rtlCol="0">
            <a:spAutoFit/>
          </a:bodyPr>
          <a:lstStyle/>
          <a:p>
            <a:pPr lvl="0" algn="ctr">
              <a:defRPr/>
            </a:pPr>
            <a:r>
              <a:rPr lang="es-MX" sz="54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Introducción a Node.js</a:t>
            </a:r>
            <a:endParaRPr kumimoji="0" lang="es-CO" sz="54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358295" y="652961"/>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2589240" y="3455788"/>
            <a:ext cx="6418292" cy="2246769"/>
          </a:xfrm>
          <a:prstGeom prst="rect">
            <a:avLst/>
          </a:prstGeom>
          <a:noFill/>
        </p:spPr>
        <p:txBody>
          <a:bodyPr wrap="square" rtlCol="0">
            <a:spAutoFit/>
          </a:bodyPr>
          <a:lstStyle/>
          <a:p>
            <a:pPr algn="just"/>
            <a:r>
              <a:rPr lang="es-MX" sz="2000" dirty="0">
                <a:latin typeface="Century" panose="02040604050505020304" pitchFamily="18" charset="0"/>
              </a:rPr>
              <a:t>Node.js es un entorno de ejecución de JavaScript basado en el motor V8 de Google Chrome. Permite ejecutar código JavaScript fuera del navegador, lo que lo hace ideal para el desarrollo de aplicaciones del lado del servidor. Fue creado en 2009 por Ryan Dahl y ha ganado popularidad por su enfoque en la construcción de aplicaciones escalables y eficientes.</a:t>
            </a:r>
            <a:endParaRPr lang="es-CO" sz="2000" b="1" dirty="0">
              <a:latin typeface="Century" panose="02040604050505020304" pitchFamily="18" charset="0"/>
            </a:endParaRPr>
          </a:p>
        </p:txBody>
      </p:sp>
      <p:sp>
        <p:nvSpPr>
          <p:cNvPr id="3" name="Rectángulo 2"/>
          <p:cNvSpPr/>
          <p:nvPr/>
        </p:nvSpPr>
        <p:spPr>
          <a:xfrm>
            <a:off x="2755494" y="347357"/>
            <a:ext cx="5942268"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800" b="1" dirty="0">
                <a:ln/>
                <a:solidFill>
                  <a:schemeClr val="accent5">
                    <a:lumMod val="60000"/>
                    <a:lumOff val="40000"/>
                  </a:schemeClr>
                </a:solidFill>
              </a:rPr>
              <a:t>Introducción a Node.js</a:t>
            </a:r>
            <a:endParaRPr lang="es-ES" sz="4800" b="1" cap="none" spc="0" dirty="0">
              <a:ln/>
              <a:solidFill>
                <a:schemeClr val="accent5">
                  <a:lumMod val="60000"/>
                  <a:lumOff val="40000"/>
                </a:schemeClr>
              </a:solidFill>
              <a:effectLst/>
            </a:endParaRPr>
          </a:p>
        </p:txBody>
      </p:sp>
      <p:pic>
        <p:nvPicPr>
          <p:cNvPr id="2052" name="Picture 4" descr="Hire Node.js Developers, Nodejs Development Company - Curotec"/>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023359" y="1710417"/>
            <a:ext cx="3689173" cy="992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1980820" y="398296"/>
            <a:ext cx="8135882" cy="707886"/>
          </a:xfrm>
          <a:prstGeom prst="rect">
            <a:avLst/>
          </a:prstGeom>
          <a:noFill/>
        </p:spPr>
        <p:txBody>
          <a:bodyPr wrap="square" rtlCol="0">
            <a:spAutoFit/>
          </a:bodyPr>
          <a:lstStyle/>
          <a:p>
            <a:r>
              <a:rPr lang="es-MX" sz="4000" b="1" dirty="0">
                <a:solidFill>
                  <a:schemeClr val="accent5">
                    <a:lumMod val="60000"/>
                    <a:lumOff val="40000"/>
                  </a:schemeClr>
                </a:solidFill>
              </a:rPr>
              <a:t>Características principales de Node.js</a:t>
            </a:r>
            <a:endParaRPr lang="es-CO" sz="4000" b="1" dirty="0">
              <a:solidFill>
                <a:schemeClr val="accent5">
                  <a:lumMod val="60000"/>
                  <a:lumOff val="40000"/>
                </a:schemeClr>
              </a:solidFill>
            </a:endParaRPr>
          </a:p>
        </p:txBody>
      </p:sp>
      <p:sp>
        <p:nvSpPr>
          <p:cNvPr id="5" name="Rectangle 1"/>
          <p:cNvSpPr>
            <a:spLocks noChangeArrowheads="1"/>
          </p:cNvSpPr>
          <p:nvPr/>
        </p:nvSpPr>
        <p:spPr bwMode="auto">
          <a:xfrm>
            <a:off x="418929" y="1914537"/>
            <a:ext cx="605668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800" b="1" i="0" u="none" strike="noStrike" cap="none" normalizeH="0" baseline="0" dirty="0" smtClean="0">
                <a:ln>
                  <a:noFill/>
                </a:ln>
                <a:solidFill>
                  <a:schemeClr val="tx1"/>
                </a:solidFill>
                <a:effectLst/>
                <a:latin typeface="Century" panose="02040604050505020304" pitchFamily="18" charset="0"/>
              </a:rPr>
              <a:t>Orientado a eventos</a:t>
            </a:r>
            <a:r>
              <a:rPr kumimoji="0" lang="es-CO" altLang="es-CO" sz="1800" b="0" i="0" u="none" strike="noStrike" cap="none" normalizeH="0" baseline="0" dirty="0" smtClean="0">
                <a:ln>
                  <a:noFill/>
                </a:ln>
                <a:solidFill>
                  <a:schemeClr val="tx1"/>
                </a:solidFill>
                <a:effectLst/>
                <a:latin typeface="Century" panose="02040604050505020304" pitchFamily="18" charset="0"/>
              </a:rPr>
              <a:t>: Node.js sigue un modelo de E/S no bloqueante, lo que permite manejar múltiples operaciones concurrentes de manera eficiente.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800" b="0" i="0" u="none" strike="noStrike" cap="none" normalizeH="0" baseline="0" dirty="0" smtClean="0">
              <a:ln>
                <a:noFill/>
              </a:ln>
              <a:solidFill>
                <a:schemeClr val="tx1"/>
              </a:solidFill>
              <a:effectLst/>
              <a:latin typeface="Century" panose="020406040505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800" b="1" i="0" u="none" strike="noStrike" cap="none" normalizeH="0" baseline="0" dirty="0" smtClean="0">
                <a:ln>
                  <a:noFill/>
                </a:ln>
                <a:solidFill>
                  <a:schemeClr val="tx1"/>
                </a:solidFill>
                <a:effectLst/>
                <a:latin typeface="Century" panose="02040604050505020304" pitchFamily="18" charset="0"/>
              </a:rPr>
              <a:t>Asincrónico</a:t>
            </a:r>
            <a:r>
              <a:rPr kumimoji="0" lang="es-CO" altLang="es-CO" sz="1800" b="0" i="0" u="none" strike="noStrike" cap="none" normalizeH="0" baseline="0" dirty="0" smtClean="0">
                <a:ln>
                  <a:noFill/>
                </a:ln>
                <a:solidFill>
                  <a:schemeClr val="tx1"/>
                </a:solidFill>
                <a:effectLst/>
                <a:latin typeface="Century" panose="02040604050505020304" pitchFamily="18" charset="0"/>
              </a:rPr>
              <a:t>: El enfoque no bloqueante permite que el servidor maneje múltiples solicitudes sin esperar a que terminen otras operaciones.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800" b="0" i="0" u="none" strike="noStrike" cap="none" normalizeH="0" baseline="0" dirty="0" smtClean="0">
              <a:ln>
                <a:noFill/>
              </a:ln>
              <a:solidFill>
                <a:schemeClr val="tx1"/>
              </a:solidFill>
              <a:effectLst/>
              <a:latin typeface="Century" panose="020406040505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800" b="1" i="0" u="none" strike="noStrike" cap="none" normalizeH="0" baseline="0" dirty="0" smtClean="0">
                <a:ln>
                  <a:noFill/>
                </a:ln>
                <a:solidFill>
                  <a:schemeClr val="tx1"/>
                </a:solidFill>
                <a:effectLst/>
                <a:latin typeface="Century" panose="02040604050505020304" pitchFamily="18" charset="0"/>
              </a:rPr>
              <a:t>Eficiente</a:t>
            </a:r>
            <a:r>
              <a:rPr kumimoji="0" lang="es-CO" altLang="es-CO" sz="1800" b="0" i="0" u="none" strike="noStrike" cap="none" normalizeH="0" baseline="0" dirty="0" smtClean="0">
                <a:ln>
                  <a:noFill/>
                </a:ln>
                <a:solidFill>
                  <a:schemeClr val="tx1"/>
                </a:solidFill>
                <a:effectLst/>
                <a:latin typeface="Century" panose="02040604050505020304" pitchFamily="18" charset="0"/>
              </a:rPr>
              <a:t>: El uso del motor V8 lo convierte en un entorno rápido y optimizado para el rendimiento.</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800" b="0" i="0" u="none" strike="noStrike" cap="none" normalizeH="0" baseline="0" dirty="0" smtClean="0">
              <a:ln>
                <a:noFill/>
              </a:ln>
              <a:solidFill>
                <a:schemeClr val="tx1"/>
              </a:solidFill>
              <a:effectLst/>
              <a:latin typeface="Century" panose="020406040505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800" b="1" i="0" u="none" strike="noStrike" cap="none" normalizeH="0" baseline="0" dirty="0" smtClean="0">
                <a:ln>
                  <a:noFill/>
                </a:ln>
                <a:solidFill>
                  <a:schemeClr val="tx1"/>
                </a:solidFill>
                <a:effectLst/>
                <a:latin typeface="Century" panose="02040604050505020304" pitchFamily="18" charset="0"/>
              </a:rPr>
              <a:t>Escalabilidad</a:t>
            </a:r>
            <a:r>
              <a:rPr kumimoji="0" lang="es-CO" altLang="es-CO" sz="1800" b="0" i="0" u="none" strike="noStrike" cap="none" normalizeH="0" baseline="0" dirty="0" smtClean="0">
                <a:ln>
                  <a:noFill/>
                </a:ln>
                <a:solidFill>
                  <a:schemeClr val="tx1"/>
                </a:solidFill>
                <a:effectLst/>
                <a:latin typeface="Century" panose="02040604050505020304" pitchFamily="18" charset="0"/>
              </a:rPr>
              <a:t>: Ideal para aplicaciones escalables como APIs y servicios web que manejan una gran cantidad de solicitudes. </a:t>
            </a:r>
          </a:p>
        </p:txBody>
      </p:sp>
      <p:pic>
        <p:nvPicPr>
          <p:cNvPr id="3075" name="Picture 3" descr="How to become a Node.js Developer? - scmGalaxy"/>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791499" y="2483096"/>
            <a:ext cx="4900755" cy="257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4099" name="Picture 3" descr="What Is Node.js? A Complete Guide for Develop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8651" y="1753985"/>
            <a:ext cx="4167075" cy="4001453"/>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2888146" y="389586"/>
            <a:ext cx="6314043" cy="707886"/>
          </a:xfrm>
          <a:prstGeom prst="rect">
            <a:avLst/>
          </a:prstGeom>
          <a:noFill/>
        </p:spPr>
        <p:txBody>
          <a:bodyPr wrap="square" rtlCol="0">
            <a:spAutoFit/>
          </a:bodyPr>
          <a:lstStyle/>
          <a:p>
            <a:r>
              <a:rPr lang="es-MX" sz="4000" b="1" dirty="0">
                <a:solidFill>
                  <a:schemeClr val="accent5">
                    <a:lumMod val="60000"/>
                    <a:lumOff val="40000"/>
                  </a:schemeClr>
                </a:solidFill>
              </a:rPr>
              <a:t>Otros Entornos de Ejecución</a:t>
            </a:r>
            <a:endParaRPr lang="es-CO" sz="4000" b="1" dirty="0">
              <a:solidFill>
                <a:schemeClr val="accent5">
                  <a:lumMod val="60000"/>
                  <a:lumOff val="40000"/>
                </a:schemeClr>
              </a:solidFill>
            </a:endParaRPr>
          </a:p>
        </p:txBody>
      </p:sp>
      <p:sp>
        <p:nvSpPr>
          <p:cNvPr id="5" name="Rectangle 1"/>
          <p:cNvSpPr>
            <a:spLocks noChangeArrowheads="1"/>
          </p:cNvSpPr>
          <p:nvPr/>
        </p:nvSpPr>
        <p:spPr bwMode="auto">
          <a:xfrm>
            <a:off x="655637" y="1753985"/>
            <a:ext cx="609052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600" b="1" i="0" u="none" strike="noStrike" cap="none" normalizeH="0" baseline="0" dirty="0" smtClean="0">
                <a:ln>
                  <a:noFill/>
                </a:ln>
                <a:solidFill>
                  <a:schemeClr val="tx1"/>
                </a:solidFill>
                <a:effectLst/>
                <a:latin typeface="Century" panose="02040604050505020304" pitchFamily="18" charset="0"/>
              </a:rPr>
              <a:t>Node.js vs. PHP</a:t>
            </a:r>
            <a:r>
              <a:rPr kumimoji="0" lang="es-CO" altLang="es-CO" sz="1600" b="0" i="0" u="none" strike="noStrike" cap="none" normalizeH="0" baseline="0" dirty="0" smtClean="0">
                <a:ln>
                  <a:noFill/>
                </a:ln>
                <a:solidFill>
                  <a:schemeClr val="tx1"/>
                </a:solidFill>
                <a:effectLst/>
                <a:latin typeface="Century" panose="020406040505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600" b="0" i="0" u="none" strike="noStrike" cap="none" normalizeH="0" baseline="0" dirty="0" smtClean="0">
              <a:ln>
                <a:noFill/>
              </a:ln>
              <a:solidFill>
                <a:schemeClr val="tx1"/>
              </a:solidFill>
              <a:effectLst/>
              <a:latin typeface="Century" panose="020406040505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600" b="0" i="0" u="none" strike="noStrike" cap="none" normalizeH="0" baseline="0" dirty="0" smtClean="0">
                <a:ln>
                  <a:noFill/>
                </a:ln>
                <a:solidFill>
                  <a:schemeClr val="tx1"/>
                </a:solidFill>
                <a:effectLst/>
                <a:latin typeface="Century" panose="02040604050505020304" pitchFamily="18" charset="0"/>
              </a:rPr>
              <a:t>Node.js utiliza un modelo no bloqueante y orientado a eventos, lo que lo hace más eficiente para aplicaciones en tiempo real.</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600" b="0" i="0" u="none" strike="noStrike" cap="none" normalizeH="0" baseline="0" dirty="0" smtClean="0">
              <a:ln>
                <a:noFill/>
              </a:ln>
              <a:solidFill>
                <a:schemeClr val="tx1"/>
              </a:solidFill>
              <a:effectLst/>
              <a:latin typeface="Century" panose="020406040505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600" b="0" i="0" u="none" strike="noStrike" cap="none" normalizeH="0" baseline="0" dirty="0" smtClean="0">
                <a:ln>
                  <a:noFill/>
                </a:ln>
                <a:solidFill>
                  <a:schemeClr val="tx1"/>
                </a:solidFill>
                <a:effectLst/>
                <a:latin typeface="Century" panose="02040604050505020304" pitchFamily="18" charset="0"/>
              </a:rPr>
              <a:t>PHP sigue un enfoque síncrono, donde cada solicitud debe esperar que las anteriores finalicen.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600" b="0" i="0" u="none" strike="noStrike" cap="none" normalizeH="0" baseline="0" dirty="0" smtClean="0">
              <a:ln>
                <a:noFill/>
              </a:ln>
              <a:solidFill>
                <a:schemeClr val="tx1"/>
              </a:solidFill>
              <a:effectLst/>
              <a:latin typeface="Century" panose="020406040505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600" b="1" i="0" u="none" strike="noStrike" cap="none" normalizeH="0" baseline="0" dirty="0" smtClean="0">
                <a:ln>
                  <a:noFill/>
                </a:ln>
                <a:solidFill>
                  <a:schemeClr val="tx1"/>
                </a:solidFill>
                <a:effectLst/>
                <a:latin typeface="Century" panose="02040604050505020304" pitchFamily="18" charset="0"/>
              </a:rPr>
              <a:t>Node.js vs. Python</a:t>
            </a:r>
            <a:r>
              <a:rPr kumimoji="0" lang="es-CO" altLang="es-CO" sz="1600" b="0" i="0" u="none" strike="noStrike" cap="none" normalizeH="0" baseline="0" dirty="0" smtClean="0">
                <a:ln>
                  <a:noFill/>
                </a:ln>
                <a:solidFill>
                  <a:schemeClr val="tx1"/>
                </a:solidFill>
                <a:effectLst/>
                <a:latin typeface="Century" panose="020406040505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600" b="0" i="0" u="none" strike="noStrike" cap="none" normalizeH="0" baseline="0" dirty="0" smtClean="0">
              <a:ln>
                <a:noFill/>
              </a:ln>
              <a:solidFill>
                <a:schemeClr val="tx1"/>
              </a:solidFill>
              <a:effectLst/>
              <a:latin typeface="Century" panose="020406040505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600" b="0" i="0" u="none" strike="noStrike" cap="none" normalizeH="0" baseline="0" dirty="0" smtClean="0">
                <a:ln>
                  <a:noFill/>
                </a:ln>
                <a:solidFill>
                  <a:schemeClr val="tx1"/>
                </a:solidFill>
                <a:effectLst/>
                <a:latin typeface="Century" panose="02040604050505020304" pitchFamily="18" charset="0"/>
              </a:rPr>
              <a:t>Python es multipropósito, mientras que Node.js se centra principalmente en el desarrollo backend con JavaScript.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600" b="0" i="0" u="none" strike="noStrike" cap="none" normalizeH="0" baseline="0" dirty="0" smtClean="0">
              <a:ln>
                <a:noFill/>
              </a:ln>
              <a:solidFill>
                <a:schemeClr val="tx1"/>
              </a:solidFill>
              <a:effectLst/>
              <a:latin typeface="Century" panose="020406040505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600" b="0" i="0" u="none" strike="noStrike" cap="none" normalizeH="0" baseline="0" dirty="0" smtClean="0">
                <a:ln>
                  <a:noFill/>
                </a:ln>
                <a:solidFill>
                  <a:schemeClr val="tx1"/>
                </a:solidFill>
                <a:effectLst/>
                <a:latin typeface="Century" panose="02040604050505020304" pitchFamily="18" charset="0"/>
              </a:rPr>
              <a:t>Python tiene múltiples hilos para la concurrencia, mientras que Node.js utiliza un solo hilo con el event loop.</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800" b="0" i="0" u="none" strike="noStrike" cap="none" normalizeH="0" baseline="0" dirty="0" smtClean="0">
              <a:ln>
                <a:noFill/>
              </a:ln>
              <a:solidFill>
                <a:schemeClr val="tx1"/>
              </a:solidFill>
              <a:effectLst/>
              <a:latin typeface="Century" panose="02040604050505020304" pitchFamily="18" charset="0"/>
            </a:endParaRPr>
          </a:p>
        </p:txBody>
      </p:sp>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127" name="Picture 7" descr="Qué es Node.js y para qué sirve | Blog de LucusH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316" y="1654234"/>
            <a:ext cx="5954684" cy="3765665"/>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374967" y="362668"/>
            <a:ext cx="5727469" cy="707886"/>
          </a:xfrm>
          <a:prstGeom prst="rect">
            <a:avLst/>
          </a:prstGeom>
          <a:noFill/>
        </p:spPr>
        <p:txBody>
          <a:bodyPr wrap="square" rtlCol="0">
            <a:spAutoFit/>
          </a:bodyPr>
          <a:lstStyle/>
          <a:p>
            <a:r>
              <a:rPr lang="es-MX" sz="4000" b="1" dirty="0">
                <a:solidFill>
                  <a:schemeClr val="accent5">
                    <a:lumMod val="60000"/>
                    <a:lumOff val="40000"/>
                  </a:schemeClr>
                </a:solidFill>
              </a:rPr>
              <a:t>Ecosistema de Node.js</a:t>
            </a:r>
            <a:endParaRPr lang="es-CO" sz="4000" b="1" dirty="0">
              <a:solidFill>
                <a:schemeClr val="accent5">
                  <a:lumMod val="60000"/>
                  <a:lumOff val="40000"/>
                </a:schemeClr>
              </a:solidFill>
            </a:endParaRPr>
          </a:p>
        </p:txBody>
      </p:sp>
      <p:sp>
        <p:nvSpPr>
          <p:cNvPr id="5" name="Rectangle 1"/>
          <p:cNvSpPr>
            <a:spLocks noChangeArrowheads="1"/>
          </p:cNvSpPr>
          <p:nvPr/>
        </p:nvSpPr>
        <p:spPr bwMode="auto">
          <a:xfrm>
            <a:off x="715228" y="2091178"/>
            <a:ext cx="659165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s-CO" altLang="es-CO" b="1" i="0" u="none" strike="noStrike" cap="none" normalizeH="0" baseline="0" dirty="0" smtClean="0">
                <a:ln>
                  <a:noFill/>
                </a:ln>
                <a:solidFill>
                  <a:schemeClr val="tx1"/>
                </a:solidFill>
                <a:effectLst/>
                <a:latin typeface="Century" panose="02040604050505020304" pitchFamily="18" charset="0"/>
              </a:rPr>
              <a:t>Gestión de Dependencias</a:t>
            </a:r>
            <a:r>
              <a:rPr kumimoji="0" lang="es-CO" altLang="es-CO" b="0" i="0" u="none" strike="noStrike" cap="none" normalizeH="0" baseline="0" dirty="0" smtClean="0">
                <a:ln>
                  <a:noFill/>
                </a:ln>
                <a:solidFill>
                  <a:schemeClr val="tx1"/>
                </a:solidFill>
                <a:effectLst/>
                <a:latin typeface="Century" panose="02040604050505020304" pitchFamily="18" charset="0"/>
              </a:rPr>
              <a:t>: npm permite instalar, actualizar y eliminar paquetes que el proyecto necesita.</a:t>
            </a:r>
          </a:p>
          <a:p>
            <a:pPr marR="0" lvl="0" algn="just" defTabSz="914400" rtl="0" eaLnBrk="0" fontAlgn="base" latinLnBrk="0" hangingPunct="0">
              <a:lnSpc>
                <a:spcPct val="100000"/>
              </a:lnSpc>
              <a:spcBef>
                <a:spcPct val="0"/>
              </a:spcBef>
              <a:spcAft>
                <a:spcPct val="0"/>
              </a:spcAft>
              <a:buClrTx/>
              <a:buSzTx/>
              <a:tabLst/>
            </a:pPr>
            <a:endParaRPr kumimoji="0" lang="es-CO" altLang="es-CO" b="0" i="0" u="none" strike="noStrike" cap="none" normalizeH="0" baseline="0" dirty="0" smtClean="0">
              <a:ln>
                <a:noFill/>
              </a:ln>
              <a:solidFill>
                <a:schemeClr val="tx1"/>
              </a:solidFill>
              <a:effectLst/>
              <a:latin typeface="Century" panose="020406040505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s-CO" altLang="es-CO" b="1" i="0" u="none" strike="noStrike" cap="none" normalizeH="0" baseline="0" dirty="0" smtClean="0">
                <a:ln>
                  <a:noFill/>
                </a:ln>
                <a:solidFill>
                  <a:schemeClr val="tx1"/>
                </a:solidFill>
                <a:effectLst/>
                <a:latin typeface="Century" panose="02040604050505020304" pitchFamily="18" charset="0"/>
              </a:rPr>
              <a:t>Versionado</a:t>
            </a:r>
            <a:r>
              <a:rPr kumimoji="0" lang="es-CO" altLang="es-CO" b="0" i="0" u="none" strike="noStrike" cap="none" normalizeH="0" baseline="0" dirty="0" smtClean="0">
                <a:ln>
                  <a:noFill/>
                </a:ln>
                <a:solidFill>
                  <a:schemeClr val="tx1"/>
                </a:solidFill>
                <a:effectLst/>
                <a:latin typeface="Century" panose="02040604050505020304" pitchFamily="18" charset="0"/>
              </a:rPr>
              <a:t>: npm gestiona las versiones de los paquetes instalados, permitiendo controlar las actualizaciones.</a:t>
            </a:r>
          </a:p>
          <a:p>
            <a:pPr marR="0" lvl="0" algn="just" defTabSz="914400" rtl="0" eaLnBrk="0" fontAlgn="base" latinLnBrk="0" hangingPunct="0">
              <a:lnSpc>
                <a:spcPct val="100000"/>
              </a:lnSpc>
              <a:spcBef>
                <a:spcPct val="0"/>
              </a:spcBef>
              <a:spcAft>
                <a:spcPct val="0"/>
              </a:spcAft>
              <a:buClrTx/>
              <a:buSzTx/>
              <a:tabLst/>
            </a:pPr>
            <a:endParaRPr kumimoji="0" lang="es-CO" altLang="es-CO" b="0" i="0" u="none" strike="noStrike" cap="none" normalizeH="0" baseline="0" dirty="0" smtClean="0">
              <a:ln>
                <a:noFill/>
              </a:ln>
              <a:solidFill>
                <a:schemeClr val="tx1"/>
              </a:solidFill>
              <a:effectLst/>
              <a:latin typeface="Century" panose="020406040505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s-CO" altLang="es-CO" b="1" i="0" u="none" strike="noStrike" cap="none" normalizeH="0" baseline="0" dirty="0" smtClean="0">
                <a:ln>
                  <a:noFill/>
                </a:ln>
                <a:solidFill>
                  <a:schemeClr val="tx1"/>
                </a:solidFill>
                <a:effectLst/>
                <a:latin typeface="Century" panose="02040604050505020304" pitchFamily="18" charset="0"/>
              </a:rPr>
              <a:t>Comunidad Activa</a:t>
            </a:r>
            <a:r>
              <a:rPr kumimoji="0" lang="es-CO" altLang="es-CO" b="0" i="0" u="none" strike="noStrike" cap="none" normalizeH="0" baseline="0" dirty="0" smtClean="0">
                <a:ln>
                  <a:noFill/>
                </a:ln>
                <a:solidFill>
                  <a:schemeClr val="tx1"/>
                </a:solidFill>
                <a:effectLst/>
                <a:latin typeface="Century" panose="02040604050505020304" pitchFamily="18" charset="0"/>
              </a:rPr>
              <a:t>: Con más de un millón de paquetes disponibles, npm es una de las comunidades más grandes y activas de código abierto.</a:t>
            </a:r>
          </a:p>
          <a:p>
            <a:pPr marR="0" lvl="0" algn="just" defTabSz="914400" rtl="0" eaLnBrk="0" fontAlgn="base" latinLnBrk="0" hangingPunct="0">
              <a:lnSpc>
                <a:spcPct val="100000"/>
              </a:lnSpc>
              <a:spcBef>
                <a:spcPct val="0"/>
              </a:spcBef>
              <a:spcAft>
                <a:spcPct val="0"/>
              </a:spcAft>
              <a:buClrTx/>
              <a:buSzTx/>
              <a:tabLst/>
            </a:pPr>
            <a:endParaRPr kumimoji="0" lang="es-CO" altLang="es-CO" b="0" i="0" u="none" strike="noStrike" cap="none" normalizeH="0" baseline="0" dirty="0" smtClean="0">
              <a:ln>
                <a:noFill/>
              </a:ln>
              <a:solidFill>
                <a:schemeClr val="tx1"/>
              </a:solidFill>
              <a:effectLst/>
              <a:latin typeface="Century" panose="020406040505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s-CO" altLang="es-CO" b="1" i="0" u="none" strike="noStrike" cap="none" normalizeH="0" baseline="0" dirty="0" smtClean="0">
                <a:ln>
                  <a:noFill/>
                </a:ln>
                <a:solidFill>
                  <a:schemeClr val="tx1"/>
                </a:solidFill>
                <a:effectLst/>
                <a:latin typeface="Century" panose="02040604050505020304" pitchFamily="18" charset="0"/>
              </a:rPr>
              <a:t>Scripts</a:t>
            </a:r>
            <a:r>
              <a:rPr kumimoji="0" lang="es-CO" altLang="es-CO" b="0" i="0" u="none" strike="noStrike" cap="none" normalizeH="0" baseline="0" dirty="0" smtClean="0">
                <a:ln>
                  <a:noFill/>
                </a:ln>
                <a:solidFill>
                  <a:schemeClr val="tx1"/>
                </a:solidFill>
                <a:effectLst/>
                <a:latin typeface="Century" panose="02040604050505020304" pitchFamily="18" charset="0"/>
              </a:rPr>
              <a:t>: npm permite definir scripts de automatización para tareas comunes como pruebas, compilación y despliegue mediante el archivo package.json. </a:t>
            </a:r>
          </a:p>
        </p:txBody>
      </p:sp>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519983" y="1853783"/>
            <a:ext cx="5765311" cy="3816429"/>
          </a:xfrm>
          <a:prstGeom prst="rect">
            <a:avLst/>
          </a:prstGeom>
          <a:noFill/>
        </p:spPr>
        <p:txBody>
          <a:bodyPr wrap="square" rtlCol="0">
            <a:spAutoFit/>
          </a:bodyPr>
          <a:lstStyle/>
          <a:p>
            <a:pPr algn="just"/>
            <a:r>
              <a:rPr lang="es-MX" sz="1600" b="1" dirty="0">
                <a:latin typeface="Century" panose="02040604050505020304" pitchFamily="18" charset="0"/>
              </a:rPr>
              <a:t>APIs RESTful</a:t>
            </a:r>
            <a:r>
              <a:rPr lang="es-MX" sz="1600" dirty="0">
                <a:latin typeface="Century" panose="02040604050505020304" pitchFamily="18" charset="0"/>
              </a:rPr>
              <a:t>: Node.js es ideal para desarrollar APIs que permiten el intercambio de datos en formato JSON</a:t>
            </a:r>
            <a:r>
              <a:rPr lang="es-MX" sz="1600" dirty="0" smtClean="0">
                <a:latin typeface="Century" panose="02040604050505020304" pitchFamily="18" charset="0"/>
              </a:rPr>
              <a:t>.</a:t>
            </a:r>
          </a:p>
          <a:p>
            <a:pPr algn="just"/>
            <a:endParaRPr lang="es-MX" sz="1600" dirty="0">
              <a:latin typeface="Century" panose="02040604050505020304" pitchFamily="18" charset="0"/>
            </a:endParaRPr>
          </a:p>
          <a:p>
            <a:pPr algn="just"/>
            <a:r>
              <a:rPr lang="es-MX" sz="1600" b="1" dirty="0">
                <a:latin typeface="Century" panose="02040604050505020304" pitchFamily="18" charset="0"/>
              </a:rPr>
              <a:t>Aplicaciones en Tiempo Real</a:t>
            </a:r>
            <a:r>
              <a:rPr lang="es-MX" sz="1600" dirty="0">
                <a:latin typeface="Century" panose="02040604050505020304" pitchFamily="18" charset="0"/>
              </a:rPr>
              <a:t>: Aplicaciones como chats, juegos en línea y herramientas colaborativas se benefician del modelo asincrónico de Node.js</a:t>
            </a:r>
            <a:r>
              <a:rPr lang="es-MX" sz="1600" dirty="0" smtClean="0">
                <a:latin typeface="Century" panose="02040604050505020304" pitchFamily="18" charset="0"/>
              </a:rPr>
              <a:t>.</a:t>
            </a:r>
          </a:p>
          <a:p>
            <a:pPr algn="just"/>
            <a:endParaRPr lang="es-MX" sz="1600" dirty="0">
              <a:latin typeface="Century" panose="02040604050505020304" pitchFamily="18" charset="0"/>
            </a:endParaRPr>
          </a:p>
          <a:p>
            <a:pPr algn="just"/>
            <a:r>
              <a:rPr lang="es-MX" sz="1600" b="1" dirty="0">
                <a:latin typeface="Century" panose="02040604050505020304" pitchFamily="18" charset="0"/>
              </a:rPr>
              <a:t>Microservicios</a:t>
            </a:r>
            <a:r>
              <a:rPr lang="es-MX" sz="1600" dirty="0">
                <a:latin typeface="Century" panose="02040604050505020304" pitchFamily="18" charset="0"/>
              </a:rPr>
              <a:t>: Node.js facilita la creación de arquitecturas basadas en microservicios, donde cada servicio es ligero y manejable</a:t>
            </a:r>
            <a:r>
              <a:rPr lang="es-MX" sz="1600" dirty="0" smtClean="0">
                <a:latin typeface="Century" panose="02040604050505020304" pitchFamily="18" charset="0"/>
              </a:rPr>
              <a:t>.</a:t>
            </a:r>
          </a:p>
          <a:p>
            <a:pPr algn="just"/>
            <a:endParaRPr lang="es-MX" sz="1600" dirty="0">
              <a:latin typeface="Century" panose="02040604050505020304" pitchFamily="18" charset="0"/>
            </a:endParaRPr>
          </a:p>
          <a:p>
            <a:pPr algn="just"/>
            <a:r>
              <a:rPr lang="es-MX" sz="1600" b="1" dirty="0">
                <a:latin typeface="Century" panose="02040604050505020304" pitchFamily="18" charset="0"/>
              </a:rPr>
              <a:t>IoT</a:t>
            </a:r>
            <a:r>
              <a:rPr lang="es-MX" sz="1600" dirty="0">
                <a:latin typeface="Century" panose="02040604050505020304" pitchFamily="18" charset="0"/>
              </a:rPr>
              <a:t>: Node.js es utilizado para manejar dispositivos de Internet de las Cosas (IoT) debido a su capacidad de procesar eventos en tiempo real.</a:t>
            </a:r>
          </a:p>
          <a:p>
            <a:endParaRPr lang="es-CO" dirty="0"/>
          </a:p>
        </p:txBody>
      </p:sp>
      <p:sp>
        <p:nvSpPr>
          <p:cNvPr id="6" name="CuadroTexto 5"/>
          <p:cNvSpPr txBox="1"/>
          <p:nvPr/>
        </p:nvSpPr>
        <p:spPr>
          <a:xfrm>
            <a:off x="3266901" y="362668"/>
            <a:ext cx="5569529" cy="707886"/>
          </a:xfrm>
          <a:prstGeom prst="rect">
            <a:avLst/>
          </a:prstGeom>
          <a:noFill/>
        </p:spPr>
        <p:txBody>
          <a:bodyPr wrap="square" rtlCol="0">
            <a:spAutoFit/>
          </a:bodyPr>
          <a:lstStyle/>
          <a:p>
            <a:r>
              <a:rPr lang="es-MX" sz="4000" b="1" dirty="0">
                <a:solidFill>
                  <a:schemeClr val="accent5">
                    <a:lumMod val="60000"/>
                    <a:lumOff val="40000"/>
                  </a:schemeClr>
                </a:solidFill>
              </a:rPr>
              <a:t>Aplicaciones Comunes</a:t>
            </a:r>
            <a:endParaRPr lang="es-CO" sz="4000" b="1" dirty="0">
              <a:solidFill>
                <a:schemeClr val="accent5">
                  <a:lumMod val="60000"/>
                  <a:lumOff val="40000"/>
                </a:schemeClr>
              </a:solidFill>
            </a:endParaRPr>
          </a:p>
        </p:txBody>
      </p:sp>
      <p:pic>
        <p:nvPicPr>
          <p:cNvPr id="6146" name="Picture 2" descr="Qué es Node.js? – render2we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2264" y="2211185"/>
            <a:ext cx="5043595" cy="2835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3559221" y="355620"/>
            <a:ext cx="4413388" cy="707886"/>
          </a:xfrm>
          <a:prstGeom prst="rect">
            <a:avLst/>
          </a:prstGeom>
          <a:noFill/>
        </p:spPr>
        <p:txBody>
          <a:bodyPr wrap="none" rtlCol="0">
            <a:spAutoFit/>
          </a:bodyPr>
          <a:lstStyle/>
          <a:p>
            <a:r>
              <a:rPr lang="es-MX" sz="4000" b="1" dirty="0">
                <a:solidFill>
                  <a:schemeClr val="accent5">
                    <a:lumMod val="60000"/>
                    <a:lumOff val="40000"/>
                  </a:schemeClr>
                </a:solidFill>
              </a:rPr>
              <a:t>Node.js y Seguridad</a:t>
            </a:r>
            <a:endParaRPr lang="es-CO" sz="4000" dirty="0"/>
          </a:p>
        </p:txBody>
      </p:sp>
      <p:sp>
        <p:nvSpPr>
          <p:cNvPr id="3" name="Rectangle 1"/>
          <p:cNvSpPr>
            <a:spLocks noChangeArrowheads="1"/>
          </p:cNvSpPr>
          <p:nvPr/>
        </p:nvSpPr>
        <p:spPr bwMode="auto">
          <a:xfrm>
            <a:off x="815052" y="1851269"/>
            <a:ext cx="548833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b="1" i="0" u="none" strike="noStrike" cap="none" normalizeH="0" baseline="0" dirty="0" smtClean="0">
                <a:ln>
                  <a:noFill/>
                </a:ln>
                <a:solidFill>
                  <a:schemeClr val="tx1"/>
                </a:solidFill>
                <a:effectLst/>
                <a:latin typeface="Century" panose="02040604050505020304" pitchFamily="18" charset="0"/>
              </a:rPr>
              <a:t>Gestión de Dependencias</a:t>
            </a:r>
            <a:r>
              <a:rPr kumimoji="0" lang="es-CO" altLang="es-CO" b="0" i="0" u="none" strike="noStrike" cap="none" normalizeH="0" baseline="0" dirty="0" smtClean="0">
                <a:ln>
                  <a:noFill/>
                </a:ln>
                <a:solidFill>
                  <a:schemeClr val="tx1"/>
                </a:solidFill>
                <a:effectLst/>
                <a:latin typeface="Century" panose="02040604050505020304" pitchFamily="18" charset="0"/>
              </a:rPr>
              <a:t>: Es crucial revisar las dependencias instaladas mediante npm audit para identificar vulnerabilidades de seguridad.</a:t>
            </a:r>
          </a:p>
          <a:p>
            <a:pPr marL="0" marR="0" lvl="0" indent="0" algn="l" defTabSz="914400" rtl="0" eaLnBrk="0" fontAlgn="base" latinLnBrk="0" hangingPunct="0">
              <a:lnSpc>
                <a:spcPct val="100000"/>
              </a:lnSpc>
              <a:spcBef>
                <a:spcPct val="0"/>
              </a:spcBef>
              <a:spcAft>
                <a:spcPct val="0"/>
              </a:spcAft>
              <a:buClrTx/>
              <a:buSzTx/>
              <a:tabLst/>
            </a:pPr>
            <a:endParaRPr kumimoji="0" lang="es-CO" altLang="es-CO" b="0" i="0" u="none" strike="noStrike" cap="none" normalizeH="0" baseline="0" dirty="0" smtClean="0">
              <a:ln>
                <a:noFill/>
              </a:ln>
              <a:solidFill>
                <a:schemeClr val="tx1"/>
              </a:solidFill>
              <a:effectLst/>
              <a:latin typeface="Century"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b="1" i="0" u="none" strike="noStrike" cap="none" normalizeH="0" baseline="0" dirty="0" smtClean="0">
                <a:ln>
                  <a:noFill/>
                </a:ln>
                <a:solidFill>
                  <a:schemeClr val="tx1"/>
                </a:solidFill>
                <a:effectLst/>
                <a:latin typeface="Century" panose="02040604050505020304" pitchFamily="18" charset="0"/>
              </a:rPr>
              <a:t>Evitar ataques comunes</a:t>
            </a:r>
            <a:r>
              <a:rPr kumimoji="0" lang="es-CO" altLang="es-CO" b="0" i="0" u="none" strike="noStrike" cap="none" normalizeH="0" baseline="0" dirty="0" smtClean="0">
                <a:ln>
                  <a:noFill/>
                </a:ln>
                <a:solidFill>
                  <a:schemeClr val="tx1"/>
                </a:solidFill>
                <a:effectLst/>
                <a:latin typeface="Century" panose="02040604050505020304" pitchFamily="18" charset="0"/>
              </a:rPr>
              <a:t>: Implementar medidas contra amenazas como inyecciones de código, ataques XSS y CSRF.</a:t>
            </a:r>
          </a:p>
          <a:p>
            <a:pPr marL="0" marR="0" lvl="0" indent="0" algn="l" defTabSz="914400" rtl="0" eaLnBrk="0" fontAlgn="base" latinLnBrk="0" hangingPunct="0">
              <a:lnSpc>
                <a:spcPct val="100000"/>
              </a:lnSpc>
              <a:spcBef>
                <a:spcPct val="0"/>
              </a:spcBef>
              <a:spcAft>
                <a:spcPct val="0"/>
              </a:spcAft>
              <a:buClrTx/>
              <a:buSzTx/>
              <a:tabLst/>
            </a:pPr>
            <a:endParaRPr kumimoji="0" lang="es-CO" altLang="es-CO" b="0" i="0" u="none" strike="noStrike" cap="none" normalizeH="0" baseline="0" dirty="0" smtClean="0">
              <a:ln>
                <a:noFill/>
              </a:ln>
              <a:solidFill>
                <a:schemeClr val="tx1"/>
              </a:solidFill>
              <a:effectLst/>
              <a:latin typeface="Century"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b="1" i="0" u="none" strike="noStrike" cap="none" normalizeH="0" baseline="0" dirty="0" smtClean="0">
                <a:ln>
                  <a:noFill/>
                </a:ln>
                <a:solidFill>
                  <a:schemeClr val="tx1"/>
                </a:solidFill>
                <a:effectLst/>
                <a:latin typeface="Century" panose="02040604050505020304" pitchFamily="18" charset="0"/>
              </a:rPr>
              <a:t>Middleware de seguridad</a:t>
            </a:r>
            <a:r>
              <a:rPr kumimoji="0" lang="es-CO" altLang="es-CO" b="0" i="0" u="none" strike="noStrike" cap="none" normalizeH="0" baseline="0" dirty="0" smtClean="0">
                <a:ln>
                  <a:noFill/>
                </a:ln>
                <a:solidFill>
                  <a:schemeClr val="tx1"/>
                </a:solidFill>
                <a:effectLst/>
                <a:latin typeface="Century" panose="02040604050505020304" pitchFamily="18" charset="0"/>
              </a:rPr>
              <a:t>: Utilizar paquetes como helmet y cors para proteger la aplicación de riesgos comunes de seguridad en entornos web.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pic>
        <p:nvPicPr>
          <p:cNvPr id="7171" name="Picture 3" descr="Desarrollo con Node.js. Aplicación, Testing y Segurid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5898" y="1981032"/>
            <a:ext cx="4578388" cy="3433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8195" name="Picture 3" descr="What is Node JS Used for in 2024 - Complete Guide - JayDev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165" y="1734362"/>
            <a:ext cx="5003740" cy="4265890"/>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553380" y="389586"/>
            <a:ext cx="6953057" cy="646331"/>
          </a:xfrm>
          <a:prstGeom prst="rect">
            <a:avLst/>
          </a:prstGeom>
          <a:noFill/>
        </p:spPr>
        <p:txBody>
          <a:bodyPr wrap="none" rtlCol="0">
            <a:spAutoFit/>
          </a:bodyPr>
          <a:lstStyle/>
          <a:p>
            <a:r>
              <a:rPr lang="es-MX" sz="3600" b="1" dirty="0">
                <a:solidFill>
                  <a:schemeClr val="accent5">
                    <a:lumMod val="60000"/>
                    <a:lumOff val="40000"/>
                  </a:schemeClr>
                </a:solidFill>
              </a:rPr>
              <a:t>Despliegue de Aplicaciones Node.js</a:t>
            </a:r>
            <a:endParaRPr lang="es-CO" dirty="0"/>
          </a:p>
        </p:txBody>
      </p:sp>
      <p:sp>
        <p:nvSpPr>
          <p:cNvPr id="3" name="Rectangle 1"/>
          <p:cNvSpPr>
            <a:spLocks noChangeArrowheads="1"/>
          </p:cNvSpPr>
          <p:nvPr/>
        </p:nvSpPr>
        <p:spPr bwMode="auto">
          <a:xfrm>
            <a:off x="740166" y="1734362"/>
            <a:ext cx="5552568"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endParaRPr kumimoji="0" lang="es-CO" altLang="es-CO" b="0" i="0" u="none" strike="noStrike" cap="none" normalizeH="0" baseline="0" dirty="0" smtClean="0">
              <a:ln>
                <a:noFill/>
              </a:ln>
              <a:solidFill>
                <a:schemeClr val="tx1"/>
              </a:solidFill>
              <a:effectLst/>
              <a:latin typeface="Century" panose="020406040505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b="1" i="0" u="none" strike="noStrike" cap="none" normalizeH="0" baseline="0" dirty="0" smtClean="0">
                <a:ln>
                  <a:noFill/>
                </a:ln>
                <a:solidFill>
                  <a:schemeClr val="tx1"/>
                </a:solidFill>
                <a:effectLst/>
                <a:latin typeface="Century" panose="02040604050505020304" pitchFamily="18" charset="0"/>
              </a:rPr>
              <a:t>Servidores Cloud</a:t>
            </a:r>
            <a:r>
              <a:rPr kumimoji="0" lang="es-CO" altLang="es-CO" b="0" i="0" u="none" strike="noStrike" cap="none" normalizeH="0" baseline="0" dirty="0" smtClean="0">
                <a:ln>
                  <a:noFill/>
                </a:ln>
                <a:solidFill>
                  <a:schemeClr val="tx1"/>
                </a:solidFill>
                <a:effectLst/>
                <a:latin typeface="Century" panose="02040604050505020304" pitchFamily="18" charset="0"/>
              </a:rPr>
              <a:t>: Node.js se despliega comúnmente en plataformas cloud como AWS, Google Cloud y Heroku.</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b="0" i="0" u="none" strike="noStrike" cap="none" normalizeH="0" baseline="0" dirty="0" smtClean="0">
              <a:ln>
                <a:noFill/>
              </a:ln>
              <a:solidFill>
                <a:schemeClr val="tx1"/>
              </a:solidFill>
              <a:effectLst/>
              <a:latin typeface="Century" panose="020406040505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b="1" i="0" u="none" strike="noStrike" cap="none" normalizeH="0" baseline="0" dirty="0" smtClean="0">
                <a:ln>
                  <a:noFill/>
                </a:ln>
                <a:solidFill>
                  <a:schemeClr val="tx1"/>
                </a:solidFill>
                <a:effectLst/>
                <a:latin typeface="Century" panose="02040604050505020304" pitchFamily="18" charset="0"/>
              </a:rPr>
              <a:t>Gestión de Procesos</a:t>
            </a:r>
            <a:r>
              <a:rPr kumimoji="0" lang="es-CO" altLang="es-CO" b="0" i="0" u="none" strike="noStrike" cap="none" normalizeH="0" baseline="0" dirty="0" smtClean="0">
                <a:ln>
                  <a:noFill/>
                </a:ln>
                <a:solidFill>
                  <a:schemeClr val="tx1"/>
                </a:solidFill>
                <a:effectLst/>
                <a:latin typeface="Century" panose="02040604050505020304" pitchFamily="18" charset="0"/>
              </a:rPr>
              <a:t>: Utilizar herramientas como PM2 para mantener la aplicación activa y reiniciar en caso de fallo.</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b="0" i="0" u="none" strike="noStrike" cap="none" normalizeH="0" baseline="0" dirty="0" smtClean="0">
              <a:ln>
                <a:noFill/>
              </a:ln>
              <a:solidFill>
                <a:schemeClr val="tx1"/>
              </a:solidFill>
              <a:effectLst/>
              <a:latin typeface="Century" panose="020406040505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b="1" i="0" u="none" strike="noStrike" cap="none" normalizeH="0" baseline="0" dirty="0" smtClean="0">
                <a:ln>
                  <a:noFill/>
                </a:ln>
                <a:solidFill>
                  <a:schemeClr val="tx1"/>
                </a:solidFill>
                <a:effectLst/>
                <a:latin typeface="Century" panose="02040604050505020304" pitchFamily="18" charset="0"/>
              </a:rPr>
              <a:t>Entornos de Producción</a:t>
            </a:r>
            <a:r>
              <a:rPr kumimoji="0" lang="es-CO" altLang="es-CO" b="0" i="0" u="none" strike="noStrike" cap="none" normalizeH="0" baseline="0" dirty="0" smtClean="0">
                <a:ln>
                  <a:noFill/>
                </a:ln>
                <a:solidFill>
                  <a:schemeClr val="tx1"/>
                </a:solidFill>
                <a:effectLst/>
                <a:latin typeface="Century" panose="02040604050505020304" pitchFamily="18" charset="0"/>
              </a:rPr>
              <a:t>: Configurar correctamente entornos de desarrollo y producción, usando variables de entorno para gestionar configuraciones sensibles como claves API y bases de datos.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latin typeface="Century" panose="02040604050505020304" pitchFamily="18" charset="0"/>
            </a:endParaRPr>
          </a:p>
        </p:txBody>
      </p:sp>
    </p:spTree>
    <p:extLst>
      <p:ext uri="{BB962C8B-B14F-4D97-AF65-F5344CB8AC3E}">
        <p14:creationId xmlns:p14="http://schemas.microsoft.com/office/powerpoint/2010/main" val="32123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706582" y="1596044"/>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 y="1287720"/>
            <a:ext cx="2435294" cy="2435295"/>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220850" y="2199521"/>
            <a:ext cx="880317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400" b="1" dirty="0">
                <a:solidFill>
                  <a:srgbClr val="7030A0"/>
                </a:solidFill>
                <a:latin typeface="Arial" panose="020B0604020202020204" pitchFamily="34" charset="0"/>
              </a:rPr>
              <a:t>Node.js es una poderosa herramienta que permite ejecutar JavaScript en el servidor, destacándose por su modelo asincrónico, eficiencia y capacidad de escalar aplicaciones en tiempo real. Su ecosistema robusto, impulsado por npm, y su versatilidad para desarrollar desde APIs hasta aplicaciones en tiempo real, lo convierten en una opción ideal para proyectos modernos y de alto rendimiento en entornos backend.</a:t>
            </a:r>
            <a:endParaRPr kumimoji="0" lang="es-CO" altLang="es-CO"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4276</TotalTime>
  <Words>634</Words>
  <Application>Microsoft Office PowerPoint</Application>
  <PresentationFormat>Panorámica</PresentationFormat>
  <Paragraphs>58</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Calibri Light</vt:lpstr>
      <vt:lpstr>Century</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102</cp:revision>
  <dcterms:created xsi:type="dcterms:W3CDTF">2023-03-30T14:23:16Z</dcterms:created>
  <dcterms:modified xsi:type="dcterms:W3CDTF">2024-10-18T03:27:01Z</dcterms:modified>
</cp:coreProperties>
</file>