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20" r:id="rId9"/>
    <p:sldId id="315" r:id="rId10"/>
    <p:sldId id="30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27/10/2024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402286" y="2230979"/>
            <a:ext cx="11110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Introducción a Express.js</a:t>
            </a:r>
            <a:endParaRPr kumimoji="0" lang="es-CO" sz="44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97" y="967076"/>
            <a:ext cx="966466" cy="883434"/>
          </a:xfrm>
          <a:prstGeom prst="rect">
            <a:avLst/>
          </a:prstGeom>
        </p:spPr>
      </p:pic>
      <p:pic>
        <p:nvPicPr>
          <p:cNvPr id="1026" name="Picture 2" descr="Introducción a Express.js: Explorando sus Funciones y Benefic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52" y="3316460"/>
            <a:ext cx="4952385" cy="278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1212792" y="2192166"/>
            <a:ext cx="5728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Bookman Old Style" panose="02050604050505020204" pitchFamily="18" charset="0"/>
              </a:rPr>
              <a:t>Contenido</a:t>
            </a:r>
          </a:p>
          <a:p>
            <a:pPr algn="just"/>
            <a:r>
              <a:rPr lang="es-MX" dirty="0">
                <a:latin typeface="Bookman Old Style" panose="02050604050505020204" pitchFamily="18" charset="0"/>
              </a:rPr>
              <a:t/>
            </a:r>
            <a:br>
              <a:rPr lang="es-MX" dirty="0">
                <a:latin typeface="Bookman Old Style" panose="02050604050505020204" pitchFamily="18" charset="0"/>
              </a:rPr>
            </a:br>
            <a:r>
              <a:rPr lang="es-MX" dirty="0">
                <a:latin typeface="Bookman Old Style" panose="02050604050505020204" pitchFamily="18" charset="0"/>
              </a:rPr>
              <a:t>Express.js es un framework minimalista y flexible para Node.js que facilita la creación de aplicaciones web y APIs. Al proporcionar una serie de herramientas y funcionalidades integradas, Express.js permite a los desarrolladores construir aplicaciones robustas y eficientes de manera rápida. Este framework se utiliza ampliamente para crear aplicaciones en el lado del servidor.</a:t>
            </a:r>
            <a:endParaRPr lang="es-CO" b="1" dirty="0">
              <a:latin typeface="Bookman Old Style" panose="020506040505050202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955128" y="331890"/>
            <a:ext cx="59658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Introducción a Express.js</a:t>
            </a:r>
            <a:endParaRPr lang="es-ES" sz="44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050" name="Picture 2" descr="Getting started with Express.js - Keeping it simple! | Ajeet Chaulaga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90" y="2527387"/>
            <a:ext cx="2598164" cy="25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8225" y="1853581"/>
            <a:ext cx="523668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Bookman Old Style" panose="02050604050505020204" pitchFamily="18" charset="0"/>
              </a:rPr>
              <a:t>Express.js ofrece múltiples ventajas que lo han convertido en uno de los frameworks de referencia para el desarrollo web</a:t>
            </a:r>
            <a:r>
              <a:rPr lang="es-MX" sz="16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>
                <a:latin typeface="Bookman Old Style" panose="02050604050505020204" pitchFamily="18" charset="0"/>
              </a:rPr>
              <a:t>Simplicidad</a:t>
            </a:r>
            <a:r>
              <a:rPr lang="es-MX" sz="1600" dirty="0">
                <a:latin typeface="Bookman Old Style" panose="02050604050505020204" pitchFamily="18" charset="0"/>
              </a:rPr>
              <a:t>: Proporciona una estructura simple y accesible para crear y gestionar </a:t>
            </a:r>
            <a:r>
              <a:rPr lang="es-MX" sz="1600" dirty="0" smtClean="0">
                <a:latin typeface="Bookman Old Style" panose="02050604050505020204" pitchFamily="18" charset="0"/>
              </a:rPr>
              <a:t>servidores</a:t>
            </a:r>
          </a:p>
          <a:p>
            <a:pPr algn="just"/>
            <a:r>
              <a:rPr lang="es-MX" sz="1600" dirty="0" smtClean="0">
                <a:latin typeface="Bookman Old Style" panose="02050604050505020204" pitchFamily="18" charset="0"/>
              </a:rPr>
              <a:t>.</a:t>
            </a:r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>
                <a:latin typeface="Bookman Old Style" panose="02050604050505020204" pitchFamily="18" charset="0"/>
              </a:rPr>
              <a:t>Flexibilidad</a:t>
            </a:r>
            <a:r>
              <a:rPr lang="es-MX" sz="1600" dirty="0">
                <a:latin typeface="Bookman Old Style" panose="02050604050505020204" pitchFamily="18" charset="0"/>
              </a:rPr>
              <a:t>: Es altamente personalizable y compatible con otros módulos de Node.js</a:t>
            </a:r>
            <a:r>
              <a:rPr lang="es-MX" sz="16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>
                <a:latin typeface="Bookman Old Style" panose="02050604050505020204" pitchFamily="18" charset="0"/>
              </a:rPr>
              <a:t>Ecosistema</a:t>
            </a:r>
            <a:r>
              <a:rPr lang="es-MX" sz="1600" dirty="0">
                <a:latin typeface="Bookman Old Style" panose="02050604050505020204" pitchFamily="18" charset="0"/>
              </a:rPr>
              <a:t>: Ofrece una gran variedad de middleware y módulos que facilitan tareas comunes</a:t>
            </a:r>
            <a:r>
              <a:rPr lang="es-MX" sz="16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 smtClean="0">
                <a:latin typeface="Bookman Old Style" panose="02050604050505020204" pitchFamily="18" charset="0"/>
              </a:rPr>
              <a:t>Desempeño</a:t>
            </a:r>
            <a:r>
              <a:rPr lang="es-MX" sz="1600" dirty="0" smtClean="0">
                <a:latin typeface="Bookman Old Style" panose="02050604050505020204" pitchFamily="18" charset="0"/>
              </a:rPr>
              <a:t>: Su enfoque minimalista permite crear aplicaciones rápidas y eficientes.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125584" y="403603"/>
            <a:ext cx="613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Ventajas de Usar Express.js</a:t>
            </a:r>
            <a:endParaRPr lang="es-CO" sz="3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6" name="Picture 4" descr="Express js アイコン、ロゴ、シンボル – 無料ダウンロード PNG、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23" y="2053244"/>
            <a:ext cx="3386001" cy="33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55637" y="1903456"/>
            <a:ext cx="55620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Bookman Old Style" panose="02050604050505020204" pitchFamily="18" charset="0"/>
              </a:rPr>
              <a:t>Para entender Express.js, es importante conocer algunos conceptos básicos</a:t>
            </a:r>
            <a:r>
              <a:rPr lang="es-MX" sz="16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>
                <a:latin typeface="Bookman Old Style" panose="02050604050505020204" pitchFamily="18" charset="0"/>
              </a:rPr>
              <a:t>Middleware</a:t>
            </a:r>
            <a:r>
              <a:rPr lang="es-MX" sz="1600" dirty="0">
                <a:latin typeface="Bookman Old Style" panose="02050604050505020204" pitchFamily="18" charset="0"/>
              </a:rPr>
              <a:t>: Funciones que manejan solicitudes y respuestas, permitiendo modificar los datos antes de enviarlos al cliente</a:t>
            </a:r>
            <a:r>
              <a:rPr lang="es-MX" sz="16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 smtClean="0">
                <a:latin typeface="Bookman Old Style" panose="02050604050505020204" pitchFamily="18" charset="0"/>
              </a:rPr>
              <a:t>Rutas</a:t>
            </a:r>
            <a:r>
              <a:rPr lang="es-MX" sz="1600" dirty="0" smtClean="0">
                <a:latin typeface="Bookman Old Style" panose="02050604050505020204" pitchFamily="18" charset="0"/>
              </a:rPr>
              <a:t>: Definen cómo responde el servidor a diferentes solicitudes HTTP en distintas URLs.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 smtClean="0">
                <a:latin typeface="Bookman Old Style" panose="02050604050505020204" pitchFamily="18" charset="0"/>
              </a:rPr>
              <a:t>Controladores</a:t>
            </a:r>
            <a:r>
              <a:rPr lang="es-MX" sz="1600" dirty="0" smtClean="0">
                <a:latin typeface="Bookman Old Style" panose="02050604050505020204" pitchFamily="18" charset="0"/>
              </a:rPr>
              <a:t>: Funciones que gestionan la lógica y la respuesta a cada solicitud específica.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 smtClean="0">
                <a:latin typeface="Bookman Old Style" panose="02050604050505020204" pitchFamily="18" charset="0"/>
              </a:rPr>
              <a:t>Error Handling</a:t>
            </a:r>
            <a:r>
              <a:rPr lang="es-MX" sz="1600" dirty="0" smtClean="0">
                <a:latin typeface="Bookman Old Style" panose="02050604050505020204" pitchFamily="18" charset="0"/>
              </a:rPr>
              <a:t>: Proceso de captura y gestión de errores de manera centralizada.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969255" y="403603"/>
            <a:ext cx="649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Conceptos Clave de Express.js</a:t>
            </a:r>
            <a:endParaRPr lang="es-CO" sz="3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What Is Express.js? Why Is It So Popular JS Framework? - FROMDE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620" y="1820719"/>
            <a:ext cx="4976955" cy="398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8225" y="1803908"/>
            <a:ext cx="49801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Bookman Old Style" panose="02050604050505020204" pitchFamily="18" charset="0"/>
              </a:rPr>
              <a:t>Configurar Express.js en un proyecto implica</a:t>
            </a:r>
            <a:r>
              <a:rPr lang="es-MX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es-MX" dirty="0">
              <a:latin typeface="Bookman Old Style" panose="02050604050505020204" pitchFamily="18" charset="0"/>
            </a:endParaRPr>
          </a:p>
          <a:p>
            <a:pPr algn="just"/>
            <a:r>
              <a:rPr lang="es-MX" b="1" dirty="0">
                <a:latin typeface="Bookman Old Style" panose="02050604050505020204" pitchFamily="18" charset="0"/>
              </a:rPr>
              <a:t>Instalación</a:t>
            </a:r>
            <a:r>
              <a:rPr lang="es-MX" dirty="0">
                <a:latin typeface="Bookman Old Style" panose="02050604050505020204" pitchFamily="18" charset="0"/>
              </a:rPr>
              <a:t>: Usualmente mediante un gestor de paquetes como npm</a:t>
            </a:r>
            <a:r>
              <a:rPr lang="es-MX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dirty="0">
              <a:latin typeface="Bookman Old Style" panose="02050604050505020204" pitchFamily="18" charset="0"/>
            </a:endParaRPr>
          </a:p>
          <a:p>
            <a:pPr algn="just"/>
            <a:r>
              <a:rPr lang="es-MX" b="1" dirty="0">
                <a:latin typeface="Bookman Old Style" panose="02050604050505020204" pitchFamily="18" charset="0"/>
              </a:rPr>
              <a:t>Inicialización</a:t>
            </a:r>
            <a:r>
              <a:rPr lang="es-MX" dirty="0">
                <a:latin typeface="Bookman Old Style" panose="02050604050505020204" pitchFamily="18" charset="0"/>
              </a:rPr>
              <a:t>: Crear un archivo de inicio donde se importe y configure Express</a:t>
            </a:r>
            <a:r>
              <a:rPr lang="es-MX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dirty="0">
              <a:latin typeface="Bookman Old Style" panose="02050604050505020204" pitchFamily="18" charset="0"/>
            </a:endParaRPr>
          </a:p>
          <a:p>
            <a:pPr algn="just"/>
            <a:r>
              <a:rPr lang="es-MX" b="1" dirty="0">
                <a:latin typeface="Bookman Old Style" panose="02050604050505020204" pitchFamily="18" charset="0"/>
              </a:rPr>
              <a:t>Configuración de Middleware</a:t>
            </a:r>
            <a:r>
              <a:rPr lang="es-MX" dirty="0">
                <a:latin typeface="Bookman Old Style" panose="02050604050505020204" pitchFamily="18" charset="0"/>
              </a:rPr>
              <a:t>: Definir middleware esencial, como parsers de JSON y gestión de errores. Esta configuración básica permite empezar a crear un servidor funcional con capacidades básicas.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539011" y="412818"/>
            <a:ext cx="734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Configuración Inicial de Express.js</a:t>
            </a:r>
            <a:endParaRPr lang="es-CO" sz="3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6" name="Picture 6" descr="Express.js Mastery: Unleash the Power of Node.js Frameworks for  Lightning-Fast Web Development! - You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96" y="2061556"/>
            <a:ext cx="4600556" cy="345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guridad en Express.js - David Po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11" y="2395853"/>
            <a:ext cx="4648604" cy="261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55637" y="1402965"/>
            <a:ext cx="627395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>
                <a:latin typeface="Bookman Old Style" panose="02050604050505020204" pitchFamily="18" charset="0"/>
              </a:rPr>
              <a:t>La seguridad es un aspecto fundamental en el desarrollo de aplicaciones con Express.js, especialmente cuando se gestionan datos sensibles. Algunas prácticas de seguridad recomendadas son</a:t>
            </a:r>
            <a:r>
              <a:rPr lang="es-MX" sz="1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es-MX" sz="1400" dirty="0">
              <a:latin typeface="Bookman Old Style" panose="02050604050505020204" pitchFamily="18" charset="0"/>
            </a:endParaRPr>
          </a:p>
          <a:p>
            <a:pPr algn="just"/>
            <a:r>
              <a:rPr lang="es-MX" sz="1400" b="1" dirty="0">
                <a:latin typeface="Bookman Old Style" panose="02050604050505020204" pitchFamily="18" charset="0"/>
              </a:rPr>
              <a:t>Validación y sanitización de datos</a:t>
            </a:r>
            <a:r>
              <a:rPr lang="es-MX" sz="1400" dirty="0">
                <a:latin typeface="Bookman Old Style" panose="02050604050505020204" pitchFamily="18" charset="0"/>
              </a:rPr>
              <a:t>: Asegurarse de que toda la entrada del usuario sea validada y limpiada para evitar ataques de inyección (como SQL injection) y de scripts entre sitios (XSS</a:t>
            </a:r>
            <a:r>
              <a:rPr lang="es-MX" sz="1400" dirty="0" smtClean="0">
                <a:latin typeface="Bookman Old Style" panose="02050604050505020204" pitchFamily="18" charset="0"/>
              </a:rPr>
              <a:t>).</a:t>
            </a:r>
          </a:p>
          <a:p>
            <a:pPr algn="just"/>
            <a:endParaRPr lang="es-MX" sz="1400" dirty="0">
              <a:latin typeface="Bookman Old Style" panose="02050604050505020204" pitchFamily="18" charset="0"/>
            </a:endParaRPr>
          </a:p>
          <a:p>
            <a:pPr algn="just"/>
            <a:r>
              <a:rPr lang="es-MX" sz="1400" b="1" dirty="0">
                <a:latin typeface="Bookman Old Style" panose="02050604050505020204" pitchFamily="18" charset="0"/>
              </a:rPr>
              <a:t>Autenticación y autorización</a:t>
            </a:r>
            <a:r>
              <a:rPr lang="es-MX" sz="1400" dirty="0">
                <a:latin typeface="Bookman Old Style" panose="02050604050505020204" pitchFamily="18" charset="0"/>
              </a:rPr>
              <a:t>: Implementar un sistema de autenticación seguro, como JWT (JSON Web Tokens), y asegurarse de que las rutas protegidas requieran autorización para acceder a información sensible</a:t>
            </a:r>
            <a:r>
              <a:rPr lang="es-MX" sz="1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400" dirty="0">
              <a:latin typeface="Bookman Old Style" panose="02050604050505020204" pitchFamily="18" charset="0"/>
            </a:endParaRPr>
          </a:p>
          <a:p>
            <a:pPr algn="just"/>
            <a:r>
              <a:rPr lang="es-MX" sz="1400" b="1" dirty="0">
                <a:latin typeface="Bookman Old Style" panose="02050604050505020204" pitchFamily="18" charset="0"/>
              </a:rPr>
              <a:t>Protección contra CSRF</a:t>
            </a:r>
            <a:r>
              <a:rPr lang="es-MX" sz="1400" dirty="0">
                <a:latin typeface="Bookman Old Style" panose="02050604050505020204" pitchFamily="18" charset="0"/>
              </a:rPr>
              <a:t>: Utilizar tokens CSRF (Cross-</a:t>
            </a:r>
            <a:r>
              <a:rPr lang="es-MX" sz="1400" dirty="0" err="1">
                <a:latin typeface="Bookman Old Style" panose="02050604050505020204" pitchFamily="18" charset="0"/>
              </a:rPr>
              <a:t>Site</a:t>
            </a:r>
            <a:r>
              <a:rPr lang="es-MX" sz="1400" dirty="0">
                <a:latin typeface="Bookman Old Style" panose="02050604050505020204" pitchFamily="18" charset="0"/>
              </a:rPr>
              <a:t> Request Forgery) para evitar que se envíen solicitudes no autorizadas en nombre de los usuarios autenticados</a:t>
            </a:r>
            <a:r>
              <a:rPr lang="es-MX" sz="1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400" dirty="0">
              <a:latin typeface="Bookman Old Style" panose="02050604050505020204" pitchFamily="18" charset="0"/>
            </a:endParaRPr>
          </a:p>
          <a:p>
            <a:pPr algn="just"/>
            <a:r>
              <a:rPr lang="es-MX" sz="1400" b="1" dirty="0">
                <a:latin typeface="Bookman Old Style" panose="02050604050505020204" pitchFamily="18" charset="0"/>
              </a:rPr>
              <a:t>Uso de HTTPS</a:t>
            </a:r>
            <a:r>
              <a:rPr lang="es-MX" sz="1400" dirty="0">
                <a:latin typeface="Bookman Old Style" panose="02050604050505020204" pitchFamily="18" charset="0"/>
              </a:rPr>
              <a:t>: Para proteger la comunicación entre el cliente y el servidor, es recomendable configurar HTTPS en el servidor</a:t>
            </a:r>
            <a:r>
              <a:rPr lang="es-MX" sz="1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400" dirty="0">
              <a:latin typeface="Bookman Old Style" panose="02050604050505020204" pitchFamily="18" charset="0"/>
            </a:endParaRPr>
          </a:p>
          <a:p>
            <a:pPr algn="just"/>
            <a:r>
              <a:rPr lang="es-MX" sz="1400" b="1" dirty="0">
                <a:latin typeface="Bookman Old Style" panose="02050604050505020204" pitchFamily="18" charset="0"/>
              </a:rPr>
              <a:t>Limitación de tasas de solicitud</a:t>
            </a:r>
            <a:r>
              <a:rPr lang="es-MX" sz="1400" dirty="0">
                <a:latin typeface="Bookman Old Style" panose="02050604050505020204" pitchFamily="18" charset="0"/>
              </a:rPr>
              <a:t>: Evitar ataques de denegación de servicio (DoS) limitando el número de solicitudes por usuario en un periodo de tiempo.</a:t>
            </a:r>
          </a:p>
          <a:p>
            <a:endParaRPr lang="es-CO" sz="1600" dirty="0">
              <a:latin typeface="Bookman Old Style" panose="020506040505050202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91593" y="403603"/>
            <a:ext cx="595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Seguridad en Express.js</a:t>
            </a:r>
            <a:endParaRPr lang="es-CO" sz="3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93955" y="397305"/>
            <a:ext cx="538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Despliegue de Aplicaciones</a:t>
            </a:r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73170" y="1530935"/>
            <a:ext cx="542866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sz="1400" b="1" dirty="0" smtClean="0">
                <a:latin typeface="Bookman Old Style" panose="02050604050505020204" pitchFamily="18" charset="0"/>
              </a:rPr>
              <a:t>Contenido</a:t>
            </a:r>
          </a:p>
          <a:p>
            <a:pPr algn="just"/>
            <a:r>
              <a:rPr lang="es-MX" sz="1400" dirty="0">
                <a:latin typeface="Bookman Old Style" panose="02050604050505020204" pitchFamily="18" charset="0"/>
              </a:rPr>
              <a:t/>
            </a:r>
            <a:br>
              <a:rPr lang="es-MX" sz="1400" dirty="0">
                <a:latin typeface="Bookman Old Style" panose="02050604050505020204" pitchFamily="18" charset="0"/>
              </a:rPr>
            </a:br>
            <a:r>
              <a:rPr lang="es-MX" sz="1400" dirty="0">
                <a:latin typeface="Bookman Old Style" panose="02050604050505020204" pitchFamily="18" charset="0"/>
              </a:rPr>
              <a:t>Desplegar aplicaciones Express.js implica preparar la aplicación para su funcionamiento en un entorno de producción. Algunos pasos clave para el despliegue son</a:t>
            </a:r>
            <a:r>
              <a:rPr lang="es-MX" sz="1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es-MX" sz="1400" dirty="0">
              <a:latin typeface="Bookman Old Style" panose="02050604050505020204" pitchFamily="18" charset="0"/>
            </a:endParaRPr>
          </a:p>
          <a:p>
            <a:pPr algn="just"/>
            <a:r>
              <a:rPr lang="es-MX" sz="1400" b="1" dirty="0">
                <a:latin typeface="Bookman Old Style" panose="02050604050505020204" pitchFamily="18" charset="0"/>
              </a:rPr>
              <a:t>Configuración de variables de entorno</a:t>
            </a:r>
            <a:r>
              <a:rPr lang="es-MX" sz="1400" dirty="0">
                <a:latin typeface="Bookman Old Style" panose="02050604050505020204" pitchFamily="18" charset="0"/>
              </a:rPr>
              <a:t>: Utilizar variables de entorno para almacenar configuraciones sensibles, como claves de API y credenciales de bases de datos, permitiendo una gestión segura de los datos</a:t>
            </a:r>
            <a:r>
              <a:rPr lang="es-MX" sz="1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400" dirty="0">
              <a:latin typeface="Bookman Old Style" panose="02050604050505020204" pitchFamily="18" charset="0"/>
            </a:endParaRPr>
          </a:p>
          <a:p>
            <a:pPr algn="just"/>
            <a:r>
              <a:rPr lang="es-MX" sz="1400" b="1" dirty="0">
                <a:latin typeface="Bookman Old Style" panose="02050604050505020204" pitchFamily="18" charset="0"/>
              </a:rPr>
              <a:t>Configuración de servidores web</a:t>
            </a:r>
            <a:r>
              <a:rPr lang="es-MX" sz="1400" dirty="0">
                <a:latin typeface="Bookman Old Style" panose="02050604050505020204" pitchFamily="18" charset="0"/>
              </a:rPr>
              <a:t>: Express.js se puede ejecutar junto con servidores web como Nginx o Apache, que sirven como balanceadores de carga y manejan la gestión de certificados SSL</a:t>
            </a:r>
            <a:r>
              <a:rPr lang="es-MX" sz="1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400" dirty="0">
              <a:latin typeface="Bookman Old Style" panose="02050604050505020204" pitchFamily="18" charset="0"/>
            </a:endParaRPr>
          </a:p>
          <a:p>
            <a:pPr algn="just"/>
            <a:r>
              <a:rPr lang="es-MX" sz="1400" b="1" dirty="0">
                <a:latin typeface="Bookman Old Style" panose="02050604050505020204" pitchFamily="18" charset="0"/>
              </a:rPr>
              <a:t>Gestión de procesos</a:t>
            </a:r>
            <a:r>
              <a:rPr lang="es-MX" sz="1400" dirty="0">
                <a:latin typeface="Bookman Old Style" panose="02050604050505020204" pitchFamily="18" charset="0"/>
              </a:rPr>
              <a:t>: Utilizar herramientas como PM2 para asegurar que el servidor Express.js se reinicie automáticamente en caso de fallas, y para manejar múltiples instancias de la aplicación si es necesario.</a:t>
            </a:r>
          </a:p>
        </p:txBody>
      </p:sp>
      <p:pic>
        <p:nvPicPr>
          <p:cNvPr id="7170" name="Picture 2" descr="Qué es Express.js? Todo lo que Debes Sab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47" y="2709950"/>
            <a:ext cx="5072264" cy="253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xpress Vs Spring Boot - Qual é o melhor? - Tips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23" y="2369126"/>
            <a:ext cx="6594312" cy="28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1322" y="389586"/>
            <a:ext cx="678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Buenas Prácticas al Usar Express.js</a:t>
            </a:r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71229" y="1647175"/>
            <a:ext cx="516890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sz="1600" dirty="0">
                <a:latin typeface="Bookman Old Style" panose="02050604050505020204" pitchFamily="18" charset="0"/>
              </a:rPr>
              <a:t>Para desarrollar aplicaciones eficientes y mantenibles en Express.js, considera las siguientes prácticas</a:t>
            </a:r>
            <a:r>
              <a:rPr lang="es-MX" sz="16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>
                <a:latin typeface="Bookman Old Style" panose="02050604050505020204" pitchFamily="18" charset="0"/>
              </a:rPr>
              <a:t>Modularización</a:t>
            </a:r>
            <a:r>
              <a:rPr lang="es-MX" sz="1600" dirty="0">
                <a:latin typeface="Bookman Old Style" panose="02050604050505020204" pitchFamily="18" charset="0"/>
              </a:rPr>
              <a:t>: Divide el código en módulos claros para rutas, middleware y lógica</a:t>
            </a:r>
            <a:r>
              <a:rPr lang="es-MX" sz="16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>
                <a:latin typeface="Bookman Old Style" panose="02050604050505020204" pitchFamily="18" charset="0"/>
              </a:rPr>
              <a:t>Gestión de Errores</a:t>
            </a:r>
            <a:r>
              <a:rPr lang="es-MX" sz="1600" dirty="0">
                <a:latin typeface="Bookman Old Style" panose="02050604050505020204" pitchFamily="18" charset="0"/>
              </a:rPr>
              <a:t>: </a:t>
            </a:r>
            <a:endParaRPr lang="es-MX" sz="16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MX" sz="1600" dirty="0" smtClean="0">
                <a:latin typeface="Bookman Old Style" panose="02050604050505020204" pitchFamily="18" charset="0"/>
              </a:rPr>
              <a:t>Implementa </a:t>
            </a:r>
            <a:r>
              <a:rPr lang="es-MX" sz="1600" dirty="0">
                <a:latin typeface="Bookman Old Style" panose="02050604050505020204" pitchFamily="18" charset="0"/>
              </a:rPr>
              <a:t>manejo de errores para asegurar la estabilidad del servidor</a:t>
            </a:r>
            <a:r>
              <a:rPr lang="es-MX" sz="16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>
                <a:latin typeface="Bookman Old Style" panose="02050604050505020204" pitchFamily="18" charset="0"/>
              </a:rPr>
              <a:t>Documentación</a:t>
            </a:r>
            <a:r>
              <a:rPr lang="es-MX" sz="1600" dirty="0">
                <a:latin typeface="Bookman Old Style" panose="02050604050505020204" pitchFamily="18" charset="0"/>
              </a:rPr>
              <a:t>: Documenta las rutas y middleware para mejorar la comprensión y el mantenimiento del proyecto</a:t>
            </a:r>
            <a:r>
              <a:rPr lang="es-MX" sz="16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s-MX" sz="1600" dirty="0">
              <a:latin typeface="Bookman Old Style" panose="02050604050505020204" pitchFamily="18" charset="0"/>
            </a:endParaRPr>
          </a:p>
          <a:p>
            <a:pPr algn="just"/>
            <a:r>
              <a:rPr lang="es-MX" sz="1600" b="1" dirty="0">
                <a:latin typeface="Bookman Old Style" panose="02050604050505020204" pitchFamily="18" charset="0"/>
              </a:rPr>
              <a:t>Seguridad</a:t>
            </a:r>
            <a:r>
              <a:rPr lang="es-MX" sz="1600" dirty="0">
                <a:latin typeface="Bookman Old Style" panose="02050604050505020204" pitchFamily="18" charset="0"/>
              </a:rPr>
              <a:t>: Aplica medidas de seguridad como la validación de entradas y el uso de middleware de autenticación.</a:t>
            </a:r>
          </a:p>
        </p:txBody>
      </p:sp>
    </p:spTree>
    <p:extLst>
      <p:ext uri="{BB962C8B-B14F-4D97-AF65-F5344CB8AC3E}">
        <p14:creationId xmlns:p14="http://schemas.microsoft.com/office/powerpoint/2010/main" val="32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706582" y="1596044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2" y="1106182"/>
            <a:ext cx="2372748" cy="23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13718" y="1833317"/>
            <a:ext cx="82462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400" b="1" dirty="0">
                <a:solidFill>
                  <a:srgbClr val="7030A0"/>
                </a:solidFill>
                <a:latin typeface="Arial" panose="020B0604020202020204" pitchFamily="34" charset="0"/>
              </a:rPr>
              <a:t>Express.js es un framework poderoso y flexible para construir aplicaciones web y APIs en Node.js, ofreciendo una estructura clara para crear y gestionar servidores de manera eficiente. Con buenas prácticas de modularización, seguridad y optimización de rendimiento, Express.js permite desarrollar aplicaciones escalables y seguras, facilitando tanto el desarrollo como el despliegue en entornos de producción.</a:t>
            </a:r>
            <a:endParaRPr kumimoji="0" lang="es-CO" altLang="es-C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571</Words>
  <Application>Microsoft Office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102</cp:revision>
  <dcterms:created xsi:type="dcterms:W3CDTF">2023-03-30T14:23:16Z</dcterms:created>
  <dcterms:modified xsi:type="dcterms:W3CDTF">2024-10-27T06:53:08Z</dcterms:modified>
</cp:coreProperties>
</file>