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60" r:id="rId2"/>
    <p:sldId id="300" r:id="rId3"/>
    <p:sldId id="302" r:id="rId4"/>
    <p:sldId id="316" r:id="rId5"/>
    <p:sldId id="317" r:id="rId6"/>
    <p:sldId id="318" r:id="rId7"/>
    <p:sldId id="319" r:id="rId8"/>
    <p:sldId id="320" r:id="rId9"/>
    <p:sldId id="315" r:id="rId10"/>
    <p:sldId id="301" r:id="rId11"/>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CCFF"/>
    <a:srgbClr val="9966FF"/>
    <a:srgbClr val="273D6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showGuides="1">
      <p:cViewPr varScale="1">
        <p:scale>
          <a:sx n="115" d="100"/>
          <a:sy n="115" d="100"/>
        </p:scale>
        <p:origin x="372" y="8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CACBA4-8822-4E8E-90D9-C72ABB978AE2}" type="datetimeFigureOut">
              <a:rPr lang="es-CO" smtClean="0"/>
              <a:t>27/10/2024</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FA2EA6-2CD7-43AD-BE78-0CAD7E41D3C9}" type="slidenum">
              <a:rPr lang="es-CO" smtClean="0"/>
              <a:t>‹Nº›</a:t>
            </a:fld>
            <a:endParaRPr lang="es-CO"/>
          </a:p>
        </p:txBody>
      </p:sp>
    </p:spTree>
    <p:extLst>
      <p:ext uri="{BB962C8B-B14F-4D97-AF65-F5344CB8AC3E}">
        <p14:creationId xmlns:p14="http://schemas.microsoft.com/office/powerpoint/2010/main" val="20726901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7FBE1C2-C00B-55D5-9804-A551B04C1583}"/>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a:extLst>
              <a:ext uri="{FF2B5EF4-FFF2-40B4-BE49-F238E27FC236}">
                <a16:creationId xmlns:a16="http://schemas.microsoft.com/office/drawing/2014/main" id="{B3EF3C71-DA2A-CB76-6330-30BFCAD1488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a:extLst>
              <a:ext uri="{FF2B5EF4-FFF2-40B4-BE49-F238E27FC236}">
                <a16:creationId xmlns:a16="http://schemas.microsoft.com/office/drawing/2014/main" id="{7091DEB4-DCE1-0DA0-FECC-1C90BB39876F}"/>
              </a:ext>
            </a:extLst>
          </p:cNvPr>
          <p:cNvSpPr>
            <a:spLocks noGrp="1"/>
          </p:cNvSpPr>
          <p:nvPr>
            <p:ph type="dt" sz="half" idx="10"/>
          </p:nvPr>
        </p:nvSpPr>
        <p:spPr/>
        <p:txBody>
          <a:bodyPr/>
          <a:lstStyle/>
          <a:p>
            <a:fld id="{238DA42B-BF99-4754-B806-90D7563EF8DA}" type="datetimeFigureOut">
              <a:rPr lang="es-CO" smtClean="0"/>
              <a:t>27/10/2024</a:t>
            </a:fld>
            <a:endParaRPr lang="es-CO"/>
          </a:p>
        </p:txBody>
      </p:sp>
      <p:sp>
        <p:nvSpPr>
          <p:cNvPr id="5" name="Marcador de pie de página 4">
            <a:extLst>
              <a:ext uri="{FF2B5EF4-FFF2-40B4-BE49-F238E27FC236}">
                <a16:creationId xmlns:a16="http://schemas.microsoft.com/office/drawing/2014/main" id="{3C12E6A9-8229-6019-5F4E-A9D2157C880E}"/>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28BCC44F-8055-A11A-D075-084E47A1527B}"/>
              </a:ext>
            </a:extLst>
          </p:cNvPr>
          <p:cNvSpPr>
            <a:spLocks noGrp="1"/>
          </p:cNvSpPr>
          <p:nvPr>
            <p:ph type="sldNum" sz="quarter" idx="12"/>
          </p:nvPr>
        </p:nvSpPr>
        <p:spPr/>
        <p:txBody>
          <a:bodyPr/>
          <a:lstStyle/>
          <a:p>
            <a:fld id="{7B300B3B-3447-4120-B37F-80156B3D5CC4}" type="slidenum">
              <a:rPr lang="es-CO" smtClean="0"/>
              <a:t>‹Nº›</a:t>
            </a:fld>
            <a:endParaRPr lang="es-CO"/>
          </a:p>
        </p:txBody>
      </p:sp>
    </p:spTree>
    <p:extLst>
      <p:ext uri="{BB962C8B-B14F-4D97-AF65-F5344CB8AC3E}">
        <p14:creationId xmlns:p14="http://schemas.microsoft.com/office/powerpoint/2010/main" val="33920337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346091-770A-6A69-C5B5-9295007AA102}"/>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F6E65EB1-1C94-3687-3AD3-D64C21E9C755}"/>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A210EB4B-228D-68E4-720A-0C8F78525171}"/>
              </a:ext>
            </a:extLst>
          </p:cNvPr>
          <p:cNvSpPr>
            <a:spLocks noGrp="1"/>
          </p:cNvSpPr>
          <p:nvPr>
            <p:ph type="dt" sz="half" idx="10"/>
          </p:nvPr>
        </p:nvSpPr>
        <p:spPr/>
        <p:txBody>
          <a:bodyPr/>
          <a:lstStyle/>
          <a:p>
            <a:fld id="{238DA42B-BF99-4754-B806-90D7563EF8DA}" type="datetimeFigureOut">
              <a:rPr lang="es-CO" smtClean="0"/>
              <a:t>27/10/2024</a:t>
            </a:fld>
            <a:endParaRPr lang="es-CO"/>
          </a:p>
        </p:txBody>
      </p:sp>
      <p:sp>
        <p:nvSpPr>
          <p:cNvPr id="5" name="Marcador de pie de página 4">
            <a:extLst>
              <a:ext uri="{FF2B5EF4-FFF2-40B4-BE49-F238E27FC236}">
                <a16:creationId xmlns:a16="http://schemas.microsoft.com/office/drawing/2014/main" id="{1542E340-E14B-D328-FCC7-8D3E7E67AB21}"/>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C3EB9406-BEE7-10AF-958D-C930B9C736E4}"/>
              </a:ext>
            </a:extLst>
          </p:cNvPr>
          <p:cNvSpPr>
            <a:spLocks noGrp="1"/>
          </p:cNvSpPr>
          <p:nvPr>
            <p:ph type="sldNum" sz="quarter" idx="12"/>
          </p:nvPr>
        </p:nvSpPr>
        <p:spPr/>
        <p:txBody>
          <a:bodyPr/>
          <a:lstStyle/>
          <a:p>
            <a:fld id="{7B300B3B-3447-4120-B37F-80156B3D5CC4}" type="slidenum">
              <a:rPr lang="es-CO" smtClean="0"/>
              <a:t>‹Nº›</a:t>
            </a:fld>
            <a:endParaRPr lang="es-CO"/>
          </a:p>
        </p:txBody>
      </p:sp>
    </p:spTree>
    <p:extLst>
      <p:ext uri="{BB962C8B-B14F-4D97-AF65-F5344CB8AC3E}">
        <p14:creationId xmlns:p14="http://schemas.microsoft.com/office/powerpoint/2010/main" val="26522419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2D62CF46-F518-DB5E-7CB0-190AB229B08C}"/>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E6E91D25-94D1-7C9E-CFE6-7B9329ED3455}"/>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D5F2EC86-F52F-A9CC-E0EE-4D952F001FE4}"/>
              </a:ext>
            </a:extLst>
          </p:cNvPr>
          <p:cNvSpPr>
            <a:spLocks noGrp="1"/>
          </p:cNvSpPr>
          <p:nvPr>
            <p:ph type="dt" sz="half" idx="10"/>
          </p:nvPr>
        </p:nvSpPr>
        <p:spPr/>
        <p:txBody>
          <a:bodyPr/>
          <a:lstStyle/>
          <a:p>
            <a:fld id="{238DA42B-BF99-4754-B806-90D7563EF8DA}" type="datetimeFigureOut">
              <a:rPr lang="es-CO" smtClean="0"/>
              <a:t>27/10/2024</a:t>
            </a:fld>
            <a:endParaRPr lang="es-CO"/>
          </a:p>
        </p:txBody>
      </p:sp>
      <p:sp>
        <p:nvSpPr>
          <p:cNvPr id="5" name="Marcador de pie de página 4">
            <a:extLst>
              <a:ext uri="{FF2B5EF4-FFF2-40B4-BE49-F238E27FC236}">
                <a16:creationId xmlns:a16="http://schemas.microsoft.com/office/drawing/2014/main" id="{DD08AC59-5936-E82D-4621-C8E78CC9B20D}"/>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22FC4F32-6340-9B46-AE92-36A59A667C24}"/>
              </a:ext>
            </a:extLst>
          </p:cNvPr>
          <p:cNvSpPr>
            <a:spLocks noGrp="1"/>
          </p:cNvSpPr>
          <p:nvPr>
            <p:ph type="sldNum" sz="quarter" idx="12"/>
          </p:nvPr>
        </p:nvSpPr>
        <p:spPr/>
        <p:txBody>
          <a:bodyPr/>
          <a:lstStyle/>
          <a:p>
            <a:fld id="{7B300B3B-3447-4120-B37F-80156B3D5CC4}" type="slidenum">
              <a:rPr lang="es-CO" smtClean="0"/>
              <a:t>‹Nº›</a:t>
            </a:fld>
            <a:endParaRPr lang="es-CO"/>
          </a:p>
        </p:txBody>
      </p:sp>
    </p:spTree>
    <p:extLst>
      <p:ext uri="{BB962C8B-B14F-4D97-AF65-F5344CB8AC3E}">
        <p14:creationId xmlns:p14="http://schemas.microsoft.com/office/powerpoint/2010/main" val="3855826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E7C48F6-F4E0-3DFD-AC26-04EAE9A222BD}"/>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2078D405-3C28-7947-DD71-25C6ED3A925B}"/>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3275DC6C-5A90-4EC6-A8DE-07D35AE310A9}"/>
              </a:ext>
            </a:extLst>
          </p:cNvPr>
          <p:cNvSpPr>
            <a:spLocks noGrp="1"/>
          </p:cNvSpPr>
          <p:nvPr>
            <p:ph type="dt" sz="half" idx="10"/>
          </p:nvPr>
        </p:nvSpPr>
        <p:spPr/>
        <p:txBody>
          <a:bodyPr/>
          <a:lstStyle/>
          <a:p>
            <a:fld id="{238DA42B-BF99-4754-B806-90D7563EF8DA}" type="datetimeFigureOut">
              <a:rPr lang="es-CO" smtClean="0"/>
              <a:t>27/10/2024</a:t>
            </a:fld>
            <a:endParaRPr lang="es-CO"/>
          </a:p>
        </p:txBody>
      </p:sp>
      <p:sp>
        <p:nvSpPr>
          <p:cNvPr id="5" name="Marcador de pie de página 4">
            <a:extLst>
              <a:ext uri="{FF2B5EF4-FFF2-40B4-BE49-F238E27FC236}">
                <a16:creationId xmlns:a16="http://schemas.microsoft.com/office/drawing/2014/main" id="{A246D21C-DA62-B3E0-B781-81E823443881}"/>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11CD5BD8-4489-5DEC-C72E-8BA7D292E815}"/>
              </a:ext>
            </a:extLst>
          </p:cNvPr>
          <p:cNvSpPr>
            <a:spLocks noGrp="1"/>
          </p:cNvSpPr>
          <p:nvPr>
            <p:ph type="sldNum" sz="quarter" idx="12"/>
          </p:nvPr>
        </p:nvSpPr>
        <p:spPr/>
        <p:txBody>
          <a:bodyPr/>
          <a:lstStyle/>
          <a:p>
            <a:fld id="{7B300B3B-3447-4120-B37F-80156B3D5CC4}" type="slidenum">
              <a:rPr lang="es-CO" smtClean="0"/>
              <a:t>‹Nº›</a:t>
            </a:fld>
            <a:endParaRPr lang="es-CO"/>
          </a:p>
        </p:txBody>
      </p:sp>
    </p:spTree>
    <p:extLst>
      <p:ext uri="{BB962C8B-B14F-4D97-AF65-F5344CB8AC3E}">
        <p14:creationId xmlns:p14="http://schemas.microsoft.com/office/powerpoint/2010/main" val="30283504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8C42897-4D39-367E-91CE-20788108AD5C}"/>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73DC14D3-6568-9438-1112-9F269C9FCD2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150194A9-9DA2-098A-DE91-048022AFA63C}"/>
              </a:ext>
            </a:extLst>
          </p:cNvPr>
          <p:cNvSpPr>
            <a:spLocks noGrp="1"/>
          </p:cNvSpPr>
          <p:nvPr>
            <p:ph type="dt" sz="half" idx="10"/>
          </p:nvPr>
        </p:nvSpPr>
        <p:spPr/>
        <p:txBody>
          <a:bodyPr/>
          <a:lstStyle/>
          <a:p>
            <a:fld id="{238DA42B-BF99-4754-B806-90D7563EF8DA}" type="datetimeFigureOut">
              <a:rPr lang="es-CO" smtClean="0"/>
              <a:t>27/10/2024</a:t>
            </a:fld>
            <a:endParaRPr lang="es-CO"/>
          </a:p>
        </p:txBody>
      </p:sp>
      <p:sp>
        <p:nvSpPr>
          <p:cNvPr id="5" name="Marcador de pie de página 4">
            <a:extLst>
              <a:ext uri="{FF2B5EF4-FFF2-40B4-BE49-F238E27FC236}">
                <a16:creationId xmlns:a16="http://schemas.microsoft.com/office/drawing/2014/main" id="{6A5D4FC9-3D2C-4612-EED7-0FC6AB70EF1A}"/>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924F0936-F200-2B6D-B1E1-C81D19F772D9}"/>
              </a:ext>
            </a:extLst>
          </p:cNvPr>
          <p:cNvSpPr>
            <a:spLocks noGrp="1"/>
          </p:cNvSpPr>
          <p:nvPr>
            <p:ph type="sldNum" sz="quarter" idx="12"/>
          </p:nvPr>
        </p:nvSpPr>
        <p:spPr/>
        <p:txBody>
          <a:bodyPr/>
          <a:lstStyle/>
          <a:p>
            <a:fld id="{7B300B3B-3447-4120-B37F-80156B3D5CC4}" type="slidenum">
              <a:rPr lang="es-CO" smtClean="0"/>
              <a:t>‹Nº›</a:t>
            </a:fld>
            <a:endParaRPr lang="es-CO"/>
          </a:p>
        </p:txBody>
      </p:sp>
    </p:spTree>
    <p:extLst>
      <p:ext uri="{BB962C8B-B14F-4D97-AF65-F5344CB8AC3E}">
        <p14:creationId xmlns:p14="http://schemas.microsoft.com/office/powerpoint/2010/main" val="27269700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B71D8E6-4070-74A5-50A5-BE7AB7F74951}"/>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EEC10D02-ED9D-3F1F-7BF6-CF085DE0C0FE}"/>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a:extLst>
              <a:ext uri="{FF2B5EF4-FFF2-40B4-BE49-F238E27FC236}">
                <a16:creationId xmlns:a16="http://schemas.microsoft.com/office/drawing/2014/main" id="{33A6F45B-1119-E469-870C-A954120B3C9A}"/>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a:extLst>
              <a:ext uri="{FF2B5EF4-FFF2-40B4-BE49-F238E27FC236}">
                <a16:creationId xmlns:a16="http://schemas.microsoft.com/office/drawing/2014/main" id="{0619DD39-C825-1508-F797-1741B458322A}"/>
              </a:ext>
            </a:extLst>
          </p:cNvPr>
          <p:cNvSpPr>
            <a:spLocks noGrp="1"/>
          </p:cNvSpPr>
          <p:nvPr>
            <p:ph type="dt" sz="half" idx="10"/>
          </p:nvPr>
        </p:nvSpPr>
        <p:spPr/>
        <p:txBody>
          <a:bodyPr/>
          <a:lstStyle/>
          <a:p>
            <a:fld id="{238DA42B-BF99-4754-B806-90D7563EF8DA}" type="datetimeFigureOut">
              <a:rPr lang="es-CO" smtClean="0"/>
              <a:t>27/10/2024</a:t>
            </a:fld>
            <a:endParaRPr lang="es-CO"/>
          </a:p>
        </p:txBody>
      </p:sp>
      <p:sp>
        <p:nvSpPr>
          <p:cNvPr id="6" name="Marcador de pie de página 5">
            <a:extLst>
              <a:ext uri="{FF2B5EF4-FFF2-40B4-BE49-F238E27FC236}">
                <a16:creationId xmlns:a16="http://schemas.microsoft.com/office/drawing/2014/main" id="{573116CE-7A6D-B812-1ED3-08DE737E9CF0}"/>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F944B45C-A803-EACC-A7DD-E9D39C96C057}"/>
              </a:ext>
            </a:extLst>
          </p:cNvPr>
          <p:cNvSpPr>
            <a:spLocks noGrp="1"/>
          </p:cNvSpPr>
          <p:nvPr>
            <p:ph type="sldNum" sz="quarter" idx="12"/>
          </p:nvPr>
        </p:nvSpPr>
        <p:spPr/>
        <p:txBody>
          <a:bodyPr/>
          <a:lstStyle/>
          <a:p>
            <a:fld id="{7B300B3B-3447-4120-B37F-80156B3D5CC4}" type="slidenum">
              <a:rPr lang="es-CO" smtClean="0"/>
              <a:t>‹Nº›</a:t>
            </a:fld>
            <a:endParaRPr lang="es-CO"/>
          </a:p>
        </p:txBody>
      </p:sp>
    </p:spTree>
    <p:extLst>
      <p:ext uri="{BB962C8B-B14F-4D97-AF65-F5344CB8AC3E}">
        <p14:creationId xmlns:p14="http://schemas.microsoft.com/office/powerpoint/2010/main" val="37361562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4570645-DA5F-D3E4-2633-4EBAABB0AA91}"/>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0E8418FF-E794-8640-C85C-6F9E8376D36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5969DF01-3F3D-6936-EFE9-0CCAE8808651}"/>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a:extLst>
              <a:ext uri="{FF2B5EF4-FFF2-40B4-BE49-F238E27FC236}">
                <a16:creationId xmlns:a16="http://schemas.microsoft.com/office/drawing/2014/main" id="{6C0EF6E8-D1C9-9CF2-1E95-A8F4B191421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A1DDA514-020B-63A5-6D5D-88542F5A00CF}"/>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a:extLst>
              <a:ext uri="{FF2B5EF4-FFF2-40B4-BE49-F238E27FC236}">
                <a16:creationId xmlns:a16="http://schemas.microsoft.com/office/drawing/2014/main" id="{93F05874-1C7D-2F93-AE74-BBE656B10DA1}"/>
              </a:ext>
            </a:extLst>
          </p:cNvPr>
          <p:cNvSpPr>
            <a:spLocks noGrp="1"/>
          </p:cNvSpPr>
          <p:nvPr>
            <p:ph type="dt" sz="half" idx="10"/>
          </p:nvPr>
        </p:nvSpPr>
        <p:spPr/>
        <p:txBody>
          <a:bodyPr/>
          <a:lstStyle/>
          <a:p>
            <a:fld id="{238DA42B-BF99-4754-B806-90D7563EF8DA}" type="datetimeFigureOut">
              <a:rPr lang="es-CO" smtClean="0"/>
              <a:t>27/10/2024</a:t>
            </a:fld>
            <a:endParaRPr lang="es-CO"/>
          </a:p>
        </p:txBody>
      </p:sp>
      <p:sp>
        <p:nvSpPr>
          <p:cNvPr id="8" name="Marcador de pie de página 7">
            <a:extLst>
              <a:ext uri="{FF2B5EF4-FFF2-40B4-BE49-F238E27FC236}">
                <a16:creationId xmlns:a16="http://schemas.microsoft.com/office/drawing/2014/main" id="{478D3331-9D8A-2AA5-CB4D-12E8A07FC8E0}"/>
              </a:ext>
            </a:extLst>
          </p:cNvPr>
          <p:cNvSpPr>
            <a:spLocks noGrp="1"/>
          </p:cNvSpPr>
          <p:nvPr>
            <p:ph type="ftr" sz="quarter" idx="11"/>
          </p:nvPr>
        </p:nvSpPr>
        <p:spPr/>
        <p:txBody>
          <a:bodyPr/>
          <a:lstStyle/>
          <a:p>
            <a:endParaRPr lang="es-CO"/>
          </a:p>
        </p:txBody>
      </p:sp>
      <p:sp>
        <p:nvSpPr>
          <p:cNvPr id="9" name="Marcador de número de diapositiva 8">
            <a:extLst>
              <a:ext uri="{FF2B5EF4-FFF2-40B4-BE49-F238E27FC236}">
                <a16:creationId xmlns:a16="http://schemas.microsoft.com/office/drawing/2014/main" id="{2174DAFA-142A-7BDD-05E3-4E26EEE9D70A}"/>
              </a:ext>
            </a:extLst>
          </p:cNvPr>
          <p:cNvSpPr>
            <a:spLocks noGrp="1"/>
          </p:cNvSpPr>
          <p:nvPr>
            <p:ph type="sldNum" sz="quarter" idx="12"/>
          </p:nvPr>
        </p:nvSpPr>
        <p:spPr/>
        <p:txBody>
          <a:bodyPr/>
          <a:lstStyle/>
          <a:p>
            <a:fld id="{7B300B3B-3447-4120-B37F-80156B3D5CC4}" type="slidenum">
              <a:rPr lang="es-CO" smtClean="0"/>
              <a:t>‹Nº›</a:t>
            </a:fld>
            <a:endParaRPr lang="es-CO"/>
          </a:p>
        </p:txBody>
      </p:sp>
    </p:spTree>
    <p:extLst>
      <p:ext uri="{BB962C8B-B14F-4D97-AF65-F5344CB8AC3E}">
        <p14:creationId xmlns:p14="http://schemas.microsoft.com/office/powerpoint/2010/main" val="10156008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04F83B6-D1BA-993B-57EF-4D6EF43E549C}"/>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69C6A3DC-FC06-5425-6E4F-7B07824E9F83}"/>
              </a:ext>
            </a:extLst>
          </p:cNvPr>
          <p:cNvSpPr>
            <a:spLocks noGrp="1"/>
          </p:cNvSpPr>
          <p:nvPr>
            <p:ph type="dt" sz="half" idx="10"/>
          </p:nvPr>
        </p:nvSpPr>
        <p:spPr/>
        <p:txBody>
          <a:bodyPr/>
          <a:lstStyle/>
          <a:p>
            <a:fld id="{238DA42B-BF99-4754-B806-90D7563EF8DA}" type="datetimeFigureOut">
              <a:rPr lang="es-CO" smtClean="0"/>
              <a:t>27/10/2024</a:t>
            </a:fld>
            <a:endParaRPr lang="es-CO"/>
          </a:p>
        </p:txBody>
      </p:sp>
      <p:sp>
        <p:nvSpPr>
          <p:cNvPr id="4" name="Marcador de pie de página 3">
            <a:extLst>
              <a:ext uri="{FF2B5EF4-FFF2-40B4-BE49-F238E27FC236}">
                <a16:creationId xmlns:a16="http://schemas.microsoft.com/office/drawing/2014/main" id="{C3CCD0D6-922E-FA5B-A12F-B24AFE08B07B}"/>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EEB49CA6-0874-BF59-BC8C-EDF59503F67D}"/>
              </a:ext>
            </a:extLst>
          </p:cNvPr>
          <p:cNvSpPr>
            <a:spLocks noGrp="1"/>
          </p:cNvSpPr>
          <p:nvPr>
            <p:ph type="sldNum" sz="quarter" idx="12"/>
          </p:nvPr>
        </p:nvSpPr>
        <p:spPr/>
        <p:txBody>
          <a:bodyPr/>
          <a:lstStyle/>
          <a:p>
            <a:fld id="{7B300B3B-3447-4120-B37F-80156B3D5CC4}" type="slidenum">
              <a:rPr lang="es-CO" smtClean="0"/>
              <a:t>‹Nº›</a:t>
            </a:fld>
            <a:endParaRPr lang="es-CO"/>
          </a:p>
        </p:txBody>
      </p:sp>
    </p:spTree>
    <p:extLst>
      <p:ext uri="{BB962C8B-B14F-4D97-AF65-F5344CB8AC3E}">
        <p14:creationId xmlns:p14="http://schemas.microsoft.com/office/powerpoint/2010/main" val="1232192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A655FECB-7D69-3945-43E4-0384BA160F1D}"/>
              </a:ext>
            </a:extLst>
          </p:cNvPr>
          <p:cNvSpPr>
            <a:spLocks noGrp="1"/>
          </p:cNvSpPr>
          <p:nvPr>
            <p:ph type="dt" sz="half" idx="10"/>
          </p:nvPr>
        </p:nvSpPr>
        <p:spPr/>
        <p:txBody>
          <a:bodyPr/>
          <a:lstStyle/>
          <a:p>
            <a:fld id="{238DA42B-BF99-4754-B806-90D7563EF8DA}" type="datetimeFigureOut">
              <a:rPr lang="es-CO" smtClean="0"/>
              <a:t>27/10/2024</a:t>
            </a:fld>
            <a:endParaRPr lang="es-CO"/>
          </a:p>
        </p:txBody>
      </p:sp>
      <p:sp>
        <p:nvSpPr>
          <p:cNvPr id="3" name="Marcador de pie de página 2">
            <a:extLst>
              <a:ext uri="{FF2B5EF4-FFF2-40B4-BE49-F238E27FC236}">
                <a16:creationId xmlns:a16="http://schemas.microsoft.com/office/drawing/2014/main" id="{D82102E4-4195-E357-602F-08C964F0CFA0}"/>
              </a:ext>
            </a:extLst>
          </p:cNvPr>
          <p:cNvSpPr>
            <a:spLocks noGrp="1"/>
          </p:cNvSpPr>
          <p:nvPr>
            <p:ph type="ftr" sz="quarter" idx="11"/>
          </p:nvPr>
        </p:nvSpPr>
        <p:spPr/>
        <p:txBody>
          <a:bodyPr/>
          <a:lstStyle/>
          <a:p>
            <a:endParaRPr lang="es-CO"/>
          </a:p>
        </p:txBody>
      </p:sp>
      <p:sp>
        <p:nvSpPr>
          <p:cNvPr id="4" name="Marcador de número de diapositiva 3">
            <a:extLst>
              <a:ext uri="{FF2B5EF4-FFF2-40B4-BE49-F238E27FC236}">
                <a16:creationId xmlns:a16="http://schemas.microsoft.com/office/drawing/2014/main" id="{5EA8DDC3-6CFC-8705-AE83-87D5D72D739D}"/>
              </a:ext>
            </a:extLst>
          </p:cNvPr>
          <p:cNvSpPr>
            <a:spLocks noGrp="1"/>
          </p:cNvSpPr>
          <p:nvPr>
            <p:ph type="sldNum" sz="quarter" idx="12"/>
          </p:nvPr>
        </p:nvSpPr>
        <p:spPr/>
        <p:txBody>
          <a:bodyPr/>
          <a:lstStyle/>
          <a:p>
            <a:fld id="{7B300B3B-3447-4120-B37F-80156B3D5CC4}" type="slidenum">
              <a:rPr lang="es-CO" smtClean="0"/>
              <a:t>‹Nº›</a:t>
            </a:fld>
            <a:endParaRPr lang="es-CO"/>
          </a:p>
        </p:txBody>
      </p:sp>
    </p:spTree>
    <p:extLst>
      <p:ext uri="{BB962C8B-B14F-4D97-AF65-F5344CB8AC3E}">
        <p14:creationId xmlns:p14="http://schemas.microsoft.com/office/powerpoint/2010/main" val="11589226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561C4D-3E9C-4965-DE35-AD95252FF342}"/>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B14710F2-4405-0CBE-18ED-5FEDDAA4A99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a:extLst>
              <a:ext uri="{FF2B5EF4-FFF2-40B4-BE49-F238E27FC236}">
                <a16:creationId xmlns:a16="http://schemas.microsoft.com/office/drawing/2014/main" id="{643DCBDE-62A2-912E-EB3E-C3614829C9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9D7D883C-1014-3B51-1999-9F553857A0A5}"/>
              </a:ext>
            </a:extLst>
          </p:cNvPr>
          <p:cNvSpPr>
            <a:spLocks noGrp="1"/>
          </p:cNvSpPr>
          <p:nvPr>
            <p:ph type="dt" sz="half" idx="10"/>
          </p:nvPr>
        </p:nvSpPr>
        <p:spPr/>
        <p:txBody>
          <a:bodyPr/>
          <a:lstStyle/>
          <a:p>
            <a:fld id="{238DA42B-BF99-4754-B806-90D7563EF8DA}" type="datetimeFigureOut">
              <a:rPr lang="es-CO" smtClean="0"/>
              <a:t>27/10/2024</a:t>
            </a:fld>
            <a:endParaRPr lang="es-CO"/>
          </a:p>
        </p:txBody>
      </p:sp>
      <p:sp>
        <p:nvSpPr>
          <p:cNvPr id="6" name="Marcador de pie de página 5">
            <a:extLst>
              <a:ext uri="{FF2B5EF4-FFF2-40B4-BE49-F238E27FC236}">
                <a16:creationId xmlns:a16="http://schemas.microsoft.com/office/drawing/2014/main" id="{40FE15F0-45AF-47E1-2443-CC0522C0B1DA}"/>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E721FC41-EF9A-FE9F-17F2-C7442084810C}"/>
              </a:ext>
            </a:extLst>
          </p:cNvPr>
          <p:cNvSpPr>
            <a:spLocks noGrp="1"/>
          </p:cNvSpPr>
          <p:nvPr>
            <p:ph type="sldNum" sz="quarter" idx="12"/>
          </p:nvPr>
        </p:nvSpPr>
        <p:spPr/>
        <p:txBody>
          <a:bodyPr/>
          <a:lstStyle/>
          <a:p>
            <a:fld id="{7B300B3B-3447-4120-B37F-80156B3D5CC4}" type="slidenum">
              <a:rPr lang="es-CO" smtClean="0"/>
              <a:t>‹Nº›</a:t>
            </a:fld>
            <a:endParaRPr lang="es-CO"/>
          </a:p>
        </p:txBody>
      </p:sp>
    </p:spTree>
    <p:extLst>
      <p:ext uri="{BB962C8B-B14F-4D97-AF65-F5344CB8AC3E}">
        <p14:creationId xmlns:p14="http://schemas.microsoft.com/office/powerpoint/2010/main" val="13059570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19AD41-85F0-5DD1-4372-9D3A430201BF}"/>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a:extLst>
              <a:ext uri="{FF2B5EF4-FFF2-40B4-BE49-F238E27FC236}">
                <a16:creationId xmlns:a16="http://schemas.microsoft.com/office/drawing/2014/main" id="{A342FF3D-F72D-B8FF-7A5B-F2202CF6C05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a:extLst>
              <a:ext uri="{FF2B5EF4-FFF2-40B4-BE49-F238E27FC236}">
                <a16:creationId xmlns:a16="http://schemas.microsoft.com/office/drawing/2014/main" id="{22807D6D-B152-F0DB-8501-F4B0DF34CD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1BC22BFB-C88E-DED7-387C-B0495B497C2E}"/>
              </a:ext>
            </a:extLst>
          </p:cNvPr>
          <p:cNvSpPr>
            <a:spLocks noGrp="1"/>
          </p:cNvSpPr>
          <p:nvPr>
            <p:ph type="dt" sz="half" idx="10"/>
          </p:nvPr>
        </p:nvSpPr>
        <p:spPr/>
        <p:txBody>
          <a:bodyPr/>
          <a:lstStyle/>
          <a:p>
            <a:fld id="{238DA42B-BF99-4754-B806-90D7563EF8DA}" type="datetimeFigureOut">
              <a:rPr lang="es-CO" smtClean="0"/>
              <a:t>27/10/2024</a:t>
            </a:fld>
            <a:endParaRPr lang="es-CO"/>
          </a:p>
        </p:txBody>
      </p:sp>
      <p:sp>
        <p:nvSpPr>
          <p:cNvPr id="6" name="Marcador de pie de página 5">
            <a:extLst>
              <a:ext uri="{FF2B5EF4-FFF2-40B4-BE49-F238E27FC236}">
                <a16:creationId xmlns:a16="http://schemas.microsoft.com/office/drawing/2014/main" id="{51F401F7-8B4A-3B8D-3FAB-AD4BC35CB7BC}"/>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DBD8C06F-BC82-106B-5C1A-78F0184FF0EF}"/>
              </a:ext>
            </a:extLst>
          </p:cNvPr>
          <p:cNvSpPr>
            <a:spLocks noGrp="1"/>
          </p:cNvSpPr>
          <p:nvPr>
            <p:ph type="sldNum" sz="quarter" idx="12"/>
          </p:nvPr>
        </p:nvSpPr>
        <p:spPr/>
        <p:txBody>
          <a:bodyPr/>
          <a:lstStyle/>
          <a:p>
            <a:fld id="{7B300B3B-3447-4120-B37F-80156B3D5CC4}" type="slidenum">
              <a:rPr lang="es-CO" smtClean="0"/>
              <a:t>‹Nº›</a:t>
            </a:fld>
            <a:endParaRPr lang="es-CO"/>
          </a:p>
        </p:txBody>
      </p:sp>
    </p:spTree>
    <p:extLst>
      <p:ext uri="{BB962C8B-B14F-4D97-AF65-F5344CB8AC3E}">
        <p14:creationId xmlns:p14="http://schemas.microsoft.com/office/powerpoint/2010/main" val="41594292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EE45DCD4-BE74-CEC7-0088-433B1306A41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2B3F23CC-088C-0CCA-9BDC-A1C384CF18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E1C74FC5-E92F-ED0E-7EE2-69248F62E3C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8DA42B-BF99-4754-B806-90D7563EF8DA}" type="datetimeFigureOut">
              <a:rPr lang="es-CO" smtClean="0"/>
              <a:t>27/10/2024</a:t>
            </a:fld>
            <a:endParaRPr lang="es-CO"/>
          </a:p>
        </p:txBody>
      </p:sp>
      <p:sp>
        <p:nvSpPr>
          <p:cNvPr id="5" name="Marcador de pie de página 4">
            <a:extLst>
              <a:ext uri="{FF2B5EF4-FFF2-40B4-BE49-F238E27FC236}">
                <a16:creationId xmlns:a16="http://schemas.microsoft.com/office/drawing/2014/main" id="{4B4AB052-D403-92E8-A334-C9C0E66375E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a:extLst>
              <a:ext uri="{FF2B5EF4-FFF2-40B4-BE49-F238E27FC236}">
                <a16:creationId xmlns:a16="http://schemas.microsoft.com/office/drawing/2014/main" id="{55CC4BB4-CD11-F2E0-A876-0B0E285BA9B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300B3B-3447-4120-B37F-80156B3D5CC4}" type="slidenum">
              <a:rPr lang="es-CO" smtClean="0"/>
              <a:t>‹Nº›</a:t>
            </a:fld>
            <a:endParaRPr lang="es-CO"/>
          </a:p>
        </p:txBody>
      </p:sp>
    </p:spTree>
    <p:extLst>
      <p:ext uri="{BB962C8B-B14F-4D97-AF65-F5344CB8AC3E}">
        <p14:creationId xmlns:p14="http://schemas.microsoft.com/office/powerpoint/2010/main" val="35793482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6.gif"/></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7.jpeg"/><Relationship Id="rId4" Type="http://schemas.openxmlformats.org/officeDocument/2006/relationships/image" Target="../media/image6.gif"/></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6.gif"/><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6.gif"/><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6.gif"/></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6.gif"/></Relationships>
</file>

<file path=ppt/slides/_rels/slide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6.gif"/><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6.gif"/></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6.gif"/><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1026" name="Picture 2" descr="Express JS Middleware: Everything You Need to Know | Simplilear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0462" y="3196842"/>
            <a:ext cx="6210300" cy="3095625"/>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n 6" descr="Interfaz de usuario gráfica, Texto, Aplicación&#10;&#10;Descripción generada automáticamente">
            <a:extLst>
              <a:ext uri="{FF2B5EF4-FFF2-40B4-BE49-F238E27FC236}">
                <a16:creationId xmlns:a16="http://schemas.microsoft.com/office/drawing/2014/main" id="{FC4DDBEC-A60F-1E97-361C-F2FAB2ED53E0}"/>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37838" y="6418217"/>
            <a:ext cx="1814653" cy="263815"/>
          </a:xfrm>
          <a:prstGeom prst="rect">
            <a:avLst/>
          </a:prstGeom>
        </p:spPr>
      </p:pic>
      <p:sp>
        <p:nvSpPr>
          <p:cNvPr id="8" name="CuadroTexto 7">
            <a:extLst>
              <a:ext uri="{FF2B5EF4-FFF2-40B4-BE49-F238E27FC236}">
                <a16:creationId xmlns:a16="http://schemas.microsoft.com/office/drawing/2014/main" id="{D6283AC3-139C-24F2-EF40-1EC0A42C1268}"/>
              </a:ext>
            </a:extLst>
          </p:cNvPr>
          <p:cNvSpPr txBox="1"/>
          <p:nvPr/>
        </p:nvSpPr>
        <p:spPr>
          <a:xfrm>
            <a:off x="734794" y="2301651"/>
            <a:ext cx="11110841" cy="769441"/>
          </a:xfrm>
          <a:prstGeom prst="rect">
            <a:avLst/>
          </a:prstGeom>
          <a:noFill/>
        </p:spPr>
        <p:txBody>
          <a:bodyPr wrap="square" rtlCol="0">
            <a:spAutoFit/>
          </a:bodyPr>
          <a:lstStyle/>
          <a:p>
            <a:pPr lvl="0" algn="ctr">
              <a:defRPr/>
            </a:pPr>
            <a:r>
              <a:rPr lang="es-MX" sz="4400" b="1" dirty="0">
                <a:solidFill>
                  <a:schemeClr val="accent5">
                    <a:lumMod val="75000"/>
                  </a:schemeClr>
                </a:solidFill>
                <a:effectLst>
                  <a:outerShdw blurRad="38100" dist="38100" dir="2700000" algn="tl">
                    <a:srgbClr val="000000">
                      <a:alpha val="43137"/>
                    </a:srgbClr>
                  </a:outerShdw>
                </a:effectLst>
                <a:latin typeface="Montserrat" panose="00000500000000000000" pitchFamily="2" charset="0"/>
              </a:rPr>
              <a:t>Rutas y Middleware en Express.js</a:t>
            </a:r>
            <a:endParaRPr kumimoji="0" lang="es-CO" sz="4400" b="1" strike="noStrike" kern="1200" cap="none" spc="0" normalizeH="0" baseline="0" noProof="0" dirty="0">
              <a:ln>
                <a:noFill/>
              </a:ln>
              <a:solidFill>
                <a:schemeClr val="accent5">
                  <a:lumMod val="75000"/>
                </a:schemeClr>
              </a:solidFill>
              <a:effectLst>
                <a:outerShdw blurRad="38100" dist="38100" dir="2700000" algn="tl">
                  <a:srgbClr val="000000">
                    <a:alpha val="43137"/>
                  </a:srgbClr>
                </a:outerShdw>
              </a:effectLst>
              <a:uLnTx/>
              <a:uFillTx/>
              <a:latin typeface="Montserrat" panose="00000500000000000000" pitchFamily="2" charset="0"/>
            </a:endParaRPr>
          </a:p>
        </p:txBody>
      </p:sp>
      <p:pic>
        <p:nvPicPr>
          <p:cNvPr id="3" name="Imagen 2" descr="Logotipo&#10;&#10;Descripción generada automáticamente">
            <a:extLst>
              <a:ext uri="{FF2B5EF4-FFF2-40B4-BE49-F238E27FC236}">
                <a16:creationId xmlns:a16="http://schemas.microsoft.com/office/drawing/2014/main" id="{838424A0-33AC-5DE3-A872-BA75BA4365B8}"/>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5323748" y="994108"/>
            <a:ext cx="966466" cy="883434"/>
          </a:xfrm>
          <a:prstGeom prst="rect">
            <a:avLst/>
          </a:prstGeom>
        </p:spPr>
      </p:pic>
    </p:spTree>
    <p:extLst>
      <p:ext uri="{BB962C8B-B14F-4D97-AF65-F5344CB8AC3E}">
        <p14:creationId xmlns:p14="http://schemas.microsoft.com/office/powerpoint/2010/main" val="226047210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5B0C9AD7-4662-12C2-868F-F740801D09FF}"/>
            </a:ext>
          </a:extLst>
        </p:cNvPr>
        <p:cNvGrpSpPr/>
        <p:nvPr/>
      </p:nvGrpSpPr>
      <p:grpSpPr>
        <a:xfrm>
          <a:off x="0" y="0"/>
          <a:ext cx="0" cy="0"/>
          <a:chOff x="0" y="0"/>
          <a:chExt cx="0" cy="0"/>
        </a:xfrm>
      </p:grpSpPr>
      <p:pic>
        <p:nvPicPr>
          <p:cNvPr id="25" name="Imagen 24" descr="Interfaz de usuario gráfica, Texto, Aplicación&#10;&#10;Descripción generada automáticamente">
            <a:extLst>
              <a:ext uri="{FF2B5EF4-FFF2-40B4-BE49-F238E27FC236}">
                <a16:creationId xmlns:a16="http://schemas.microsoft.com/office/drawing/2014/main" id="{24695D4E-168E-3DAA-FAEF-4F9772C72AFB}"/>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0116702" y="6432907"/>
            <a:ext cx="1814653" cy="263815"/>
          </a:xfrm>
          <a:prstGeom prst="rect">
            <a:avLst/>
          </a:prstGeom>
        </p:spPr>
      </p:pic>
      <p:sp>
        <p:nvSpPr>
          <p:cNvPr id="2" name="Rectángulo 1">
            <a:extLst>
              <a:ext uri="{FF2B5EF4-FFF2-40B4-BE49-F238E27FC236}">
                <a16:creationId xmlns:a16="http://schemas.microsoft.com/office/drawing/2014/main" id="{420C9C4C-6603-FA29-1B24-BACC3ADB11AE}"/>
              </a:ext>
            </a:extLst>
          </p:cNvPr>
          <p:cNvSpPr/>
          <p:nvPr/>
        </p:nvSpPr>
        <p:spPr>
          <a:xfrm>
            <a:off x="273050" y="347357"/>
            <a:ext cx="765175" cy="758825"/>
          </a:xfrm>
          <a:prstGeom prst="rect">
            <a:avLst/>
          </a:prstGeom>
          <a:solidFill>
            <a:srgbClr val="263C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Imagen 3">
            <a:extLst>
              <a:ext uri="{FF2B5EF4-FFF2-40B4-BE49-F238E27FC236}">
                <a16:creationId xmlns:a16="http://schemas.microsoft.com/office/drawing/2014/main" id="{B424D51D-5984-4D77-44EC-F71B66DB971B}"/>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66796" y="389586"/>
            <a:ext cx="706374" cy="654050"/>
          </a:xfrm>
          <a:prstGeom prst="rect">
            <a:avLst/>
          </a:prstGeom>
        </p:spPr>
      </p:pic>
      <p:sp>
        <p:nvSpPr>
          <p:cNvPr id="7" name="CuadroTexto 6">
            <a:extLst>
              <a:ext uri="{FF2B5EF4-FFF2-40B4-BE49-F238E27FC236}">
                <a16:creationId xmlns:a16="http://schemas.microsoft.com/office/drawing/2014/main" id="{1596FDA4-55E2-A82B-CA22-980272838B35}"/>
              </a:ext>
            </a:extLst>
          </p:cNvPr>
          <p:cNvSpPr txBox="1"/>
          <p:nvPr/>
        </p:nvSpPr>
        <p:spPr>
          <a:xfrm>
            <a:off x="628194" y="362668"/>
            <a:ext cx="11303161" cy="707886"/>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s-MX" sz="4000" b="1" dirty="0">
                <a:solidFill>
                  <a:prstClr val="white"/>
                </a:solidFill>
                <a:latin typeface="Montserrat" panose="00000500000000000000" pitchFamily="2" charset="0"/>
              </a:rPr>
              <a:t>www.pio.edu.co</a:t>
            </a:r>
            <a:endParaRPr kumimoji="0" lang="es-CO" sz="4000" b="1" i="0" u="none" strike="noStrike" kern="1200" cap="none" spc="0" normalizeH="0" baseline="0" noProof="0" dirty="0">
              <a:ln>
                <a:noFill/>
              </a:ln>
              <a:solidFill>
                <a:prstClr val="white"/>
              </a:solidFill>
              <a:effectLst/>
              <a:uLnTx/>
              <a:uFillTx/>
              <a:latin typeface="Montserrat" panose="00000500000000000000" pitchFamily="2" charset="0"/>
              <a:ea typeface="+mn-ea"/>
              <a:cs typeface="+mn-cs"/>
            </a:endParaRPr>
          </a:p>
        </p:txBody>
      </p:sp>
      <p:sp>
        <p:nvSpPr>
          <p:cNvPr id="3" name="object 2">
            <a:extLst>
              <a:ext uri="{FF2B5EF4-FFF2-40B4-BE49-F238E27FC236}">
                <a16:creationId xmlns:a16="http://schemas.microsoft.com/office/drawing/2014/main" id="{C648E2EC-F965-E9D4-1A36-9AF2F7459980}"/>
              </a:ext>
            </a:extLst>
          </p:cNvPr>
          <p:cNvSpPr/>
          <p:nvPr/>
        </p:nvSpPr>
        <p:spPr>
          <a:xfrm>
            <a:off x="0" y="2512895"/>
            <a:ext cx="12192000" cy="1846659"/>
          </a:xfrm>
          <a:custGeom>
            <a:avLst/>
            <a:gdLst/>
            <a:ahLst/>
            <a:cxnLst/>
            <a:rect l="l" t="t" r="r" b="b"/>
            <a:pathLst>
              <a:path w="12192000" h="3949700">
                <a:moveTo>
                  <a:pt x="0" y="3949700"/>
                </a:moveTo>
                <a:lnTo>
                  <a:pt x="12192000" y="3949700"/>
                </a:lnTo>
                <a:lnTo>
                  <a:pt x="12192000" y="0"/>
                </a:lnTo>
                <a:lnTo>
                  <a:pt x="0" y="0"/>
                </a:lnTo>
                <a:lnTo>
                  <a:pt x="0" y="3949700"/>
                </a:lnTo>
                <a:close/>
              </a:path>
            </a:pathLst>
          </a:custGeom>
          <a:solidFill>
            <a:schemeClr val="bg2">
              <a:lumMod val="90000"/>
              <a:alpha val="60000"/>
            </a:schemeClr>
          </a:solidFill>
        </p:spPr>
        <p:txBody>
          <a:bodyPr wrap="square" lIns="0" tIns="0" rIns="0" bIns="0" rtlCol="0"/>
          <a:lstStyle/>
          <a:p>
            <a:endParaRPr dirty="0"/>
          </a:p>
        </p:txBody>
      </p:sp>
      <p:sp>
        <p:nvSpPr>
          <p:cNvPr id="8" name="object 7">
            <a:extLst>
              <a:ext uri="{FF2B5EF4-FFF2-40B4-BE49-F238E27FC236}">
                <a16:creationId xmlns:a16="http://schemas.microsoft.com/office/drawing/2014/main" id="{542753D0-B517-ADBA-F7A7-C952CDF82D83}"/>
              </a:ext>
            </a:extLst>
          </p:cNvPr>
          <p:cNvSpPr txBox="1"/>
          <p:nvPr/>
        </p:nvSpPr>
        <p:spPr>
          <a:xfrm>
            <a:off x="0" y="2596249"/>
            <a:ext cx="12209617" cy="1687641"/>
          </a:xfrm>
          <a:prstGeom prst="rect">
            <a:avLst/>
          </a:prstGeom>
          <a:noFill/>
        </p:spPr>
        <p:txBody>
          <a:bodyPr vert="horz" wrap="square" lIns="0" tIns="12700" rIns="0" bIns="0" rtlCol="0">
            <a:spAutoFit/>
          </a:bodyPr>
          <a:lstStyle/>
          <a:p>
            <a:pPr marL="1592580" marR="5080" indent="-1580515" algn="ctr">
              <a:spcBef>
                <a:spcPts val="100"/>
              </a:spcBef>
            </a:pPr>
            <a:r>
              <a:rPr lang="es-CO" sz="5400" b="1" spc="-20" dirty="0">
                <a:solidFill>
                  <a:srgbClr val="0A51A1"/>
                </a:solidFill>
                <a:latin typeface="Montserrat" panose="00000500000000000000" pitchFamily="2" charset="0"/>
                <a:cs typeface="Arial"/>
              </a:rPr>
              <a:t>Formamos </a:t>
            </a:r>
            <a:r>
              <a:rPr lang="es-CO" sz="5400" b="1" spc="-20" dirty="0" err="1">
                <a:solidFill>
                  <a:srgbClr val="002060"/>
                </a:solidFill>
                <a:latin typeface="Montserrat" panose="00000500000000000000" pitchFamily="2" charset="0"/>
                <a:cs typeface="Arial"/>
              </a:rPr>
              <a:t>pioner@s</a:t>
            </a:r>
            <a:r>
              <a:rPr lang="es-CO" sz="5400" b="1" spc="-20" dirty="0">
                <a:solidFill>
                  <a:srgbClr val="0A51A1"/>
                </a:solidFill>
                <a:latin typeface="Montserrat" panose="00000500000000000000" pitchFamily="2" charset="0"/>
                <a:cs typeface="Arial"/>
              </a:rPr>
              <a:t> para un</a:t>
            </a:r>
          </a:p>
          <a:p>
            <a:pPr marL="1592580" marR="5080" indent="-1580515" algn="ctr">
              <a:spcBef>
                <a:spcPts val="100"/>
              </a:spcBef>
            </a:pPr>
            <a:r>
              <a:rPr lang="es-CO" sz="5400" b="1" spc="-20" dirty="0">
                <a:solidFill>
                  <a:srgbClr val="0A51A1"/>
                </a:solidFill>
                <a:latin typeface="Montserrat" panose="00000500000000000000" pitchFamily="2" charset="0"/>
                <a:cs typeface="Arial"/>
              </a:rPr>
              <a:t>mundo laboral que sí existe…</a:t>
            </a:r>
            <a:endParaRPr lang="es-CO" sz="5400" b="1" spc="-15" dirty="0">
              <a:solidFill>
                <a:srgbClr val="0A51A1"/>
              </a:solidFill>
              <a:latin typeface="Montserrat" panose="00000500000000000000" pitchFamily="2" charset="0"/>
              <a:cs typeface="Arial"/>
            </a:endParaRPr>
          </a:p>
        </p:txBody>
      </p:sp>
      <p:pic>
        <p:nvPicPr>
          <p:cNvPr id="9" name="Imagen 8" descr="Un grupo de personas en una cancha&#10;&#10;Descripción generada automáticamente">
            <a:extLst>
              <a:ext uri="{FF2B5EF4-FFF2-40B4-BE49-F238E27FC236}">
                <a16:creationId xmlns:a16="http://schemas.microsoft.com/office/drawing/2014/main" id="{0A862BFF-D521-B4E6-55F7-7136E17545B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8486" y="4894307"/>
            <a:ext cx="12422365" cy="1846659"/>
          </a:xfrm>
          <a:prstGeom prst="rect">
            <a:avLst/>
          </a:prstGeom>
        </p:spPr>
      </p:pic>
      <p:sp>
        <p:nvSpPr>
          <p:cNvPr id="10" name="CuadroTexto 9">
            <a:extLst>
              <a:ext uri="{FF2B5EF4-FFF2-40B4-BE49-F238E27FC236}">
                <a16:creationId xmlns:a16="http://schemas.microsoft.com/office/drawing/2014/main" id="{E8557DD9-E31A-437A-6EAB-BDA5FE1B7B85}"/>
              </a:ext>
            </a:extLst>
          </p:cNvPr>
          <p:cNvSpPr txBox="1"/>
          <p:nvPr/>
        </p:nvSpPr>
        <p:spPr>
          <a:xfrm>
            <a:off x="4702830" y="4359554"/>
            <a:ext cx="2786340" cy="646331"/>
          </a:xfrm>
          <a:prstGeom prst="rect">
            <a:avLst/>
          </a:prstGeom>
          <a:noFill/>
        </p:spPr>
        <p:txBody>
          <a:bodyPr wrap="none" rtlCol="0">
            <a:spAutoFit/>
          </a:bodyPr>
          <a:lstStyle/>
          <a:p>
            <a:r>
              <a:rPr lang="es-CO" sz="3600" b="1" dirty="0">
                <a:solidFill>
                  <a:srgbClr val="002060"/>
                </a:solidFill>
                <a:latin typeface="Montserrat" panose="00000500000000000000" pitchFamily="2" charset="0"/>
              </a:rPr>
              <a:t>#YoSoyPio</a:t>
            </a:r>
          </a:p>
        </p:txBody>
      </p:sp>
    </p:spTree>
    <p:extLst>
      <p:ext uri="{BB962C8B-B14F-4D97-AF65-F5344CB8AC3E}">
        <p14:creationId xmlns:p14="http://schemas.microsoft.com/office/powerpoint/2010/main" val="24895568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F12D8E67-1386-FF6A-B55A-D1ABD5FF825F}"/>
            </a:ext>
          </a:extLst>
        </p:cNvPr>
        <p:cNvGrpSpPr/>
        <p:nvPr/>
      </p:nvGrpSpPr>
      <p:grpSpPr>
        <a:xfrm>
          <a:off x="0" y="0"/>
          <a:ext cx="0" cy="0"/>
          <a:chOff x="0" y="0"/>
          <a:chExt cx="0" cy="0"/>
        </a:xfrm>
      </p:grpSpPr>
      <p:pic>
        <p:nvPicPr>
          <p:cNvPr id="25" name="Imagen 24" descr="Interfaz de usuario gráfica, Texto, Aplicación&#10;&#10;Descripción generada automáticamente">
            <a:extLst>
              <a:ext uri="{FF2B5EF4-FFF2-40B4-BE49-F238E27FC236}">
                <a16:creationId xmlns:a16="http://schemas.microsoft.com/office/drawing/2014/main" id="{3F1EEFCD-DD45-B398-1F54-B88456909B0F}"/>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0116702" y="6432907"/>
            <a:ext cx="1814653" cy="263815"/>
          </a:xfrm>
          <a:prstGeom prst="rect">
            <a:avLst/>
          </a:prstGeom>
        </p:spPr>
      </p:pic>
      <p:sp>
        <p:nvSpPr>
          <p:cNvPr id="2" name="Rectángulo 1">
            <a:extLst>
              <a:ext uri="{FF2B5EF4-FFF2-40B4-BE49-F238E27FC236}">
                <a16:creationId xmlns:a16="http://schemas.microsoft.com/office/drawing/2014/main" id="{E1A2CB8D-344B-5EDA-98C2-FE10034E1421}"/>
              </a:ext>
            </a:extLst>
          </p:cNvPr>
          <p:cNvSpPr/>
          <p:nvPr/>
        </p:nvSpPr>
        <p:spPr>
          <a:xfrm>
            <a:off x="273050" y="347357"/>
            <a:ext cx="765175" cy="758825"/>
          </a:xfrm>
          <a:prstGeom prst="rect">
            <a:avLst/>
          </a:prstGeom>
          <a:solidFill>
            <a:srgbClr val="263C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Imagen 3">
            <a:extLst>
              <a:ext uri="{FF2B5EF4-FFF2-40B4-BE49-F238E27FC236}">
                <a16:creationId xmlns:a16="http://schemas.microsoft.com/office/drawing/2014/main" id="{D7EEAF87-A3E8-0FB0-51B3-5DDE313AFB6E}"/>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66796" y="389586"/>
            <a:ext cx="706374" cy="654050"/>
          </a:xfrm>
          <a:prstGeom prst="rect">
            <a:avLst/>
          </a:prstGeom>
        </p:spPr>
      </p:pic>
      <p:sp>
        <p:nvSpPr>
          <p:cNvPr id="6" name="2 CuadroTexto">
            <a:extLst>
              <a:ext uri="{FF2B5EF4-FFF2-40B4-BE49-F238E27FC236}">
                <a16:creationId xmlns:a16="http://schemas.microsoft.com/office/drawing/2014/main" id="{8FB1816E-F98E-2419-D5A5-893026A2759D}"/>
              </a:ext>
            </a:extLst>
          </p:cNvPr>
          <p:cNvSpPr txBox="1"/>
          <p:nvPr/>
        </p:nvSpPr>
        <p:spPr>
          <a:xfrm>
            <a:off x="166796" y="2441633"/>
            <a:ext cx="5977717" cy="2585323"/>
          </a:xfrm>
          <a:prstGeom prst="rect">
            <a:avLst/>
          </a:prstGeom>
          <a:noFill/>
        </p:spPr>
        <p:txBody>
          <a:bodyPr wrap="square" rtlCol="0">
            <a:spAutoFit/>
          </a:bodyPr>
          <a:lstStyle/>
          <a:p>
            <a:pPr marL="285750" indent="-285750" algn="just">
              <a:buFont typeface="Wingdings" panose="05000000000000000000" pitchFamily="2" charset="2"/>
              <a:buChar char="Ø"/>
            </a:pPr>
            <a:r>
              <a:rPr lang="es-MX" dirty="0">
                <a:latin typeface="Bookman Old Style" panose="02050604050505020204" pitchFamily="18" charset="0"/>
              </a:rPr>
              <a:t>En Express.js, las rutas definen cómo responde el servidor a las solicitudes HTTP en distintos puntos de acceso o URL. Cada ruta se asocia con una o varias funciones que determinan el procesamiento de la solicitud y la respuesta que se enviará al cliente. Esto permite gestionar diferentes tipos de solicitudes, como obtener datos, crear recursos o actualizar información, de forma organizada y eficiente.</a:t>
            </a:r>
          </a:p>
        </p:txBody>
      </p:sp>
      <p:sp>
        <p:nvSpPr>
          <p:cNvPr id="3" name="Rectángulo 2"/>
          <p:cNvSpPr/>
          <p:nvPr/>
        </p:nvSpPr>
        <p:spPr>
          <a:xfrm>
            <a:off x="2193880" y="347357"/>
            <a:ext cx="7405232" cy="707886"/>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s-MX" sz="4000" b="1" dirty="0">
                <a:ln/>
                <a:solidFill>
                  <a:schemeClr val="accent5">
                    <a:lumMod val="60000"/>
                    <a:lumOff val="40000"/>
                  </a:schemeClr>
                </a:solidFill>
              </a:rPr>
              <a:t>Introducción a Rutas en Express.js</a:t>
            </a:r>
            <a:endParaRPr lang="es-ES" sz="4000" b="1" cap="none" spc="0" dirty="0">
              <a:ln/>
              <a:solidFill>
                <a:schemeClr val="accent5">
                  <a:lumMod val="60000"/>
                  <a:lumOff val="40000"/>
                </a:schemeClr>
              </a:solidFill>
              <a:effectLst/>
            </a:endParaRPr>
          </a:p>
        </p:txBody>
      </p:sp>
      <p:pic>
        <p:nvPicPr>
          <p:cNvPr id="2050" name="Picture 2" descr="Everything You Need to Know About Express.js Middleware | by Subhadip Saha  | Sep, 2024 | Medium"/>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43810" y="1870952"/>
            <a:ext cx="5405361" cy="39396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20048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F12D8E67-1386-FF6A-B55A-D1ABD5FF825F}"/>
            </a:ext>
          </a:extLst>
        </p:cNvPr>
        <p:cNvGrpSpPr/>
        <p:nvPr/>
      </p:nvGrpSpPr>
      <p:grpSpPr>
        <a:xfrm>
          <a:off x="0" y="0"/>
          <a:ext cx="0" cy="0"/>
          <a:chOff x="0" y="0"/>
          <a:chExt cx="0" cy="0"/>
        </a:xfrm>
      </p:grpSpPr>
      <p:pic>
        <p:nvPicPr>
          <p:cNvPr id="3074" name="Picture 2" descr="What is Middleware and Why Is It Essential to Your Busines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47224" y="2048675"/>
            <a:ext cx="6483884" cy="3406884"/>
          </a:xfrm>
          <a:prstGeom prst="rect">
            <a:avLst/>
          </a:prstGeom>
          <a:noFill/>
          <a:extLst>
            <a:ext uri="{909E8E84-426E-40DD-AFC4-6F175D3DCCD1}">
              <a14:hiddenFill xmlns:a14="http://schemas.microsoft.com/office/drawing/2010/main">
                <a:solidFill>
                  <a:srgbClr val="FFFFFF"/>
                </a:solidFill>
              </a14:hiddenFill>
            </a:ext>
          </a:extLst>
        </p:spPr>
      </p:pic>
      <p:pic>
        <p:nvPicPr>
          <p:cNvPr id="25" name="Imagen 24" descr="Interfaz de usuario gráfica, Texto, Aplicación&#10;&#10;Descripción generada automáticamente">
            <a:extLst>
              <a:ext uri="{FF2B5EF4-FFF2-40B4-BE49-F238E27FC236}">
                <a16:creationId xmlns:a16="http://schemas.microsoft.com/office/drawing/2014/main" id="{3F1EEFCD-DD45-B398-1F54-B88456909B0F}"/>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116702" y="6432907"/>
            <a:ext cx="1814653" cy="263815"/>
          </a:xfrm>
          <a:prstGeom prst="rect">
            <a:avLst/>
          </a:prstGeom>
        </p:spPr>
      </p:pic>
      <p:sp>
        <p:nvSpPr>
          <p:cNvPr id="2" name="Rectángulo 1">
            <a:extLst>
              <a:ext uri="{FF2B5EF4-FFF2-40B4-BE49-F238E27FC236}">
                <a16:creationId xmlns:a16="http://schemas.microsoft.com/office/drawing/2014/main" id="{E1A2CB8D-344B-5EDA-98C2-FE10034E1421}"/>
              </a:ext>
            </a:extLst>
          </p:cNvPr>
          <p:cNvSpPr/>
          <p:nvPr/>
        </p:nvSpPr>
        <p:spPr>
          <a:xfrm>
            <a:off x="273050" y="347357"/>
            <a:ext cx="765175" cy="758825"/>
          </a:xfrm>
          <a:prstGeom prst="rect">
            <a:avLst/>
          </a:prstGeom>
          <a:solidFill>
            <a:srgbClr val="263C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Imagen 3">
            <a:extLst>
              <a:ext uri="{FF2B5EF4-FFF2-40B4-BE49-F238E27FC236}">
                <a16:creationId xmlns:a16="http://schemas.microsoft.com/office/drawing/2014/main" id="{D7EEAF87-A3E8-0FB0-51B3-5DDE313AFB6E}"/>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166796" y="389586"/>
            <a:ext cx="706374" cy="654050"/>
          </a:xfrm>
          <a:prstGeom prst="rect">
            <a:avLst/>
          </a:prstGeom>
        </p:spPr>
      </p:pic>
      <p:sp>
        <p:nvSpPr>
          <p:cNvPr id="3" name="CuadroTexto 2"/>
          <p:cNvSpPr txBox="1"/>
          <p:nvPr/>
        </p:nvSpPr>
        <p:spPr>
          <a:xfrm>
            <a:off x="519983" y="1913130"/>
            <a:ext cx="5337839" cy="4247317"/>
          </a:xfrm>
          <a:prstGeom prst="rect">
            <a:avLst/>
          </a:prstGeom>
          <a:noFill/>
        </p:spPr>
        <p:txBody>
          <a:bodyPr wrap="square" rtlCol="0">
            <a:spAutoFit/>
          </a:bodyPr>
          <a:lstStyle/>
          <a:p>
            <a:pPr algn="just"/>
            <a:r>
              <a:rPr lang="es-MX" dirty="0">
                <a:latin typeface="Bookman Old Style" panose="02050604050505020204" pitchFamily="18" charset="0"/>
              </a:rPr>
              <a:t>La estructura de una ruta en Express.js incluye</a:t>
            </a:r>
            <a:r>
              <a:rPr lang="es-MX" dirty="0" smtClean="0">
                <a:latin typeface="Bookman Old Style" panose="02050604050505020204" pitchFamily="18" charset="0"/>
              </a:rPr>
              <a:t>:</a:t>
            </a:r>
          </a:p>
          <a:p>
            <a:pPr algn="just"/>
            <a:endParaRPr lang="es-MX" dirty="0">
              <a:latin typeface="Bookman Old Style" panose="02050604050505020204" pitchFamily="18" charset="0"/>
            </a:endParaRPr>
          </a:p>
          <a:p>
            <a:pPr algn="just"/>
            <a:r>
              <a:rPr lang="es-MX" b="1" dirty="0">
                <a:latin typeface="Bookman Old Style" panose="02050604050505020204" pitchFamily="18" charset="0"/>
              </a:rPr>
              <a:t>Método HTTP</a:t>
            </a:r>
            <a:r>
              <a:rPr lang="es-MX" dirty="0">
                <a:latin typeface="Bookman Old Style" panose="02050604050505020204" pitchFamily="18" charset="0"/>
              </a:rPr>
              <a:t>: Define el tipo de acción que se realizará (GET, POST, PUT, DELETE</a:t>
            </a:r>
            <a:r>
              <a:rPr lang="es-MX" dirty="0" smtClean="0">
                <a:latin typeface="Bookman Old Style" panose="02050604050505020204" pitchFamily="18" charset="0"/>
              </a:rPr>
              <a:t>).</a:t>
            </a:r>
          </a:p>
          <a:p>
            <a:pPr algn="just"/>
            <a:endParaRPr lang="es-MX" dirty="0">
              <a:latin typeface="Bookman Old Style" panose="02050604050505020204" pitchFamily="18" charset="0"/>
            </a:endParaRPr>
          </a:p>
          <a:p>
            <a:pPr algn="just"/>
            <a:r>
              <a:rPr lang="es-MX" b="1" dirty="0">
                <a:latin typeface="Bookman Old Style" panose="02050604050505020204" pitchFamily="18" charset="0"/>
              </a:rPr>
              <a:t>Ruta o URL</a:t>
            </a:r>
            <a:r>
              <a:rPr lang="es-MX" dirty="0">
                <a:latin typeface="Bookman Old Style" panose="02050604050505020204" pitchFamily="18" charset="0"/>
              </a:rPr>
              <a:t>: La dirección que identificará el recurso o acción específica</a:t>
            </a:r>
            <a:r>
              <a:rPr lang="es-MX" dirty="0" smtClean="0">
                <a:latin typeface="Bookman Old Style" panose="02050604050505020204" pitchFamily="18" charset="0"/>
              </a:rPr>
              <a:t>.</a:t>
            </a:r>
          </a:p>
          <a:p>
            <a:pPr algn="just"/>
            <a:endParaRPr lang="es-MX" dirty="0">
              <a:latin typeface="Bookman Old Style" panose="02050604050505020204" pitchFamily="18" charset="0"/>
            </a:endParaRPr>
          </a:p>
          <a:p>
            <a:pPr algn="just"/>
            <a:r>
              <a:rPr lang="es-MX" b="1" dirty="0">
                <a:latin typeface="Bookman Old Style" panose="02050604050505020204" pitchFamily="18" charset="0"/>
              </a:rPr>
              <a:t>Función controladora</a:t>
            </a:r>
            <a:r>
              <a:rPr lang="es-MX" dirty="0">
                <a:latin typeface="Bookman Old Style" panose="02050604050505020204" pitchFamily="18" charset="0"/>
              </a:rPr>
              <a:t>: Encargada de procesar la solicitud y definir la respuesta. Este esquema organiza la lógica de la aplicación en rutas específicas, facilitando la comprensión y el mantenimiento del código.</a:t>
            </a:r>
          </a:p>
          <a:p>
            <a:endParaRPr lang="es-CO" dirty="0"/>
          </a:p>
        </p:txBody>
      </p:sp>
      <p:sp>
        <p:nvSpPr>
          <p:cNvPr id="6" name="CuadroTexto 5"/>
          <p:cNvSpPr txBox="1"/>
          <p:nvPr/>
        </p:nvSpPr>
        <p:spPr>
          <a:xfrm>
            <a:off x="3075709" y="458861"/>
            <a:ext cx="5453149" cy="584775"/>
          </a:xfrm>
          <a:prstGeom prst="rect">
            <a:avLst/>
          </a:prstGeom>
          <a:noFill/>
        </p:spPr>
        <p:txBody>
          <a:bodyPr wrap="square" rtlCol="0">
            <a:spAutoFit/>
          </a:bodyPr>
          <a:lstStyle/>
          <a:p>
            <a:r>
              <a:rPr lang="es-MX" sz="3200" b="1" dirty="0">
                <a:solidFill>
                  <a:schemeClr val="accent5">
                    <a:lumMod val="60000"/>
                    <a:lumOff val="40000"/>
                  </a:schemeClr>
                </a:solidFill>
              </a:rPr>
              <a:t>Estructura Básica de una Ruta</a:t>
            </a:r>
            <a:endParaRPr lang="es-CO" sz="3200" b="1" dirty="0">
              <a:solidFill>
                <a:schemeClr val="accent5">
                  <a:lumMod val="60000"/>
                  <a:lumOff val="40000"/>
                </a:schemeClr>
              </a:solidFill>
            </a:endParaRPr>
          </a:p>
        </p:txBody>
      </p:sp>
    </p:spTree>
    <p:extLst>
      <p:ext uri="{BB962C8B-B14F-4D97-AF65-F5344CB8AC3E}">
        <p14:creationId xmlns:p14="http://schemas.microsoft.com/office/powerpoint/2010/main" val="4347972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F12D8E67-1386-FF6A-B55A-D1ABD5FF825F}"/>
            </a:ext>
          </a:extLst>
        </p:cNvPr>
        <p:cNvGrpSpPr/>
        <p:nvPr/>
      </p:nvGrpSpPr>
      <p:grpSpPr>
        <a:xfrm>
          <a:off x="0" y="0"/>
          <a:ext cx="0" cy="0"/>
          <a:chOff x="0" y="0"/>
          <a:chExt cx="0" cy="0"/>
        </a:xfrm>
      </p:grpSpPr>
      <p:pic>
        <p:nvPicPr>
          <p:cNvPr id="4098" name="Picture 2" descr="MIDDLEWARE 】¿Qué es y Para Qué Sirve? + Ejemplos ▷ 202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0319" y="2335876"/>
            <a:ext cx="5363767" cy="3018013"/>
          </a:xfrm>
          <a:prstGeom prst="rect">
            <a:avLst/>
          </a:prstGeom>
          <a:noFill/>
          <a:extLst>
            <a:ext uri="{909E8E84-426E-40DD-AFC4-6F175D3DCCD1}">
              <a14:hiddenFill xmlns:a14="http://schemas.microsoft.com/office/drawing/2010/main">
                <a:solidFill>
                  <a:srgbClr val="FFFFFF"/>
                </a:solidFill>
              </a14:hiddenFill>
            </a:ext>
          </a:extLst>
        </p:spPr>
      </p:pic>
      <p:pic>
        <p:nvPicPr>
          <p:cNvPr id="25" name="Imagen 24" descr="Interfaz de usuario gráfica, Texto, Aplicación&#10;&#10;Descripción generada automáticamente">
            <a:extLst>
              <a:ext uri="{FF2B5EF4-FFF2-40B4-BE49-F238E27FC236}">
                <a16:creationId xmlns:a16="http://schemas.microsoft.com/office/drawing/2014/main" id="{3F1EEFCD-DD45-B398-1F54-B88456909B0F}"/>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116702" y="6432907"/>
            <a:ext cx="1814653" cy="263815"/>
          </a:xfrm>
          <a:prstGeom prst="rect">
            <a:avLst/>
          </a:prstGeom>
        </p:spPr>
      </p:pic>
      <p:sp>
        <p:nvSpPr>
          <p:cNvPr id="2" name="Rectángulo 1">
            <a:extLst>
              <a:ext uri="{FF2B5EF4-FFF2-40B4-BE49-F238E27FC236}">
                <a16:creationId xmlns:a16="http://schemas.microsoft.com/office/drawing/2014/main" id="{E1A2CB8D-344B-5EDA-98C2-FE10034E1421}"/>
              </a:ext>
            </a:extLst>
          </p:cNvPr>
          <p:cNvSpPr/>
          <p:nvPr/>
        </p:nvSpPr>
        <p:spPr>
          <a:xfrm>
            <a:off x="273050" y="347357"/>
            <a:ext cx="765175" cy="758825"/>
          </a:xfrm>
          <a:prstGeom prst="rect">
            <a:avLst/>
          </a:prstGeom>
          <a:solidFill>
            <a:srgbClr val="263C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Imagen 3">
            <a:extLst>
              <a:ext uri="{FF2B5EF4-FFF2-40B4-BE49-F238E27FC236}">
                <a16:creationId xmlns:a16="http://schemas.microsoft.com/office/drawing/2014/main" id="{D7EEAF87-A3E8-0FB0-51B3-5DDE313AFB6E}"/>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166796" y="389586"/>
            <a:ext cx="706374" cy="654050"/>
          </a:xfrm>
          <a:prstGeom prst="rect">
            <a:avLst/>
          </a:prstGeom>
        </p:spPr>
      </p:pic>
      <p:sp>
        <p:nvSpPr>
          <p:cNvPr id="3" name="CuadroTexto 2"/>
          <p:cNvSpPr txBox="1"/>
          <p:nvPr/>
        </p:nvSpPr>
        <p:spPr>
          <a:xfrm>
            <a:off x="1038225" y="1631593"/>
            <a:ext cx="5753273" cy="4801314"/>
          </a:xfrm>
          <a:prstGeom prst="rect">
            <a:avLst/>
          </a:prstGeom>
          <a:noFill/>
        </p:spPr>
        <p:txBody>
          <a:bodyPr wrap="square" rtlCol="0">
            <a:spAutoFit/>
          </a:bodyPr>
          <a:lstStyle/>
          <a:p>
            <a:pPr algn="just"/>
            <a:r>
              <a:rPr lang="es-MX" dirty="0">
                <a:latin typeface="Bookman Old Style" panose="02050604050505020204" pitchFamily="18" charset="0"/>
              </a:rPr>
              <a:t>Express.js permite utilizar distintos métodos HTTP, cada uno adecuado para una acción</a:t>
            </a:r>
            <a:r>
              <a:rPr lang="es-MX" dirty="0" smtClean="0">
                <a:latin typeface="Bookman Old Style" panose="02050604050505020204" pitchFamily="18" charset="0"/>
              </a:rPr>
              <a:t>:</a:t>
            </a:r>
          </a:p>
          <a:p>
            <a:pPr algn="just"/>
            <a:endParaRPr lang="es-MX" dirty="0">
              <a:latin typeface="Bookman Old Style" panose="02050604050505020204" pitchFamily="18" charset="0"/>
            </a:endParaRPr>
          </a:p>
          <a:p>
            <a:pPr algn="just"/>
            <a:r>
              <a:rPr lang="es-MX" b="1" dirty="0">
                <a:latin typeface="Bookman Old Style" panose="02050604050505020204" pitchFamily="18" charset="0"/>
              </a:rPr>
              <a:t>GET</a:t>
            </a:r>
            <a:r>
              <a:rPr lang="es-MX" dirty="0">
                <a:latin typeface="Bookman Old Style" panose="02050604050505020204" pitchFamily="18" charset="0"/>
              </a:rPr>
              <a:t>: Recuperar datos desde el servidor</a:t>
            </a:r>
            <a:r>
              <a:rPr lang="es-MX" dirty="0" smtClean="0">
                <a:latin typeface="Bookman Old Style" panose="02050604050505020204" pitchFamily="18" charset="0"/>
              </a:rPr>
              <a:t>.</a:t>
            </a:r>
          </a:p>
          <a:p>
            <a:pPr algn="just"/>
            <a:endParaRPr lang="es-MX" dirty="0">
              <a:latin typeface="Bookman Old Style" panose="02050604050505020204" pitchFamily="18" charset="0"/>
            </a:endParaRPr>
          </a:p>
          <a:p>
            <a:pPr algn="just"/>
            <a:r>
              <a:rPr lang="es-MX" b="1" dirty="0">
                <a:latin typeface="Bookman Old Style" panose="02050604050505020204" pitchFamily="18" charset="0"/>
              </a:rPr>
              <a:t>POST</a:t>
            </a:r>
            <a:r>
              <a:rPr lang="es-MX" dirty="0">
                <a:latin typeface="Bookman Old Style" panose="02050604050505020204" pitchFamily="18" charset="0"/>
              </a:rPr>
              <a:t>: Enviar datos al servidor para crear un recurso</a:t>
            </a:r>
            <a:r>
              <a:rPr lang="es-MX" dirty="0" smtClean="0">
                <a:latin typeface="Bookman Old Style" panose="02050604050505020204" pitchFamily="18" charset="0"/>
              </a:rPr>
              <a:t>.</a:t>
            </a:r>
          </a:p>
          <a:p>
            <a:pPr algn="just"/>
            <a:endParaRPr lang="es-MX" dirty="0">
              <a:latin typeface="Bookman Old Style" panose="02050604050505020204" pitchFamily="18" charset="0"/>
            </a:endParaRPr>
          </a:p>
          <a:p>
            <a:pPr algn="just"/>
            <a:r>
              <a:rPr lang="es-MX" b="1" dirty="0">
                <a:latin typeface="Bookman Old Style" panose="02050604050505020204" pitchFamily="18" charset="0"/>
              </a:rPr>
              <a:t>PUT</a:t>
            </a:r>
            <a:r>
              <a:rPr lang="es-MX" dirty="0">
                <a:latin typeface="Bookman Old Style" panose="02050604050505020204" pitchFamily="18" charset="0"/>
              </a:rPr>
              <a:t>: Actualizar un recurso existente en el servidor</a:t>
            </a:r>
            <a:r>
              <a:rPr lang="es-MX" dirty="0" smtClean="0">
                <a:latin typeface="Bookman Old Style" panose="02050604050505020204" pitchFamily="18" charset="0"/>
              </a:rPr>
              <a:t>.</a:t>
            </a:r>
          </a:p>
          <a:p>
            <a:pPr algn="just"/>
            <a:endParaRPr lang="es-MX" dirty="0">
              <a:latin typeface="Bookman Old Style" panose="02050604050505020204" pitchFamily="18" charset="0"/>
            </a:endParaRPr>
          </a:p>
          <a:p>
            <a:pPr algn="just"/>
            <a:r>
              <a:rPr lang="es-MX" b="1" dirty="0">
                <a:latin typeface="Bookman Old Style" panose="02050604050505020204" pitchFamily="18" charset="0"/>
              </a:rPr>
              <a:t>DELETE</a:t>
            </a:r>
            <a:r>
              <a:rPr lang="es-MX" dirty="0">
                <a:latin typeface="Bookman Old Style" panose="02050604050505020204" pitchFamily="18" charset="0"/>
              </a:rPr>
              <a:t>: Eliminar un recurso. Cada método sigue las </a:t>
            </a:r>
            <a:endParaRPr lang="es-MX" dirty="0" smtClean="0">
              <a:latin typeface="Bookman Old Style" panose="02050604050505020204" pitchFamily="18" charset="0"/>
            </a:endParaRPr>
          </a:p>
          <a:p>
            <a:pPr algn="just"/>
            <a:r>
              <a:rPr lang="es-MX" dirty="0" smtClean="0">
                <a:latin typeface="Bookman Old Style" panose="02050604050505020204" pitchFamily="18" charset="0"/>
              </a:rPr>
              <a:t>convenciones </a:t>
            </a:r>
            <a:r>
              <a:rPr lang="es-MX" dirty="0">
                <a:latin typeface="Bookman Old Style" panose="02050604050505020204" pitchFamily="18" charset="0"/>
              </a:rPr>
              <a:t>de REST, ayudando a estructurar la API de manera intuitiva y en línea con los estándares de la web.</a:t>
            </a:r>
          </a:p>
          <a:p>
            <a:endParaRPr lang="es-CO" dirty="0"/>
          </a:p>
        </p:txBody>
      </p:sp>
      <p:sp>
        <p:nvSpPr>
          <p:cNvPr id="6" name="CuadroTexto 5"/>
          <p:cNvSpPr txBox="1"/>
          <p:nvPr/>
        </p:nvSpPr>
        <p:spPr>
          <a:xfrm>
            <a:off x="2552007" y="458861"/>
            <a:ext cx="8135882" cy="584775"/>
          </a:xfrm>
          <a:prstGeom prst="rect">
            <a:avLst/>
          </a:prstGeom>
          <a:noFill/>
        </p:spPr>
        <p:txBody>
          <a:bodyPr wrap="square" rtlCol="0">
            <a:spAutoFit/>
          </a:bodyPr>
          <a:lstStyle/>
          <a:p>
            <a:r>
              <a:rPr lang="es-MX" sz="3200" b="1" dirty="0">
                <a:solidFill>
                  <a:schemeClr val="accent5">
                    <a:lumMod val="60000"/>
                    <a:lumOff val="40000"/>
                  </a:schemeClr>
                </a:solidFill>
              </a:rPr>
              <a:t>Métodos HTTP Comunes en Express.js</a:t>
            </a:r>
            <a:endParaRPr lang="es-CO" sz="3200" b="1" dirty="0">
              <a:solidFill>
                <a:schemeClr val="accent5">
                  <a:lumMod val="60000"/>
                  <a:lumOff val="40000"/>
                </a:schemeClr>
              </a:solidFill>
            </a:endParaRPr>
          </a:p>
        </p:txBody>
      </p:sp>
    </p:spTree>
    <p:extLst>
      <p:ext uri="{BB962C8B-B14F-4D97-AF65-F5344CB8AC3E}">
        <p14:creationId xmlns:p14="http://schemas.microsoft.com/office/powerpoint/2010/main" val="30616521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F12D8E67-1386-FF6A-B55A-D1ABD5FF825F}"/>
            </a:ext>
          </a:extLst>
        </p:cNvPr>
        <p:cNvGrpSpPr/>
        <p:nvPr/>
      </p:nvGrpSpPr>
      <p:grpSpPr>
        <a:xfrm>
          <a:off x="0" y="0"/>
          <a:ext cx="0" cy="0"/>
          <a:chOff x="0" y="0"/>
          <a:chExt cx="0" cy="0"/>
        </a:xfrm>
      </p:grpSpPr>
      <p:pic>
        <p:nvPicPr>
          <p:cNvPr id="25" name="Imagen 24" descr="Interfaz de usuario gráfica, Texto, Aplicación&#10;&#10;Descripción generada automáticamente">
            <a:extLst>
              <a:ext uri="{FF2B5EF4-FFF2-40B4-BE49-F238E27FC236}">
                <a16:creationId xmlns:a16="http://schemas.microsoft.com/office/drawing/2014/main" id="{3F1EEFCD-DD45-B398-1F54-B88456909B0F}"/>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0116702" y="6432907"/>
            <a:ext cx="1814653" cy="263815"/>
          </a:xfrm>
          <a:prstGeom prst="rect">
            <a:avLst/>
          </a:prstGeom>
        </p:spPr>
      </p:pic>
      <p:sp>
        <p:nvSpPr>
          <p:cNvPr id="2" name="Rectángulo 1">
            <a:extLst>
              <a:ext uri="{FF2B5EF4-FFF2-40B4-BE49-F238E27FC236}">
                <a16:creationId xmlns:a16="http://schemas.microsoft.com/office/drawing/2014/main" id="{E1A2CB8D-344B-5EDA-98C2-FE10034E1421}"/>
              </a:ext>
            </a:extLst>
          </p:cNvPr>
          <p:cNvSpPr/>
          <p:nvPr/>
        </p:nvSpPr>
        <p:spPr>
          <a:xfrm>
            <a:off x="273050" y="347357"/>
            <a:ext cx="765175" cy="758825"/>
          </a:xfrm>
          <a:prstGeom prst="rect">
            <a:avLst/>
          </a:prstGeom>
          <a:solidFill>
            <a:srgbClr val="263C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Imagen 3">
            <a:extLst>
              <a:ext uri="{FF2B5EF4-FFF2-40B4-BE49-F238E27FC236}">
                <a16:creationId xmlns:a16="http://schemas.microsoft.com/office/drawing/2014/main" id="{D7EEAF87-A3E8-0FB0-51B3-5DDE313AFB6E}"/>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66796" y="389586"/>
            <a:ext cx="706374" cy="654050"/>
          </a:xfrm>
          <a:prstGeom prst="rect">
            <a:avLst/>
          </a:prstGeom>
        </p:spPr>
      </p:pic>
      <p:sp>
        <p:nvSpPr>
          <p:cNvPr id="3" name="CuadroTexto 2"/>
          <p:cNvSpPr txBox="1"/>
          <p:nvPr/>
        </p:nvSpPr>
        <p:spPr>
          <a:xfrm>
            <a:off x="873170" y="1961849"/>
            <a:ext cx="5527630" cy="4247317"/>
          </a:xfrm>
          <a:prstGeom prst="rect">
            <a:avLst/>
          </a:prstGeom>
          <a:noFill/>
        </p:spPr>
        <p:txBody>
          <a:bodyPr wrap="square" rtlCol="0">
            <a:spAutoFit/>
          </a:bodyPr>
          <a:lstStyle/>
          <a:p>
            <a:pPr algn="just"/>
            <a:r>
              <a:rPr lang="es-MX" dirty="0">
                <a:latin typeface="Bookman Old Style" panose="02050604050505020204" pitchFamily="18" charset="0"/>
              </a:rPr>
              <a:t>Los </a:t>
            </a:r>
            <a:r>
              <a:rPr lang="es-MX" b="1" dirty="0">
                <a:latin typeface="Bookman Old Style" panose="02050604050505020204" pitchFamily="18" charset="0"/>
              </a:rPr>
              <a:t>middleware</a:t>
            </a:r>
            <a:r>
              <a:rPr lang="es-MX" dirty="0">
                <a:latin typeface="Bookman Old Style" panose="02050604050505020204" pitchFamily="18" charset="0"/>
              </a:rPr>
              <a:t> son funciones intermedias que permiten gestionar y modificar las solicitudes y respuestas. En Express.js, un middleware puede</a:t>
            </a:r>
            <a:r>
              <a:rPr lang="es-MX" dirty="0" smtClean="0">
                <a:latin typeface="Bookman Old Style" panose="02050604050505020204" pitchFamily="18" charset="0"/>
              </a:rPr>
              <a:t>:</a:t>
            </a:r>
          </a:p>
          <a:p>
            <a:pPr algn="just"/>
            <a:endParaRPr lang="es-MX" dirty="0">
              <a:latin typeface="Bookman Old Style" panose="02050604050505020204" pitchFamily="18" charset="0"/>
            </a:endParaRPr>
          </a:p>
          <a:p>
            <a:pPr algn="just"/>
            <a:r>
              <a:rPr lang="es-MX" dirty="0">
                <a:latin typeface="Bookman Old Style" panose="02050604050505020204" pitchFamily="18" charset="0"/>
              </a:rPr>
              <a:t>Modificar el objeto de solicitud o respuesta</a:t>
            </a:r>
            <a:r>
              <a:rPr lang="es-MX" dirty="0" smtClean="0">
                <a:latin typeface="Bookman Old Style" panose="02050604050505020204" pitchFamily="18" charset="0"/>
              </a:rPr>
              <a:t>.</a:t>
            </a:r>
          </a:p>
          <a:p>
            <a:pPr algn="just"/>
            <a:endParaRPr lang="es-MX" dirty="0">
              <a:latin typeface="Bookman Old Style" panose="02050604050505020204" pitchFamily="18" charset="0"/>
            </a:endParaRPr>
          </a:p>
          <a:p>
            <a:pPr algn="just"/>
            <a:r>
              <a:rPr lang="es-MX" dirty="0">
                <a:latin typeface="Bookman Old Style" panose="02050604050505020204" pitchFamily="18" charset="0"/>
              </a:rPr>
              <a:t>Terminar el ciclo de solicitud-respuesta</a:t>
            </a:r>
            <a:r>
              <a:rPr lang="es-MX" dirty="0" smtClean="0">
                <a:latin typeface="Bookman Old Style" panose="02050604050505020204" pitchFamily="18" charset="0"/>
              </a:rPr>
              <a:t>.</a:t>
            </a:r>
          </a:p>
          <a:p>
            <a:pPr algn="just"/>
            <a:endParaRPr lang="es-MX" dirty="0">
              <a:latin typeface="Bookman Old Style" panose="02050604050505020204" pitchFamily="18" charset="0"/>
            </a:endParaRPr>
          </a:p>
          <a:p>
            <a:pPr algn="just"/>
            <a:r>
              <a:rPr lang="es-MX" dirty="0">
                <a:latin typeface="Bookman Old Style" panose="02050604050505020204" pitchFamily="18" charset="0"/>
              </a:rPr>
              <a:t>Pasar el control a la siguiente función en la pila. Los middleware ofrecen flexibilidad para añadir funcionalidades, como validación de datos o autenticación, sin cambiar las rutas directamente</a:t>
            </a:r>
            <a:r>
              <a:rPr lang="es-MX" sz="1600" dirty="0">
                <a:latin typeface="Bookman Old Style" panose="02050604050505020204" pitchFamily="18" charset="0"/>
              </a:rPr>
              <a:t>.</a:t>
            </a:r>
          </a:p>
          <a:p>
            <a:endParaRPr lang="es-CO" dirty="0"/>
          </a:p>
        </p:txBody>
      </p:sp>
      <p:sp>
        <p:nvSpPr>
          <p:cNvPr id="6" name="CuadroTexto 5"/>
          <p:cNvSpPr txBox="1"/>
          <p:nvPr/>
        </p:nvSpPr>
        <p:spPr>
          <a:xfrm>
            <a:off x="2809701" y="458861"/>
            <a:ext cx="8135882" cy="584775"/>
          </a:xfrm>
          <a:prstGeom prst="rect">
            <a:avLst/>
          </a:prstGeom>
          <a:noFill/>
        </p:spPr>
        <p:txBody>
          <a:bodyPr wrap="square" rtlCol="0">
            <a:spAutoFit/>
          </a:bodyPr>
          <a:lstStyle/>
          <a:p>
            <a:r>
              <a:rPr lang="es-MX" sz="3200" b="1" dirty="0">
                <a:solidFill>
                  <a:schemeClr val="accent5">
                    <a:lumMod val="60000"/>
                    <a:lumOff val="40000"/>
                  </a:schemeClr>
                </a:solidFill>
              </a:rPr>
              <a:t>Uso de Middleware en Express.js</a:t>
            </a:r>
            <a:endParaRPr lang="es-CO" sz="3200" b="1" dirty="0">
              <a:solidFill>
                <a:schemeClr val="accent5">
                  <a:lumMod val="60000"/>
                  <a:lumOff val="40000"/>
                </a:schemeClr>
              </a:solidFill>
            </a:endParaRPr>
          </a:p>
        </p:txBody>
      </p:sp>
      <p:pic>
        <p:nvPicPr>
          <p:cNvPr id="5122" name="Picture 2" descr="Middleware: Categories, Types, working, Advantage and Disadvantag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69398" y="2550621"/>
            <a:ext cx="5261957" cy="26309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80551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F12D8E67-1386-FF6A-B55A-D1ABD5FF825F}"/>
            </a:ext>
          </a:extLst>
        </p:cNvPr>
        <p:cNvGrpSpPr/>
        <p:nvPr/>
      </p:nvGrpSpPr>
      <p:grpSpPr>
        <a:xfrm>
          <a:off x="0" y="0"/>
          <a:ext cx="0" cy="0"/>
          <a:chOff x="0" y="0"/>
          <a:chExt cx="0" cy="0"/>
        </a:xfrm>
      </p:grpSpPr>
      <p:pic>
        <p:nvPicPr>
          <p:cNvPr id="25" name="Imagen 24" descr="Interfaz de usuario gráfica, Texto, Aplicación&#10;&#10;Descripción generada automáticamente">
            <a:extLst>
              <a:ext uri="{FF2B5EF4-FFF2-40B4-BE49-F238E27FC236}">
                <a16:creationId xmlns:a16="http://schemas.microsoft.com/office/drawing/2014/main" id="{3F1EEFCD-DD45-B398-1F54-B88456909B0F}"/>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0116702" y="6432907"/>
            <a:ext cx="1814653" cy="263815"/>
          </a:xfrm>
          <a:prstGeom prst="rect">
            <a:avLst/>
          </a:prstGeom>
        </p:spPr>
      </p:pic>
      <p:sp>
        <p:nvSpPr>
          <p:cNvPr id="2" name="Rectángulo 1">
            <a:extLst>
              <a:ext uri="{FF2B5EF4-FFF2-40B4-BE49-F238E27FC236}">
                <a16:creationId xmlns:a16="http://schemas.microsoft.com/office/drawing/2014/main" id="{E1A2CB8D-344B-5EDA-98C2-FE10034E1421}"/>
              </a:ext>
            </a:extLst>
          </p:cNvPr>
          <p:cNvSpPr/>
          <p:nvPr/>
        </p:nvSpPr>
        <p:spPr>
          <a:xfrm>
            <a:off x="273050" y="347357"/>
            <a:ext cx="765175" cy="758825"/>
          </a:xfrm>
          <a:prstGeom prst="rect">
            <a:avLst/>
          </a:prstGeom>
          <a:solidFill>
            <a:srgbClr val="263C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Imagen 3">
            <a:extLst>
              <a:ext uri="{FF2B5EF4-FFF2-40B4-BE49-F238E27FC236}">
                <a16:creationId xmlns:a16="http://schemas.microsoft.com/office/drawing/2014/main" id="{D7EEAF87-A3E8-0FB0-51B3-5DDE313AFB6E}"/>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66796" y="389586"/>
            <a:ext cx="706374" cy="654050"/>
          </a:xfrm>
          <a:prstGeom prst="rect">
            <a:avLst/>
          </a:prstGeom>
        </p:spPr>
      </p:pic>
      <p:sp>
        <p:nvSpPr>
          <p:cNvPr id="3" name="CuadroTexto 2"/>
          <p:cNvSpPr txBox="1"/>
          <p:nvPr/>
        </p:nvSpPr>
        <p:spPr>
          <a:xfrm>
            <a:off x="519983" y="1341410"/>
            <a:ext cx="5936153" cy="5355312"/>
          </a:xfrm>
          <a:prstGeom prst="rect">
            <a:avLst/>
          </a:prstGeom>
          <a:noFill/>
        </p:spPr>
        <p:txBody>
          <a:bodyPr wrap="square" rtlCol="0">
            <a:spAutoFit/>
          </a:bodyPr>
          <a:lstStyle/>
          <a:p>
            <a:pPr algn="just"/>
            <a:r>
              <a:rPr lang="es-MX" dirty="0">
                <a:latin typeface="Bookman Old Style" panose="02050604050505020204" pitchFamily="18" charset="0"/>
              </a:rPr>
              <a:t>Existen varios tipos de middleware en Express.js, cada uno con un propósito específico</a:t>
            </a:r>
            <a:r>
              <a:rPr lang="es-MX" dirty="0" smtClean="0">
                <a:latin typeface="Bookman Old Style" panose="02050604050505020204" pitchFamily="18" charset="0"/>
              </a:rPr>
              <a:t>:</a:t>
            </a:r>
          </a:p>
          <a:p>
            <a:pPr algn="just"/>
            <a:endParaRPr lang="es-MX" dirty="0">
              <a:latin typeface="Bookman Old Style" panose="02050604050505020204" pitchFamily="18" charset="0"/>
            </a:endParaRPr>
          </a:p>
          <a:p>
            <a:pPr algn="just"/>
            <a:r>
              <a:rPr lang="es-MX" b="1" dirty="0">
                <a:latin typeface="Bookman Old Style" panose="02050604050505020204" pitchFamily="18" charset="0"/>
              </a:rPr>
              <a:t>Middleware de aplicación</a:t>
            </a:r>
            <a:r>
              <a:rPr lang="es-MX" dirty="0">
                <a:latin typeface="Bookman Old Style" panose="02050604050505020204" pitchFamily="18" charset="0"/>
              </a:rPr>
              <a:t>: Se ejecuta en toda la aplicación o en rutas específicas, aplicando lógica a todas las solicitudes</a:t>
            </a:r>
            <a:r>
              <a:rPr lang="es-MX" dirty="0" smtClean="0">
                <a:latin typeface="Bookman Old Style" panose="02050604050505020204" pitchFamily="18" charset="0"/>
              </a:rPr>
              <a:t>.</a:t>
            </a:r>
          </a:p>
          <a:p>
            <a:pPr algn="just"/>
            <a:endParaRPr lang="es-MX" dirty="0">
              <a:latin typeface="Bookman Old Style" panose="02050604050505020204" pitchFamily="18" charset="0"/>
            </a:endParaRPr>
          </a:p>
          <a:p>
            <a:pPr algn="just"/>
            <a:r>
              <a:rPr lang="es-MX" b="1" dirty="0">
                <a:latin typeface="Bookman Old Style" panose="02050604050505020204" pitchFamily="18" charset="0"/>
              </a:rPr>
              <a:t>Middleware de rutas</a:t>
            </a:r>
            <a:r>
              <a:rPr lang="es-MX" dirty="0">
                <a:latin typeface="Bookman Old Style" panose="02050604050505020204" pitchFamily="18" charset="0"/>
              </a:rPr>
              <a:t>: Aplicado únicamente a una ruta o grupo de rutas</a:t>
            </a:r>
            <a:r>
              <a:rPr lang="es-MX" dirty="0" smtClean="0">
                <a:latin typeface="Bookman Old Style" panose="02050604050505020204" pitchFamily="18" charset="0"/>
              </a:rPr>
              <a:t>.</a:t>
            </a:r>
          </a:p>
          <a:p>
            <a:pPr algn="just"/>
            <a:endParaRPr lang="es-MX" dirty="0">
              <a:latin typeface="Bookman Old Style" panose="02050604050505020204" pitchFamily="18" charset="0"/>
            </a:endParaRPr>
          </a:p>
          <a:p>
            <a:pPr algn="just"/>
            <a:r>
              <a:rPr lang="es-MX" b="1" dirty="0">
                <a:latin typeface="Bookman Old Style" panose="02050604050505020204" pitchFamily="18" charset="0"/>
              </a:rPr>
              <a:t>Middleware de error</a:t>
            </a:r>
            <a:r>
              <a:rPr lang="es-MX" dirty="0">
                <a:latin typeface="Bookman Old Style" panose="02050604050505020204" pitchFamily="18" charset="0"/>
              </a:rPr>
              <a:t>: Diseñado para capturar y gestionar errores de forma centralizada</a:t>
            </a:r>
            <a:r>
              <a:rPr lang="es-MX" dirty="0" smtClean="0">
                <a:latin typeface="Bookman Old Style" panose="02050604050505020204" pitchFamily="18" charset="0"/>
              </a:rPr>
              <a:t>.</a:t>
            </a:r>
          </a:p>
          <a:p>
            <a:pPr algn="just"/>
            <a:endParaRPr lang="es-MX" dirty="0">
              <a:latin typeface="Bookman Old Style" panose="02050604050505020204" pitchFamily="18" charset="0"/>
            </a:endParaRPr>
          </a:p>
          <a:p>
            <a:pPr algn="just"/>
            <a:r>
              <a:rPr lang="es-MX" b="1" dirty="0">
                <a:latin typeface="Bookman Old Style" panose="02050604050505020204" pitchFamily="18" charset="0"/>
              </a:rPr>
              <a:t>Middleware de terceros</a:t>
            </a:r>
            <a:r>
              <a:rPr lang="es-MX" dirty="0">
                <a:latin typeface="Bookman Old Style" panose="02050604050505020204" pitchFamily="18" charset="0"/>
              </a:rPr>
              <a:t>: Paquetes externos que añaden funcionalidades, como autenticación o compresión de datos. El uso estratégico de middleware mejora la modularidad y la organización del código.</a:t>
            </a:r>
          </a:p>
          <a:p>
            <a:endParaRPr lang="es-CO" dirty="0"/>
          </a:p>
        </p:txBody>
      </p:sp>
      <p:sp>
        <p:nvSpPr>
          <p:cNvPr id="6" name="CuadroTexto 5"/>
          <p:cNvSpPr txBox="1"/>
          <p:nvPr/>
        </p:nvSpPr>
        <p:spPr>
          <a:xfrm>
            <a:off x="2809702" y="458861"/>
            <a:ext cx="8135882" cy="584775"/>
          </a:xfrm>
          <a:prstGeom prst="rect">
            <a:avLst/>
          </a:prstGeom>
          <a:noFill/>
        </p:spPr>
        <p:txBody>
          <a:bodyPr wrap="square" rtlCol="0">
            <a:spAutoFit/>
          </a:bodyPr>
          <a:lstStyle/>
          <a:p>
            <a:r>
              <a:rPr lang="es-MX" sz="3200" b="1" dirty="0">
                <a:solidFill>
                  <a:schemeClr val="accent5">
                    <a:lumMod val="60000"/>
                    <a:lumOff val="40000"/>
                  </a:schemeClr>
                </a:solidFill>
              </a:rPr>
              <a:t>Tipos de Middleware en Express.js</a:t>
            </a:r>
            <a:endParaRPr lang="es-CO" sz="3200" b="1" dirty="0">
              <a:solidFill>
                <a:schemeClr val="accent5">
                  <a:lumMod val="60000"/>
                  <a:lumOff val="40000"/>
                </a:schemeClr>
              </a:solidFill>
            </a:endParaRPr>
          </a:p>
        </p:txBody>
      </p:sp>
      <p:pic>
        <p:nvPicPr>
          <p:cNvPr id="6148" name="Picture 4" descr="What is Middleware? How Does it Work? | UltaHost Blo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24747" y="2237986"/>
            <a:ext cx="5173109" cy="29170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3205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F12D8E67-1386-FF6A-B55A-D1ABD5FF825F}"/>
            </a:ext>
          </a:extLst>
        </p:cNvPr>
        <p:cNvGrpSpPr/>
        <p:nvPr/>
      </p:nvGrpSpPr>
      <p:grpSpPr>
        <a:xfrm>
          <a:off x="0" y="0"/>
          <a:ext cx="0" cy="0"/>
          <a:chOff x="0" y="0"/>
          <a:chExt cx="0" cy="0"/>
        </a:xfrm>
      </p:grpSpPr>
      <p:pic>
        <p:nvPicPr>
          <p:cNvPr id="7170" name="Picture 2" descr="🔴 Middleware: qué es, para qué sirve y tipos [+ Ejemplo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56006" y="2222391"/>
            <a:ext cx="6139012" cy="3253676"/>
          </a:xfrm>
          <a:prstGeom prst="rect">
            <a:avLst/>
          </a:prstGeom>
          <a:noFill/>
          <a:extLst>
            <a:ext uri="{909E8E84-426E-40DD-AFC4-6F175D3DCCD1}">
              <a14:hiddenFill xmlns:a14="http://schemas.microsoft.com/office/drawing/2010/main">
                <a:solidFill>
                  <a:srgbClr val="FFFFFF"/>
                </a:solidFill>
              </a14:hiddenFill>
            </a:ext>
          </a:extLst>
        </p:spPr>
      </p:pic>
      <p:pic>
        <p:nvPicPr>
          <p:cNvPr id="25" name="Imagen 24" descr="Interfaz de usuario gráfica, Texto, Aplicación&#10;&#10;Descripción generada automáticamente">
            <a:extLst>
              <a:ext uri="{FF2B5EF4-FFF2-40B4-BE49-F238E27FC236}">
                <a16:creationId xmlns:a16="http://schemas.microsoft.com/office/drawing/2014/main" id="{3F1EEFCD-DD45-B398-1F54-B88456909B0F}"/>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116702" y="6432907"/>
            <a:ext cx="1814653" cy="263815"/>
          </a:xfrm>
          <a:prstGeom prst="rect">
            <a:avLst/>
          </a:prstGeom>
        </p:spPr>
      </p:pic>
      <p:sp>
        <p:nvSpPr>
          <p:cNvPr id="2" name="Rectángulo 1">
            <a:extLst>
              <a:ext uri="{FF2B5EF4-FFF2-40B4-BE49-F238E27FC236}">
                <a16:creationId xmlns:a16="http://schemas.microsoft.com/office/drawing/2014/main" id="{E1A2CB8D-344B-5EDA-98C2-FE10034E1421}"/>
              </a:ext>
            </a:extLst>
          </p:cNvPr>
          <p:cNvSpPr/>
          <p:nvPr/>
        </p:nvSpPr>
        <p:spPr>
          <a:xfrm>
            <a:off x="273050" y="347357"/>
            <a:ext cx="765175" cy="758825"/>
          </a:xfrm>
          <a:prstGeom prst="rect">
            <a:avLst/>
          </a:prstGeom>
          <a:solidFill>
            <a:srgbClr val="263C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Imagen 3">
            <a:extLst>
              <a:ext uri="{FF2B5EF4-FFF2-40B4-BE49-F238E27FC236}">
                <a16:creationId xmlns:a16="http://schemas.microsoft.com/office/drawing/2014/main" id="{D7EEAF87-A3E8-0FB0-51B3-5DDE313AFB6E}"/>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166796" y="389586"/>
            <a:ext cx="706374" cy="654050"/>
          </a:xfrm>
          <a:prstGeom prst="rect">
            <a:avLst/>
          </a:prstGeom>
        </p:spPr>
      </p:pic>
      <p:sp>
        <p:nvSpPr>
          <p:cNvPr id="5" name="CuadroTexto 4"/>
          <p:cNvSpPr txBox="1"/>
          <p:nvPr/>
        </p:nvSpPr>
        <p:spPr>
          <a:xfrm>
            <a:off x="3189640" y="459851"/>
            <a:ext cx="5532733" cy="646331"/>
          </a:xfrm>
          <a:prstGeom prst="rect">
            <a:avLst/>
          </a:prstGeom>
          <a:noFill/>
        </p:spPr>
        <p:txBody>
          <a:bodyPr wrap="none" rtlCol="0">
            <a:spAutoFit/>
          </a:bodyPr>
          <a:lstStyle/>
          <a:p>
            <a:r>
              <a:rPr lang="es-MX" sz="3600" b="1" dirty="0">
                <a:solidFill>
                  <a:schemeClr val="accent5">
                    <a:lumMod val="60000"/>
                    <a:lumOff val="40000"/>
                  </a:schemeClr>
                </a:solidFill>
              </a:rPr>
              <a:t>Gestión de Solicitudes HTTP</a:t>
            </a:r>
            <a:endParaRPr lang="es-CO" dirty="0"/>
          </a:p>
        </p:txBody>
      </p:sp>
      <p:sp>
        <p:nvSpPr>
          <p:cNvPr id="7" name="Rectangle 1"/>
          <p:cNvSpPr>
            <a:spLocks noChangeArrowheads="1"/>
          </p:cNvSpPr>
          <p:nvPr/>
        </p:nvSpPr>
        <p:spPr bwMode="auto">
          <a:xfrm>
            <a:off x="595001" y="1486501"/>
            <a:ext cx="5855676"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r>
              <a:rPr lang="es-MX" dirty="0">
                <a:latin typeface="Bookman Old Style" panose="02050604050505020204" pitchFamily="18" charset="0"/>
              </a:rPr>
              <a:t>La gestión de solicitudes HTTP en Express.js implica entender y procesar los datos que llegan en cada solicitud. Esto incluye</a:t>
            </a:r>
            <a:r>
              <a:rPr lang="es-MX" dirty="0" smtClean="0">
                <a:latin typeface="Bookman Old Style" panose="02050604050505020204" pitchFamily="18" charset="0"/>
              </a:rPr>
              <a:t>:</a:t>
            </a:r>
          </a:p>
          <a:p>
            <a:pPr algn="just"/>
            <a:endParaRPr lang="es-MX" dirty="0">
              <a:latin typeface="Bookman Old Style" panose="02050604050505020204" pitchFamily="18" charset="0"/>
            </a:endParaRPr>
          </a:p>
          <a:p>
            <a:pPr algn="just"/>
            <a:r>
              <a:rPr lang="es-MX" b="1" dirty="0">
                <a:latin typeface="Bookman Old Style" panose="02050604050505020204" pitchFamily="18" charset="0"/>
              </a:rPr>
              <a:t>Cuerpo de la solicitud (body)</a:t>
            </a:r>
            <a:r>
              <a:rPr lang="es-MX" dirty="0">
                <a:latin typeface="Bookman Old Style" panose="02050604050505020204" pitchFamily="18" charset="0"/>
              </a:rPr>
              <a:t>: Datos enviados desde el cliente, generalmente en formatos JSON o form-data</a:t>
            </a:r>
            <a:r>
              <a:rPr lang="es-MX" dirty="0" smtClean="0">
                <a:latin typeface="Bookman Old Style" panose="02050604050505020204" pitchFamily="18" charset="0"/>
              </a:rPr>
              <a:t>.</a:t>
            </a:r>
          </a:p>
          <a:p>
            <a:pPr algn="just"/>
            <a:endParaRPr lang="es-MX" dirty="0">
              <a:latin typeface="Bookman Old Style" panose="02050604050505020204" pitchFamily="18" charset="0"/>
            </a:endParaRPr>
          </a:p>
          <a:p>
            <a:pPr algn="just"/>
            <a:r>
              <a:rPr lang="es-MX" b="1" dirty="0">
                <a:latin typeface="Bookman Old Style" panose="02050604050505020204" pitchFamily="18" charset="0"/>
              </a:rPr>
              <a:t>Cabeceras (headers)</a:t>
            </a:r>
            <a:r>
              <a:rPr lang="es-MX" dirty="0">
                <a:latin typeface="Bookman Old Style" panose="02050604050505020204" pitchFamily="18" charset="0"/>
              </a:rPr>
              <a:t>: Información adicional sobre la solicitud, como tipo de contenido o autenticación</a:t>
            </a:r>
            <a:r>
              <a:rPr lang="es-MX" dirty="0" smtClean="0">
                <a:latin typeface="Bookman Old Style" panose="02050604050505020204" pitchFamily="18" charset="0"/>
              </a:rPr>
              <a:t>.</a:t>
            </a:r>
          </a:p>
          <a:p>
            <a:pPr algn="just"/>
            <a:endParaRPr lang="es-MX" dirty="0">
              <a:latin typeface="Bookman Old Style" panose="02050604050505020204" pitchFamily="18" charset="0"/>
            </a:endParaRPr>
          </a:p>
          <a:p>
            <a:pPr algn="just"/>
            <a:r>
              <a:rPr lang="es-MX" b="1" dirty="0">
                <a:latin typeface="Bookman Old Style" panose="02050604050505020204" pitchFamily="18" charset="0"/>
              </a:rPr>
              <a:t>Parámetros de URL y Query Strings</a:t>
            </a:r>
            <a:r>
              <a:rPr lang="es-MX" dirty="0">
                <a:latin typeface="Bookman Old Style" panose="02050604050505020204" pitchFamily="18" charset="0"/>
              </a:rPr>
              <a:t>: Información pasada en la URL que se utiliza para especificar recursos. Cada parte de la solicitud puede ser accedida y procesada en Express, permitiendo responder adecuadamente.</a:t>
            </a:r>
          </a:p>
          <a:p>
            <a:pPr lvl="0" eaLnBrk="0" fontAlgn="base" hangingPunct="0">
              <a:spcBef>
                <a:spcPct val="0"/>
              </a:spcBef>
              <a:spcAft>
                <a:spcPct val="0"/>
              </a:spcAft>
            </a:pPr>
            <a:endParaRPr kumimoji="0" lang="es-CO" altLang="es-CO"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75138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F12D8E67-1386-FF6A-B55A-D1ABD5FF825F}"/>
            </a:ext>
          </a:extLst>
        </p:cNvPr>
        <p:cNvGrpSpPr/>
        <p:nvPr/>
      </p:nvGrpSpPr>
      <p:grpSpPr>
        <a:xfrm>
          <a:off x="0" y="0"/>
          <a:ext cx="0" cy="0"/>
          <a:chOff x="0" y="0"/>
          <a:chExt cx="0" cy="0"/>
        </a:xfrm>
      </p:grpSpPr>
      <p:pic>
        <p:nvPicPr>
          <p:cNvPr id="25" name="Imagen 24" descr="Interfaz de usuario gráfica, Texto, Aplicación&#10;&#10;Descripción generada automáticamente">
            <a:extLst>
              <a:ext uri="{FF2B5EF4-FFF2-40B4-BE49-F238E27FC236}">
                <a16:creationId xmlns:a16="http://schemas.microsoft.com/office/drawing/2014/main" id="{3F1EEFCD-DD45-B398-1F54-B88456909B0F}"/>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0116702" y="6432907"/>
            <a:ext cx="1814653" cy="263815"/>
          </a:xfrm>
          <a:prstGeom prst="rect">
            <a:avLst/>
          </a:prstGeom>
        </p:spPr>
      </p:pic>
      <p:sp>
        <p:nvSpPr>
          <p:cNvPr id="2" name="Rectángulo 1">
            <a:extLst>
              <a:ext uri="{FF2B5EF4-FFF2-40B4-BE49-F238E27FC236}">
                <a16:creationId xmlns:a16="http://schemas.microsoft.com/office/drawing/2014/main" id="{E1A2CB8D-344B-5EDA-98C2-FE10034E1421}"/>
              </a:ext>
            </a:extLst>
          </p:cNvPr>
          <p:cNvSpPr/>
          <p:nvPr/>
        </p:nvSpPr>
        <p:spPr>
          <a:xfrm>
            <a:off x="273050" y="347357"/>
            <a:ext cx="765175" cy="758825"/>
          </a:xfrm>
          <a:prstGeom prst="rect">
            <a:avLst/>
          </a:prstGeom>
          <a:solidFill>
            <a:srgbClr val="263C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Imagen 3">
            <a:extLst>
              <a:ext uri="{FF2B5EF4-FFF2-40B4-BE49-F238E27FC236}">
                <a16:creationId xmlns:a16="http://schemas.microsoft.com/office/drawing/2014/main" id="{D7EEAF87-A3E8-0FB0-51B3-5DDE313AFB6E}"/>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66796" y="389586"/>
            <a:ext cx="706374" cy="654050"/>
          </a:xfrm>
          <a:prstGeom prst="rect">
            <a:avLst/>
          </a:prstGeom>
        </p:spPr>
      </p:pic>
      <p:sp>
        <p:nvSpPr>
          <p:cNvPr id="5" name="CuadroTexto 4"/>
          <p:cNvSpPr txBox="1"/>
          <p:nvPr/>
        </p:nvSpPr>
        <p:spPr>
          <a:xfrm>
            <a:off x="3666719" y="389586"/>
            <a:ext cx="4107984" cy="646331"/>
          </a:xfrm>
          <a:prstGeom prst="rect">
            <a:avLst/>
          </a:prstGeom>
          <a:noFill/>
        </p:spPr>
        <p:txBody>
          <a:bodyPr wrap="none" rtlCol="0">
            <a:spAutoFit/>
          </a:bodyPr>
          <a:lstStyle/>
          <a:p>
            <a:r>
              <a:rPr lang="es-MX" sz="3600" b="1" dirty="0">
                <a:solidFill>
                  <a:schemeClr val="accent5">
                    <a:lumMod val="60000"/>
                    <a:lumOff val="40000"/>
                  </a:schemeClr>
                </a:solidFill>
              </a:rPr>
              <a:t> Rutas y Middleware</a:t>
            </a:r>
            <a:endParaRPr lang="es-CO" dirty="0"/>
          </a:p>
        </p:txBody>
      </p:sp>
      <p:sp>
        <p:nvSpPr>
          <p:cNvPr id="7" name="Rectangle 1"/>
          <p:cNvSpPr>
            <a:spLocks noChangeArrowheads="1"/>
          </p:cNvSpPr>
          <p:nvPr/>
        </p:nvSpPr>
        <p:spPr bwMode="auto">
          <a:xfrm>
            <a:off x="758072" y="1284576"/>
            <a:ext cx="5817295" cy="5016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r>
              <a:rPr lang="es-MX" sz="1600" dirty="0">
                <a:latin typeface="Bookman Old Style" panose="02050604050505020204" pitchFamily="18" charset="0"/>
              </a:rPr>
              <a:t>Para mantener la organización y eficiencia en una aplicación Express.js, considera las siguientes prácticas</a:t>
            </a:r>
            <a:r>
              <a:rPr lang="es-MX" sz="1600" dirty="0" smtClean="0">
                <a:latin typeface="Bookman Old Style" panose="02050604050505020204" pitchFamily="18" charset="0"/>
              </a:rPr>
              <a:t>:</a:t>
            </a:r>
          </a:p>
          <a:p>
            <a:pPr algn="just"/>
            <a:endParaRPr lang="es-MX" sz="1600" dirty="0">
              <a:latin typeface="Bookman Old Style" panose="02050604050505020204" pitchFamily="18" charset="0"/>
            </a:endParaRPr>
          </a:p>
          <a:p>
            <a:pPr algn="just"/>
            <a:r>
              <a:rPr lang="es-MX" sz="1600" b="1" dirty="0">
                <a:latin typeface="Bookman Old Style" panose="02050604050505020204" pitchFamily="18" charset="0"/>
              </a:rPr>
              <a:t>Modularización de rutas</a:t>
            </a:r>
            <a:r>
              <a:rPr lang="es-MX" sz="1600" dirty="0">
                <a:latin typeface="Bookman Old Style" panose="02050604050505020204" pitchFamily="18" charset="0"/>
              </a:rPr>
              <a:t>: Organiza las rutas en archivos separados por funcionalidad o recurso</a:t>
            </a:r>
            <a:r>
              <a:rPr lang="es-MX" sz="1600" dirty="0" smtClean="0">
                <a:latin typeface="Bookman Old Style" panose="02050604050505020204" pitchFamily="18" charset="0"/>
              </a:rPr>
              <a:t>.</a:t>
            </a:r>
          </a:p>
          <a:p>
            <a:pPr algn="just"/>
            <a:endParaRPr lang="es-MX" sz="1600" dirty="0">
              <a:latin typeface="Bookman Old Style" panose="02050604050505020204" pitchFamily="18" charset="0"/>
            </a:endParaRPr>
          </a:p>
          <a:p>
            <a:pPr algn="just"/>
            <a:r>
              <a:rPr lang="es-MX" sz="1600" b="1" dirty="0">
                <a:latin typeface="Bookman Old Style" panose="02050604050505020204" pitchFamily="18" charset="0"/>
              </a:rPr>
              <a:t>Uso de middleware reutilizables</a:t>
            </a:r>
            <a:r>
              <a:rPr lang="es-MX" sz="1600" dirty="0">
                <a:latin typeface="Bookman Old Style" panose="02050604050505020204" pitchFamily="18" charset="0"/>
              </a:rPr>
              <a:t>: Implementa middleware que puedan aplicarse en múltiples rutas o partes de la aplicación</a:t>
            </a:r>
            <a:r>
              <a:rPr lang="es-MX" sz="1600" dirty="0" smtClean="0">
                <a:latin typeface="Bookman Old Style" panose="02050604050505020204" pitchFamily="18" charset="0"/>
              </a:rPr>
              <a:t>.</a:t>
            </a:r>
          </a:p>
          <a:p>
            <a:pPr algn="just"/>
            <a:endParaRPr lang="es-MX" sz="1600" dirty="0">
              <a:latin typeface="Bookman Old Style" panose="02050604050505020204" pitchFamily="18" charset="0"/>
            </a:endParaRPr>
          </a:p>
          <a:p>
            <a:pPr algn="just"/>
            <a:r>
              <a:rPr lang="es-MX" sz="1600" b="1" dirty="0">
                <a:latin typeface="Bookman Old Style" panose="02050604050505020204" pitchFamily="18" charset="0"/>
              </a:rPr>
              <a:t>Gestión de errores centralizada</a:t>
            </a:r>
            <a:r>
              <a:rPr lang="es-MX" sz="1600" dirty="0">
                <a:latin typeface="Bookman Old Style" panose="02050604050505020204" pitchFamily="18" charset="0"/>
              </a:rPr>
              <a:t>: Incluye middleware de error para manejar excepciones sin afectar la experiencia del usuario</a:t>
            </a:r>
            <a:r>
              <a:rPr lang="es-MX" sz="1600" dirty="0" smtClean="0">
                <a:latin typeface="Bookman Old Style" panose="02050604050505020204" pitchFamily="18" charset="0"/>
              </a:rPr>
              <a:t>.</a:t>
            </a:r>
          </a:p>
          <a:p>
            <a:pPr algn="just"/>
            <a:endParaRPr lang="es-MX" sz="1600" dirty="0">
              <a:latin typeface="Bookman Old Style" panose="02050604050505020204" pitchFamily="18" charset="0"/>
            </a:endParaRPr>
          </a:p>
          <a:p>
            <a:pPr algn="just"/>
            <a:r>
              <a:rPr lang="es-MX" sz="1600" b="1" dirty="0">
                <a:latin typeface="Bookman Old Style" panose="02050604050505020204" pitchFamily="18" charset="0"/>
              </a:rPr>
              <a:t>Documentación clara</a:t>
            </a:r>
            <a:r>
              <a:rPr lang="es-MX" sz="1600" dirty="0">
                <a:latin typeface="Bookman Old Style" panose="02050604050505020204" pitchFamily="18" charset="0"/>
              </a:rPr>
              <a:t>: Mantén documentación de las rutas y middleware para asegurar la comprensión y el mantenimiento del proyecto. Estas prácticas contribuyen a una aplicación Express.js segura, clara y fácil de escalar.</a:t>
            </a:r>
          </a:p>
        </p:txBody>
      </p:sp>
      <p:pic>
        <p:nvPicPr>
          <p:cNvPr id="8194" name="Picture 2" descr="What Is Middleware? | Baeldung on Computer Scienc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04141" y="1446414"/>
            <a:ext cx="4091528" cy="45210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232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F12D8E67-1386-FF6A-B55A-D1ABD5FF825F}"/>
            </a:ext>
          </a:extLst>
        </p:cNvPr>
        <p:cNvGrpSpPr/>
        <p:nvPr/>
      </p:nvGrpSpPr>
      <p:grpSpPr>
        <a:xfrm>
          <a:off x="0" y="0"/>
          <a:ext cx="0" cy="0"/>
          <a:chOff x="0" y="0"/>
          <a:chExt cx="0" cy="0"/>
        </a:xfrm>
      </p:grpSpPr>
      <p:sp>
        <p:nvSpPr>
          <p:cNvPr id="7" name="Rectángulo redondeado 6"/>
          <p:cNvSpPr/>
          <p:nvPr/>
        </p:nvSpPr>
        <p:spPr>
          <a:xfrm>
            <a:off x="706582" y="1596044"/>
            <a:ext cx="11089178" cy="4098174"/>
          </a:xfrm>
          <a:prstGeom prst="roundRect">
            <a:avLst/>
          </a:prstGeom>
          <a:solidFill>
            <a:srgbClr val="CCCCFF"/>
          </a:solidFill>
          <a:ln>
            <a:solidFill>
              <a:srgbClr val="CC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1028" name="Picture 4" descr="Bombilla idea - Iconos gratis de arte y diseñ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078" y="1331486"/>
            <a:ext cx="2238295" cy="2238296"/>
          </a:xfrm>
          <a:prstGeom prst="rect">
            <a:avLst/>
          </a:prstGeom>
          <a:noFill/>
          <a:extLst>
            <a:ext uri="{909E8E84-426E-40DD-AFC4-6F175D3DCCD1}">
              <a14:hiddenFill xmlns:a14="http://schemas.microsoft.com/office/drawing/2010/main">
                <a:solidFill>
                  <a:srgbClr val="FFFFFF"/>
                </a:solidFill>
              </a14:hiddenFill>
            </a:ext>
          </a:extLst>
        </p:spPr>
      </p:pic>
      <p:pic>
        <p:nvPicPr>
          <p:cNvPr id="25" name="Imagen 24" descr="Interfaz de usuario gráfica, Texto, Aplicación&#10;&#10;Descripción generada automáticamente">
            <a:extLst>
              <a:ext uri="{FF2B5EF4-FFF2-40B4-BE49-F238E27FC236}">
                <a16:creationId xmlns:a16="http://schemas.microsoft.com/office/drawing/2014/main" id="{3F1EEFCD-DD45-B398-1F54-B88456909B0F}"/>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116702" y="6432907"/>
            <a:ext cx="1814653" cy="263815"/>
          </a:xfrm>
          <a:prstGeom prst="rect">
            <a:avLst/>
          </a:prstGeom>
        </p:spPr>
      </p:pic>
      <p:sp>
        <p:nvSpPr>
          <p:cNvPr id="2" name="Rectángulo 1">
            <a:extLst>
              <a:ext uri="{FF2B5EF4-FFF2-40B4-BE49-F238E27FC236}">
                <a16:creationId xmlns:a16="http://schemas.microsoft.com/office/drawing/2014/main" id="{E1A2CB8D-344B-5EDA-98C2-FE10034E1421}"/>
              </a:ext>
            </a:extLst>
          </p:cNvPr>
          <p:cNvSpPr/>
          <p:nvPr/>
        </p:nvSpPr>
        <p:spPr>
          <a:xfrm>
            <a:off x="273050" y="347357"/>
            <a:ext cx="765175" cy="758825"/>
          </a:xfrm>
          <a:prstGeom prst="rect">
            <a:avLst/>
          </a:prstGeom>
          <a:solidFill>
            <a:srgbClr val="263C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Imagen 3">
            <a:extLst>
              <a:ext uri="{FF2B5EF4-FFF2-40B4-BE49-F238E27FC236}">
                <a16:creationId xmlns:a16="http://schemas.microsoft.com/office/drawing/2014/main" id="{D7EEAF87-A3E8-0FB0-51B3-5DDE313AFB6E}"/>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166796" y="389586"/>
            <a:ext cx="706374" cy="654050"/>
          </a:xfrm>
          <a:prstGeom prst="rect">
            <a:avLst/>
          </a:prstGeom>
        </p:spPr>
      </p:pic>
      <p:sp>
        <p:nvSpPr>
          <p:cNvPr id="5" name="CuadroTexto 4"/>
          <p:cNvSpPr txBox="1"/>
          <p:nvPr/>
        </p:nvSpPr>
        <p:spPr>
          <a:xfrm>
            <a:off x="2713718" y="6284423"/>
            <a:ext cx="5973082" cy="1222002"/>
          </a:xfrm>
          <a:prstGeom prst="rect">
            <a:avLst/>
          </a:prstGeom>
          <a:noFill/>
        </p:spPr>
        <p:txBody>
          <a:bodyPr wrap="square" rtlCol="0">
            <a:spAutoFit/>
          </a:bodyPr>
          <a:lstStyle/>
          <a:p>
            <a:endParaRPr lang="es-CO" dirty="0"/>
          </a:p>
        </p:txBody>
      </p:sp>
      <p:sp>
        <p:nvSpPr>
          <p:cNvPr id="6" name="Rectangle 2"/>
          <p:cNvSpPr>
            <a:spLocks noChangeArrowheads="1"/>
          </p:cNvSpPr>
          <p:nvPr/>
        </p:nvSpPr>
        <p:spPr bwMode="auto">
          <a:xfrm>
            <a:off x="2094807" y="2121637"/>
            <a:ext cx="9335192"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lgn="just" eaLnBrk="0" fontAlgn="base" hangingPunct="0">
              <a:spcBef>
                <a:spcPct val="0"/>
              </a:spcBef>
              <a:spcAft>
                <a:spcPct val="0"/>
              </a:spcAft>
            </a:pPr>
            <a:r>
              <a:rPr lang="es-MX" altLang="es-CO" sz="2400" b="1" dirty="0">
                <a:solidFill>
                  <a:srgbClr val="7030A0"/>
                </a:solidFill>
                <a:latin typeface="Arial" panose="020B0604020202020204" pitchFamily="34" charset="0"/>
              </a:rPr>
              <a:t>El uso de rutas y middleware en Express.js es clave para crear aplicaciones web organizadas, escalables y flexibles. Las rutas permiten gestionar eficientemente las solicitudes HTTP, mientras que los middleware aportan modularidad al añadir funcionalidad sin complicar el código base. Con buenas prácticas en su implementación, Express.js facilita la creación de </a:t>
            </a:r>
            <a:r>
              <a:rPr lang="es-MX" altLang="es-CO" sz="2400" b="1" dirty="0" err="1">
                <a:solidFill>
                  <a:srgbClr val="7030A0"/>
                </a:solidFill>
                <a:latin typeface="Arial" panose="020B0604020202020204" pitchFamily="34" charset="0"/>
              </a:rPr>
              <a:t>APIs</a:t>
            </a:r>
            <a:r>
              <a:rPr lang="es-MX" altLang="es-CO" sz="2400" b="1" dirty="0">
                <a:solidFill>
                  <a:srgbClr val="7030A0"/>
                </a:solidFill>
                <a:latin typeface="Arial" panose="020B0604020202020204" pitchFamily="34" charset="0"/>
              </a:rPr>
              <a:t> robustas y de alto rendimiento, ideales para entornos de desarrollo modernos.</a:t>
            </a:r>
            <a:endParaRPr kumimoji="0" lang="es-CO" altLang="es-CO" sz="2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97586174"/>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4269</TotalTime>
  <Words>707</Words>
  <Application>Microsoft Office PowerPoint</Application>
  <PresentationFormat>Panorámica</PresentationFormat>
  <Paragraphs>63</Paragraphs>
  <Slides>10</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10</vt:i4>
      </vt:variant>
    </vt:vector>
  </HeadingPairs>
  <TitlesOfParts>
    <vt:vector size="17" baseType="lpstr">
      <vt:lpstr>Arial</vt:lpstr>
      <vt:lpstr>Bookman Old Style</vt:lpstr>
      <vt:lpstr>Calibri</vt:lpstr>
      <vt:lpstr>Calibri Light</vt:lpstr>
      <vt:lpstr>Montserrat</vt:lpstr>
      <vt:lpstr>Wingdings</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Ogp Informatica</dc:creator>
  <cp:lastModifiedBy>CARLOS RODRIGUEZ</cp:lastModifiedBy>
  <cp:revision>101</cp:revision>
  <dcterms:created xsi:type="dcterms:W3CDTF">2023-03-30T14:23:16Z</dcterms:created>
  <dcterms:modified xsi:type="dcterms:W3CDTF">2024-10-27T07:07:50Z</dcterms:modified>
</cp:coreProperties>
</file>