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0" r:id="rId3"/>
    <p:sldId id="302" r:id="rId4"/>
    <p:sldId id="316" r:id="rId5"/>
    <p:sldId id="317" r:id="rId6"/>
    <p:sldId id="318" r:id="rId7"/>
    <p:sldId id="319" r:id="rId8"/>
    <p:sldId id="320" r:id="rId9"/>
    <p:sldId id="315" r:id="rId10"/>
    <p:sldId id="30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27/10/2024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27/10/2024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27/10/2024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468787" y="2366160"/>
            <a:ext cx="11110841" cy="769441"/>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Introducción a React.js</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289077" y="1197758"/>
            <a:ext cx="966466" cy="883434"/>
          </a:xfrm>
          <a:prstGeom prst="rect">
            <a:avLst/>
          </a:prstGeom>
        </p:spPr>
      </p:pic>
      <p:pic>
        <p:nvPicPr>
          <p:cNvPr id="1026" name="Picture 2" descr="Las 70 mejores preguntas y respuestas de entrevistas de React 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6938" y="3420569"/>
            <a:ext cx="2468266" cy="2211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050" name="Picture 2" descr="Fotodruck for Sale mit &quot;Offizielle ReactJS React.js Logo JS&quot; von Rainwater  Merch | Redbub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0009" y="1454728"/>
            <a:ext cx="3654434" cy="4872578"/>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740166" y="2233818"/>
            <a:ext cx="6109521"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s-MX" dirty="0">
                <a:latin typeface="Bookman Old Style" panose="02050604050505020204" pitchFamily="18" charset="0"/>
              </a:rPr>
              <a:t>React.js es una biblioteca de JavaScript desarrollada por Facebook para construir interfaces de usuario (UI) de manera rápida y eficiente. Su principal objetivo es facilitar la creación de aplicaciones interactivas y dinámicas mediante el uso de componentes reutilizables. React sigue una arquitectura basada en el "Virtual DOM" para optimizar el rendimiento de las actualizaciones en la interfaz, lo que permite una experiencia de usuario fluida y eficiente en aplicaciones de una sola página (SPA).</a:t>
            </a:r>
          </a:p>
        </p:txBody>
      </p:sp>
      <p:sp>
        <p:nvSpPr>
          <p:cNvPr id="3" name="Rectángulo 2"/>
          <p:cNvSpPr/>
          <p:nvPr/>
        </p:nvSpPr>
        <p:spPr>
          <a:xfrm>
            <a:off x="3368252" y="362668"/>
            <a:ext cx="5023235"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000" b="1" dirty="0">
                <a:ln/>
                <a:solidFill>
                  <a:schemeClr val="accent5">
                    <a:lumMod val="60000"/>
                    <a:lumOff val="40000"/>
                  </a:schemeClr>
                </a:solidFill>
              </a:rPr>
              <a:t>Introducción a React.js</a:t>
            </a:r>
            <a:endParaRPr lang="es-ES" sz="4000" b="1" cap="none" spc="0" dirty="0">
              <a:ln/>
              <a:solidFill>
                <a:schemeClr val="accent5">
                  <a:lumMod val="60000"/>
                  <a:lumOff val="40000"/>
                </a:schemeClr>
              </a:solidFill>
              <a:effectLst/>
            </a:endParaRPr>
          </a:p>
        </p:txBody>
      </p:sp>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273050" y="1682705"/>
            <a:ext cx="6002858" cy="4816703"/>
          </a:xfrm>
          <a:prstGeom prst="rect">
            <a:avLst/>
          </a:prstGeom>
          <a:noFill/>
        </p:spPr>
        <p:txBody>
          <a:bodyPr wrap="square" rtlCol="0">
            <a:spAutoFit/>
          </a:bodyPr>
          <a:lstStyle/>
          <a:p>
            <a:pPr algn="just"/>
            <a:r>
              <a:rPr lang="es-MX" sz="1700" dirty="0">
                <a:latin typeface="Bookman Old Style" panose="02050604050505020204" pitchFamily="18" charset="0"/>
              </a:rPr>
              <a:t>React se basa en una filosofía de componentización, lo que significa que cada parte de la UI puede ser dividida en componentes independientes. Las principales ventajas de React son</a:t>
            </a:r>
            <a:r>
              <a:rPr lang="es-MX" sz="1700" dirty="0" smtClean="0">
                <a:latin typeface="Bookman Old Style" panose="02050604050505020204" pitchFamily="18" charset="0"/>
              </a:rPr>
              <a:t>:</a:t>
            </a:r>
          </a:p>
          <a:p>
            <a:pPr algn="just"/>
            <a:endParaRPr lang="es-MX" sz="1700" dirty="0">
              <a:latin typeface="Bookman Old Style" panose="02050604050505020204" pitchFamily="18" charset="0"/>
            </a:endParaRPr>
          </a:p>
          <a:p>
            <a:pPr marL="285750" indent="-285750" algn="just">
              <a:buFont typeface="Arial" panose="020B0604020202020204" pitchFamily="34" charset="0"/>
              <a:buChar char="•"/>
            </a:pPr>
            <a:r>
              <a:rPr lang="es-MX" sz="1700" b="1" dirty="0">
                <a:latin typeface="Bookman Old Style" panose="02050604050505020204" pitchFamily="18" charset="0"/>
              </a:rPr>
              <a:t>Reutilización de componentes</a:t>
            </a:r>
            <a:r>
              <a:rPr lang="es-MX" sz="1700" dirty="0">
                <a:latin typeface="Bookman Old Style" panose="02050604050505020204" pitchFamily="18" charset="0"/>
              </a:rPr>
              <a:t>: Crear partes de la UI reutilizables y fáciles de gestionar</a:t>
            </a:r>
            <a:r>
              <a:rPr lang="es-MX" sz="1700" dirty="0" smtClean="0">
                <a:latin typeface="Bookman Old Style" panose="02050604050505020204" pitchFamily="18" charset="0"/>
              </a:rPr>
              <a:t>.</a:t>
            </a:r>
          </a:p>
          <a:p>
            <a:pPr marL="285750" indent="-285750" algn="just">
              <a:buFont typeface="Arial" panose="020B0604020202020204" pitchFamily="34" charset="0"/>
              <a:buChar char="•"/>
            </a:pPr>
            <a:endParaRPr lang="es-MX" sz="1700" dirty="0">
              <a:latin typeface="Bookman Old Style" panose="02050604050505020204" pitchFamily="18" charset="0"/>
            </a:endParaRPr>
          </a:p>
          <a:p>
            <a:pPr marL="285750" indent="-285750" algn="just">
              <a:buFont typeface="Arial" panose="020B0604020202020204" pitchFamily="34" charset="0"/>
              <a:buChar char="•"/>
            </a:pPr>
            <a:r>
              <a:rPr lang="es-MX" sz="1700" b="1" dirty="0">
                <a:latin typeface="Bookman Old Style" panose="02050604050505020204" pitchFamily="18" charset="0"/>
              </a:rPr>
              <a:t>Virtual DOM</a:t>
            </a:r>
            <a:r>
              <a:rPr lang="es-MX" sz="1700" dirty="0">
                <a:latin typeface="Bookman Old Style" panose="02050604050505020204" pitchFamily="18" charset="0"/>
              </a:rPr>
              <a:t>: React actualiza la UI de manera eficiente mediante un DOM virtual, reduciendo la carga en el DOM real</a:t>
            </a:r>
            <a:r>
              <a:rPr lang="es-MX" sz="1700" dirty="0" smtClean="0">
                <a:latin typeface="Bookman Old Style" panose="02050604050505020204" pitchFamily="18" charset="0"/>
              </a:rPr>
              <a:t>.</a:t>
            </a:r>
          </a:p>
          <a:p>
            <a:pPr marL="285750" indent="-285750" algn="just">
              <a:buFont typeface="Arial" panose="020B0604020202020204" pitchFamily="34" charset="0"/>
              <a:buChar char="•"/>
            </a:pPr>
            <a:endParaRPr lang="es-MX" sz="1700" dirty="0">
              <a:latin typeface="Bookman Old Style" panose="02050604050505020204" pitchFamily="18" charset="0"/>
            </a:endParaRPr>
          </a:p>
          <a:p>
            <a:pPr marL="285750" indent="-285750" algn="just">
              <a:buFont typeface="Arial" panose="020B0604020202020204" pitchFamily="34" charset="0"/>
              <a:buChar char="•"/>
            </a:pPr>
            <a:r>
              <a:rPr lang="es-MX" sz="1700" b="1" dirty="0">
                <a:latin typeface="Bookman Old Style" panose="02050604050505020204" pitchFamily="18" charset="0"/>
              </a:rPr>
              <a:t>Unidirectional Data Flow</a:t>
            </a:r>
            <a:r>
              <a:rPr lang="es-MX" sz="1700" dirty="0">
                <a:latin typeface="Bookman Old Style" panose="02050604050505020204" pitchFamily="18" charset="0"/>
              </a:rPr>
              <a:t>: El flujo de datos unidireccional facilita el seguimiento del estado y la depuración. Estas características hacen de React una opción ideal para aplicaciones de alta complejidad y dinamismo.</a:t>
            </a:r>
          </a:p>
          <a:p>
            <a:endParaRPr lang="es-CO" dirty="0"/>
          </a:p>
        </p:txBody>
      </p:sp>
      <p:sp>
        <p:nvSpPr>
          <p:cNvPr id="6" name="CuadroTexto 5"/>
          <p:cNvSpPr txBox="1"/>
          <p:nvPr/>
        </p:nvSpPr>
        <p:spPr>
          <a:xfrm>
            <a:off x="3042458" y="458861"/>
            <a:ext cx="5677593" cy="584775"/>
          </a:xfrm>
          <a:prstGeom prst="rect">
            <a:avLst/>
          </a:prstGeom>
          <a:noFill/>
        </p:spPr>
        <p:txBody>
          <a:bodyPr wrap="square" rtlCol="0">
            <a:spAutoFit/>
          </a:bodyPr>
          <a:lstStyle/>
          <a:p>
            <a:r>
              <a:rPr lang="es-MX" sz="3200" b="1" dirty="0">
                <a:solidFill>
                  <a:schemeClr val="accent5">
                    <a:lumMod val="60000"/>
                    <a:lumOff val="40000"/>
                  </a:schemeClr>
                </a:solidFill>
              </a:rPr>
              <a:t>Filosofía y Ventajas de React.js</a:t>
            </a:r>
            <a:endParaRPr lang="es-CO" sz="3200" b="1" dirty="0">
              <a:solidFill>
                <a:schemeClr val="accent5">
                  <a:lumMod val="60000"/>
                  <a:lumOff val="40000"/>
                </a:schemeClr>
              </a:solidFill>
            </a:endParaRPr>
          </a:p>
        </p:txBody>
      </p:sp>
      <p:pic>
        <p:nvPicPr>
          <p:cNvPr id="3074" name="Picture 2" descr="The Future of React JS Development: How to Stay Ahead of the Curve with  Emerging Technolog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245" y="2067877"/>
            <a:ext cx="5139856" cy="321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166796" y="1878517"/>
            <a:ext cx="5811462" cy="4293483"/>
          </a:xfrm>
          <a:prstGeom prst="rect">
            <a:avLst/>
          </a:prstGeom>
          <a:noFill/>
        </p:spPr>
        <p:txBody>
          <a:bodyPr wrap="square" rtlCol="0">
            <a:spAutoFit/>
          </a:bodyPr>
          <a:lstStyle/>
          <a:p>
            <a:pPr algn="just"/>
            <a:r>
              <a:rPr lang="es-MX" sz="1700" dirty="0">
                <a:latin typeface="Bookman Old Style" panose="02050604050505020204" pitchFamily="18" charset="0"/>
              </a:rPr>
              <a:t>Los </a:t>
            </a:r>
            <a:r>
              <a:rPr lang="es-MX" sz="1700" b="1" dirty="0">
                <a:latin typeface="Bookman Old Style" panose="02050604050505020204" pitchFamily="18" charset="0"/>
              </a:rPr>
              <a:t>componentes</a:t>
            </a:r>
            <a:r>
              <a:rPr lang="es-MX" sz="1700" dirty="0">
                <a:latin typeface="Bookman Old Style" panose="02050604050505020204" pitchFamily="18" charset="0"/>
              </a:rPr>
              <a:t> son la base de React.js y representan las unidades individuales de la interfaz de usuario. Cada componente puede gestionar su propio estado y lógica, así como renderizar contenido específico de la UI. Existen dos tipos principales de componentes en React</a:t>
            </a:r>
            <a:r>
              <a:rPr lang="es-MX" sz="1700" dirty="0" smtClean="0">
                <a:latin typeface="Bookman Old Style" panose="02050604050505020204" pitchFamily="18" charset="0"/>
              </a:rPr>
              <a:t>:</a:t>
            </a:r>
          </a:p>
          <a:p>
            <a:pPr algn="just"/>
            <a:endParaRPr lang="es-MX" sz="1700" dirty="0">
              <a:latin typeface="Bookman Old Style" panose="02050604050505020204" pitchFamily="18" charset="0"/>
            </a:endParaRPr>
          </a:p>
          <a:p>
            <a:pPr marL="285750" indent="-285750" algn="just">
              <a:buFont typeface="Wingdings" panose="05000000000000000000" pitchFamily="2" charset="2"/>
              <a:buChar char="q"/>
            </a:pPr>
            <a:r>
              <a:rPr lang="es-MX" sz="1700" b="1" dirty="0">
                <a:latin typeface="Bookman Old Style" panose="02050604050505020204" pitchFamily="18" charset="0"/>
              </a:rPr>
              <a:t>Componentes funcionales</a:t>
            </a:r>
            <a:r>
              <a:rPr lang="es-MX" sz="1700" dirty="0">
                <a:latin typeface="Bookman Old Style" panose="02050604050505020204" pitchFamily="18" charset="0"/>
              </a:rPr>
              <a:t>: Componentes simples basados en funciones</a:t>
            </a:r>
            <a:r>
              <a:rPr lang="es-MX" sz="1700" dirty="0" smtClean="0">
                <a:latin typeface="Bookman Old Style" panose="02050604050505020204" pitchFamily="18" charset="0"/>
              </a:rPr>
              <a:t>.</a:t>
            </a:r>
          </a:p>
          <a:p>
            <a:pPr marL="285750" indent="-285750" algn="just">
              <a:buFont typeface="Wingdings" panose="05000000000000000000" pitchFamily="2" charset="2"/>
              <a:buChar char="q"/>
            </a:pPr>
            <a:endParaRPr lang="es-MX" sz="1700" dirty="0">
              <a:latin typeface="Bookman Old Style" panose="02050604050505020204" pitchFamily="18" charset="0"/>
            </a:endParaRPr>
          </a:p>
          <a:p>
            <a:pPr marL="285750" indent="-285750" algn="just">
              <a:buFont typeface="Wingdings" panose="05000000000000000000" pitchFamily="2" charset="2"/>
              <a:buChar char="q"/>
            </a:pPr>
            <a:r>
              <a:rPr lang="es-MX" sz="1700" b="1" dirty="0">
                <a:latin typeface="Bookman Old Style" panose="02050604050505020204" pitchFamily="18" charset="0"/>
              </a:rPr>
              <a:t>Componentes de clase</a:t>
            </a:r>
            <a:r>
              <a:rPr lang="es-MX" sz="1700" dirty="0">
                <a:latin typeface="Bookman Old Style" panose="02050604050505020204" pitchFamily="18" charset="0"/>
              </a:rPr>
              <a:t>: Componentes más complejos que permiten gestionar un ciclo de vida y tener estado. Los componentes ayudan a estructurar la aplicación en bloques independientes y reutilizables.</a:t>
            </a:r>
          </a:p>
          <a:p>
            <a:endParaRPr lang="es-CO" dirty="0"/>
          </a:p>
        </p:txBody>
      </p:sp>
      <p:sp>
        <p:nvSpPr>
          <p:cNvPr id="6" name="CuadroTexto 5"/>
          <p:cNvSpPr txBox="1"/>
          <p:nvPr/>
        </p:nvSpPr>
        <p:spPr>
          <a:xfrm>
            <a:off x="3225337" y="424223"/>
            <a:ext cx="5170517" cy="646331"/>
          </a:xfrm>
          <a:prstGeom prst="rect">
            <a:avLst/>
          </a:prstGeom>
          <a:noFill/>
        </p:spPr>
        <p:txBody>
          <a:bodyPr wrap="square" rtlCol="0">
            <a:spAutoFit/>
          </a:bodyPr>
          <a:lstStyle/>
          <a:p>
            <a:r>
              <a:rPr lang="es-MX" sz="3600" b="1" dirty="0">
                <a:solidFill>
                  <a:schemeClr val="accent5">
                    <a:lumMod val="60000"/>
                    <a:lumOff val="40000"/>
                  </a:schemeClr>
                </a:solidFill>
              </a:rPr>
              <a:t> Componentes en React.js</a:t>
            </a:r>
            <a:endParaRPr lang="es-CO" sz="3600" b="1" dirty="0">
              <a:solidFill>
                <a:schemeClr val="accent5">
                  <a:lumMod val="60000"/>
                  <a:lumOff val="40000"/>
                </a:schemeClr>
              </a:solidFill>
            </a:endParaRPr>
          </a:p>
        </p:txBody>
      </p:sp>
      <p:pic>
        <p:nvPicPr>
          <p:cNvPr id="4098" name="Picture 2" descr="React JS, la librería de alto rendimiento - Azul School"/>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223379" y="2428016"/>
            <a:ext cx="5619651" cy="295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2" name="Picture 2" descr="React Js Vectors &amp; Illustrations for Free Download |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254" y="1496880"/>
            <a:ext cx="4856468" cy="4856468"/>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519983" y="2216954"/>
            <a:ext cx="5911215"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s-MX" dirty="0">
                <a:latin typeface="Bookman Old Style" panose="02050604050505020204" pitchFamily="18" charset="0"/>
              </a:rPr>
              <a:t>Los componentes funcionales son los más sencillos en React, ya que se definen mediante funciones de JavaScript. Son ideales para representar elementos de la UI que no requieren manejar un estado complejo. Con la introducción de React Hooks, los componentes funcionales ahora pueden gestionar el estado y realizar tareas del ciclo de vida, características que antes solo estaban disponibles en componentes de clase. Esto ha aumentado su popularidad en el desarrollo de aplicaciones modernas</a:t>
            </a:r>
            <a:r>
              <a:rPr lang="es-MX" dirty="0" smtClean="0">
                <a:latin typeface="Bookman Old Style" panose="02050604050505020204" pitchFamily="18" charset="0"/>
              </a:rPr>
              <a:t>.|</a:t>
            </a:r>
            <a:endParaRPr lang="es-CO" dirty="0">
              <a:latin typeface="Bookman Old Style" panose="02050604050505020204" pitchFamily="18" charset="0"/>
            </a:endParaRPr>
          </a:p>
        </p:txBody>
      </p:sp>
      <p:sp>
        <p:nvSpPr>
          <p:cNvPr id="6" name="CuadroTexto 5"/>
          <p:cNvSpPr txBox="1"/>
          <p:nvPr/>
        </p:nvSpPr>
        <p:spPr>
          <a:xfrm>
            <a:off x="3416530" y="434381"/>
            <a:ext cx="4887884" cy="584775"/>
          </a:xfrm>
          <a:prstGeom prst="rect">
            <a:avLst/>
          </a:prstGeom>
          <a:noFill/>
        </p:spPr>
        <p:txBody>
          <a:bodyPr wrap="square" rtlCol="0">
            <a:spAutoFit/>
          </a:bodyPr>
          <a:lstStyle/>
          <a:p>
            <a:r>
              <a:rPr lang="es-MX" sz="3200" b="1" dirty="0">
                <a:solidFill>
                  <a:schemeClr val="accent5">
                    <a:lumMod val="60000"/>
                    <a:lumOff val="40000"/>
                  </a:schemeClr>
                </a:solidFill>
              </a:rPr>
              <a:t>Componentes Funcionales</a:t>
            </a:r>
            <a:endParaRPr lang="es-CO" sz="3200" b="1" dirty="0">
              <a:solidFill>
                <a:schemeClr val="accent5">
                  <a:lumMod val="60000"/>
                  <a:lumOff val="40000"/>
                </a:schemeClr>
              </a:solidFill>
            </a:endParaRPr>
          </a:p>
        </p:txBody>
      </p:sp>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6146" name="Picture 2" descr="ReactJS Web Development: Should You Consider It In 2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561" y="1911925"/>
            <a:ext cx="5781455" cy="3854303"/>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190327" y="2116634"/>
            <a:ext cx="5695085" cy="3231654"/>
          </a:xfrm>
          <a:prstGeom prst="rect">
            <a:avLst/>
          </a:prstGeom>
          <a:noFill/>
        </p:spPr>
        <p:txBody>
          <a:bodyPr wrap="square" rtlCol="0">
            <a:spAutoFit/>
          </a:bodyPr>
          <a:lstStyle/>
          <a:p>
            <a:pPr marL="285750" indent="-285750" algn="just">
              <a:buFont typeface="Wingdings" panose="05000000000000000000" pitchFamily="2" charset="2"/>
              <a:buChar char="ü"/>
            </a:pPr>
            <a:r>
              <a:rPr lang="es-MX" sz="1700" dirty="0">
                <a:latin typeface="Bookman Old Style" panose="02050604050505020204" pitchFamily="18" charset="0"/>
              </a:rPr>
              <a:t>Los componentes de clase son otro tipo de componente en React, basados en clases de JavaScript. Estos componentes son útiles cuando se necesita manejar un estado interno o métodos del ciclo de vida para gestionar tareas específicas. Antes de los hooks, los componentes de clase eran la única forma de manejar estados y ciclos de vida en React. Aunque los componentes funcionales están ganando popularidad, los componentes de clase siguen siendo relevantes en aplicaciones que necesitan un control detallado de su ciclo de vida.</a:t>
            </a:r>
            <a:endParaRPr lang="es-CO" sz="1700" dirty="0">
              <a:latin typeface="Bookman Old Style" panose="02050604050505020204" pitchFamily="18" charset="0"/>
            </a:endParaRPr>
          </a:p>
        </p:txBody>
      </p:sp>
      <p:sp>
        <p:nvSpPr>
          <p:cNvPr id="6" name="CuadroTexto 5"/>
          <p:cNvSpPr txBox="1"/>
          <p:nvPr/>
        </p:nvSpPr>
        <p:spPr>
          <a:xfrm>
            <a:off x="3611881" y="424223"/>
            <a:ext cx="4547062" cy="584775"/>
          </a:xfrm>
          <a:prstGeom prst="rect">
            <a:avLst/>
          </a:prstGeom>
          <a:noFill/>
        </p:spPr>
        <p:txBody>
          <a:bodyPr wrap="square" rtlCol="0">
            <a:spAutoFit/>
          </a:bodyPr>
          <a:lstStyle/>
          <a:p>
            <a:r>
              <a:rPr lang="es-MX" sz="3200" b="1" dirty="0">
                <a:solidFill>
                  <a:schemeClr val="accent5">
                    <a:lumMod val="60000"/>
                    <a:lumOff val="40000"/>
                  </a:schemeClr>
                </a:solidFill>
              </a:rPr>
              <a:t>Componentes de Clase</a:t>
            </a:r>
            <a:endParaRPr lang="es-CO" sz="3200" b="1" dirty="0">
              <a:solidFill>
                <a:schemeClr val="accent5">
                  <a:lumMod val="60000"/>
                  <a:lumOff val="40000"/>
                </a:schemeClr>
              </a:solidFill>
            </a:endParaRPr>
          </a:p>
        </p:txBody>
      </p:sp>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7170" name="Picture 2" descr="React JS Web Application Develop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379" y="2003367"/>
            <a:ext cx="5083976" cy="323642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149160" y="403603"/>
            <a:ext cx="7772769" cy="646331"/>
          </a:xfrm>
          <a:prstGeom prst="rect">
            <a:avLst/>
          </a:prstGeom>
          <a:noFill/>
        </p:spPr>
        <p:txBody>
          <a:bodyPr wrap="none" rtlCol="0">
            <a:spAutoFit/>
          </a:bodyPr>
          <a:lstStyle/>
          <a:p>
            <a:r>
              <a:rPr lang="es-MX" sz="3600" b="1" dirty="0">
                <a:solidFill>
                  <a:schemeClr val="accent5">
                    <a:lumMod val="60000"/>
                    <a:lumOff val="40000"/>
                  </a:schemeClr>
                </a:solidFill>
              </a:rPr>
              <a:t>Organización de Componentes en React</a:t>
            </a:r>
            <a:endParaRPr lang="es-CO" dirty="0"/>
          </a:p>
        </p:txBody>
      </p:sp>
      <p:sp>
        <p:nvSpPr>
          <p:cNvPr id="7" name="Rectangle 1"/>
          <p:cNvSpPr>
            <a:spLocks noChangeArrowheads="1"/>
          </p:cNvSpPr>
          <p:nvPr/>
        </p:nvSpPr>
        <p:spPr bwMode="auto">
          <a:xfrm>
            <a:off x="403605" y="1682706"/>
            <a:ext cx="6259936" cy="481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sz="1700" dirty="0">
                <a:latin typeface="Bookman Old Style" panose="02050604050505020204" pitchFamily="18" charset="0"/>
              </a:rPr>
              <a:t>En React, es importante organizar los componentes para mantener un código limpio y escalable. Algunos principios de organización </a:t>
            </a:r>
            <a:r>
              <a:rPr lang="es-MX" sz="1700" dirty="0" smtClean="0">
                <a:latin typeface="Bookman Old Style" panose="02050604050505020204" pitchFamily="18" charset="0"/>
              </a:rPr>
              <a:t>son</a:t>
            </a:r>
          </a:p>
          <a:p>
            <a:pPr algn="just"/>
            <a:endParaRPr lang="es-MX" sz="1700" dirty="0">
              <a:latin typeface="Bookman Old Style" panose="02050604050505020204" pitchFamily="18" charset="0"/>
            </a:endParaRPr>
          </a:p>
          <a:p>
            <a:pPr marL="285750" indent="-285750" algn="just">
              <a:buFont typeface="Arial" panose="020B0604020202020204" pitchFamily="34" charset="0"/>
              <a:buChar char="•"/>
            </a:pPr>
            <a:r>
              <a:rPr lang="es-MX" sz="1700" b="1" dirty="0">
                <a:latin typeface="Bookman Old Style" panose="02050604050505020204" pitchFamily="18" charset="0"/>
              </a:rPr>
              <a:t>Componentes reutilizables</a:t>
            </a:r>
            <a:r>
              <a:rPr lang="es-MX" sz="1700" dirty="0">
                <a:latin typeface="Bookman Old Style" panose="02050604050505020204" pitchFamily="18" charset="0"/>
              </a:rPr>
              <a:t>: Crear componentes que puedan usarse en múltiples partes de la aplicación</a:t>
            </a:r>
            <a:r>
              <a:rPr lang="es-MX" sz="1700" dirty="0" smtClean="0">
                <a:latin typeface="Bookman Old Style" panose="02050604050505020204" pitchFamily="18" charset="0"/>
              </a:rPr>
              <a:t>.</a:t>
            </a:r>
          </a:p>
          <a:p>
            <a:pPr marL="285750" indent="-285750" algn="just">
              <a:buFont typeface="Arial" panose="020B0604020202020204" pitchFamily="34" charset="0"/>
              <a:buChar char="•"/>
            </a:pPr>
            <a:endParaRPr lang="es-MX" sz="1700" dirty="0">
              <a:latin typeface="Bookman Old Style" panose="02050604050505020204" pitchFamily="18" charset="0"/>
            </a:endParaRPr>
          </a:p>
          <a:p>
            <a:pPr marL="285750" indent="-285750" algn="just">
              <a:buFont typeface="Arial" panose="020B0604020202020204" pitchFamily="34" charset="0"/>
              <a:buChar char="•"/>
            </a:pPr>
            <a:r>
              <a:rPr lang="es-MX" sz="1700" b="1" dirty="0">
                <a:latin typeface="Bookman Old Style" panose="02050604050505020204" pitchFamily="18" charset="0"/>
              </a:rPr>
              <a:t>Composición de componentes</a:t>
            </a:r>
            <a:r>
              <a:rPr lang="es-MX" sz="1700" dirty="0">
                <a:latin typeface="Bookman Old Style" panose="02050604050505020204" pitchFamily="18" charset="0"/>
              </a:rPr>
              <a:t>: Componer la UI con componentes más pequeños y específicos, organizados en un árbol de componentes</a:t>
            </a:r>
            <a:r>
              <a:rPr lang="es-MX" sz="1700" dirty="0" smtClean="0">
                <a:latin typeface="Bookman Old Style" panose="02050604050505020204" pitchFamily="18" charset="0"/>
              </a:rPr>
              <a:t>.</a:t>
            </a:r>
          </a:p>
          <a:p>
            <a:pPr marL="285750" indent="-285750" algn="just">
              <a:buFont typeface="Arial" panose="020B0604020202020204" pitchFamily="34" charset="0"/>
              <a:buChar char="•"/>
            </a:pPr>
            <a:endParaRPr lang="es-MX" sz="1700" dirty="0">
              <a:latin typeface="Bookman Old Style" panose="02050604050505020204" pitchFamily="18" charset="0"/>
            </a:endParaRPr>
          </a:p>
          <a:p>
            <a:pPr marL="285750" indent="-285750" algn="just">
              <a:buFont typeface="Arial" panose="020B0604020202020204" pitchFamily="34" charset="0"/>
              <a:buChar char="•"/>
            </a:pPr>
            <a:r>
              <a:rPr lang="es-MX" sz="1700" b="1" dirty="0">
                <a:latin typeface="Bookman Old Style" panose="02050604050505020204" pitchFamily="18" charset="0"/>
              </a:rPr>
              <a:t>Separación de lógica y presentación</a:t>
            </a:r>
            <a:r>
              <a:rPr lang="es-MX" sz="1700" dirty="0">
                <a:latin typeface="Bookman Old Style" panose="02050604050505020204" pitchFamily="18" charset="0"/>
              </a:rPr>
              <a:t>: Mantener la lógica de la aplicación separada de la presentación ayuda a hacer que el código sea más legible y fácil de mantener. Organizar correctamente los componentes asegura una estructura clara, escalable y fácil de modificar en aplicaciones React.</a:t>
            </a:r>
          </a:p>
          <a:p>
            <a:pPr lvl="0" eaLnBrk="0" fontAlgn="base" hangingPunct="0">
              <a:spcBef>
                <a:spcPct val="0"/>
              </a:spcBef>
              <a:spcAft>
                <a:spcPct val="0"/>
              </a:spcAft>
            </a:pPr>
            <a:r>
              <a:rPr kumimoji="0" lang="es-CO" altLang="es-CO" sz="1800" b="0" i="0" u="none" strike="noStrike" cap="none" normalizeH="0" baseline="0" dirty="0" smtClean="0">
                <a:ln>
                  <a:noFill/>
                </a:ln>
                <a:solidFill>
                  <a:schemeClr val="tx1"/>
                </a:solidFill>
                <a:effectLst/>
                <a:latin typeface="Arial" panose="020B0604020202020204" pitchFamily="34" charset="0"/>
              </a:rPr>
              <a:t>. </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8194" name="Picture 2" descr="Best ReactJS Development Company in India - Deva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027" y="1454401"/>
            <a:ext cx="3501739" cy="487765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586631" y="459851"/>
            <a:ext cx="6650860" cy="646331"/>
          </a:xfrm>
          <a:prstGeom prst="rect">
            <a:avLst/>
          </a:prstGeom>
          <a:noFill/>
        </p:spPr>
        <p:txBody>
          <a:bodyPr wrap="none" rtlCol="0">
            <a:spAutoFit/>
          </a:bodyPr>
          <a:lstStyle/>
          <a:p>
            <a:r>
              <a:rPr lang="es-MX" sz="3600" b="1" dirty="0">
                <a:solidFill>
                  <a:schemeClr val="accent5">
                    <a:lumMod val="60000"/>
                    <a:lumOff val="40000"/>
                  </a:schemeClr>
                </a:solidFill>
              </a:rPr>
              <a:t>Ciclo de Vida de los Componentes</a:t>
            </a:r>
            <a:endParaRPr lang="es-CO" dirty="0"/>
          </a:p>
        </p:txBody>
      </p:sp>
      <p:sp>
        <p:nvSpPr>
          <p:cNvPr id="7" name="Rectangle 1"/>
          <p:cNvSpPr>
            <a:spLocks noChangeArrowheads="1"/>
          </p:cNvSpPr>
          <p:nvPr/>
        </p:nvSpPr>
        <p:spPr bwMode="auto">
          <a:xfrm>
            <a:off x="873170" y="1687158"/>
            <a:ext cx="534346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MX" sz="1700" dirty="0">
                <a:latin typeface="Bookman Old Style" panose="02050604050505020204" pitchFamily="18" charset="0"/>
              </a:rPr>
              <a:t>El ciclo de vida de los componentes de clase en React permite realizar acciones en diferentes momentos de la vida del componente, como</a:t>
            </a:r>
            <a:r>
              <a:rPr lang="es-MX" sz="1700" dirty="0" smtClean="0">
                <a:latin typeface="Bookman Old Style" panose="02050604050505020204" pitchFamily="18" charset="0"/>
              </a:rPr>
              <a:t>:</a:t>
            </a:r>
          </a:p>
          <a:p>
            <a:pPr algn="just"/>
            <a:endParaRPr lang="es-MX" sz="1700" dirty="0">
              <a:latin typeface="Bookman Old Style" panose="02050604050505020204" pitchFamily="18" charset="0"/>
            </a:endParaRPr>
          </a:p>
          <a:p>
            <a:pPr marL="285750" indent="-285750" algn="just">
              <a:buFont typeface="Wingdings" panose="05000000000000000000" pitchFamily="2" charset="2"/>
              <a:buChar char="ü"/>
            </a:pPr>
            <a:r>
              <a:rPr lang="es-MX" sz="1700" b="1" dirty="0">
                <a:latin typeface="Bookman Old Style" panose="02050604050505020204" pitchFamily="18" charset="0"/>
              </a:rPr>
              <a:t>Montaje (Mounting)</a:t>
            </a:r>
            <a:r>
              <a:rPr lang="es-MX" sz="1700" dirty="0">
                <a:latin typeface="Bookman Old Style" panose="02050604050505020204" pitchFamily="18" charset="0"/>
              </a:rPr>
              <a:t>: Inicialización y primera aparición del componente en la UI</a:t>
            </a:r>
            <a:r>
              <a:rPr lang="es-MX" sz="1700" dirty="0" smtClean="0">
                <a:latin typeface="Bookman Old Style" panose="02050604050505020204" pitchFamily="18" charset="0"/>
              </a:rPr>
              <a:t>.</a:t>
            </a:r>
          </a:p>
          <a:p>
            <a:pPr marL="285750" indent="-285750" algn="just">
              <a:buFont typeface="Wingdings" panose="05000000000000000000" pitchFamily="2" charset="2"/>
              <a:buChar char="ü"/>
            </a:pPr>
            <a:endParaRPr lang="es-MX" sz="1700" dirty="0">
              <a:latin typeface="Bookman Old Style" panose="02050604050505020204" pitchFamily="18" charset="0"/>
            </a:endParaRPr>
          </a:p>
          <a:p>
            <a:pPr marL="285750" indent="-285750" algn="just">
              <a:buFont typeface="Wingdings" panose="05000000000000000000" pitchFamily="2" charset="2"/>
              <a:buChar char="ü"/>
            </a:pPr>
            <a:r>
              <a:rPr lang="es-MX" sz="1700" b="1" dirty="0">
                <a:latin typeface="Bookman Old Style" panose="02050604050505020204" pitchFamily="18" charset="0"/>
              </a:rPr>
              <a:t>Actualización (Updating)</a:t>
            </a:r>
            <a:r>
              <a:rPr lang="es-MX" sz="1700" dirty="0">
                <a:latin typeface="Bookman Old Style" panose="02050604050505020204" pitchFamily="18" charset="0"/>
              </a:rPr>
              <a:t>: Cambio de estado o props que dispara una actualización de la UI</a:t>
            </a:r>
            <a:r>
              <a:rPr lang="es-MX" sz="1700" dirty="0" smtClean="0">
                <a:latin typeface="Bookman Old Style" panose="02050604050505020204" pitchFamily="18" charset="0"/>
              </a:rPr>
              <a:t>.</a:t>
            </a:r>
          </a:p>
          <a:p>
            <a:pPr marL="285750" indent="-285750" algn="just">
              <a:buFont typeface="Wingdings" panose="05000000000000000000" pitchFamily="2" charset="2"/>
              <a:buChar char="ü"/>
            </a:pPr>
            <a:endParaRPr lang="es-MX" sz="1700" dirty="0">
              <a:latin typeface="Bookman Old Style" panose="02050604050505020204" pitchFamily="18" charset="0"/>
            </a:endParaRPr>
          </a:p>
          <a:p>
            <a:pPr marL="285750" indent="-285750" algn="just">
              <a:buFont typeface="Wingdings" panose="05000000000000000000" pitchFamily="2" charset="2"/>
              <a:buChar char="ü"/>
            </a:pPr>
            <a:r>
              <a:rPr lang="es-MX" sz="1700" b="1" dirty="0">
                <a:latin typeface="Bookman Old Style" panose="02050604050505020204" pitchFamily="18" charset="0"/>
              </a:rPr>
              <a:t>Desmontaje (Unmounting)</a:t>
            </a:r>
            <a:r>
              <a:rPr lang="es-MX" sz="1700" dirty="0">
                <a:latin typeface="Bookman Old Style" panose="02050604050505020204" pitchFamily="18" charset="0"/>
              </a:rPr>
              <a:t>: Eliminación del componente de la UI. Estos métodos permiten ejecutar código en momentos clave del ciclo de vida, facilitando tareas como la carga de datos y la limpieza de recursos.</a:t>
            </a:r>
          </a:p>
        </p:txBody>
      </p:sp>
    </p:spTree>
    <p:extLst>
      <p:ext uri="{BB962C8B-B14F-4D97-AF65-F5344CB8AC3E}">
        <p14:creationId xmlns:p14="http://schemas.microsoft.com/office/powerpoint/2010/main" val="3212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655637" y="1589486"/>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25" y="1163875"/>
            <a:ext cx="2372748" cy="2372749"/>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302626" y="1982352"/>
            <a:ext cx="892786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800" b="1" dirty="0">
                <a:solidFill>
                  <a:srgbClr val="7030A0"/>
                </a:solidFill>
                <a:latin typeface="Arial" panose="020B0604020202020204" pitchFamily="34" charset="0"/>
              </a:rPr>
              <a:t>React.js es una biblioteca de JavaScript que permite crear interfaces de usuario interactivas mediante componentes reutilizables. Utiliza el Virtual DOM para mejorar el rendimiento y simplifica la gestión de estado y propiedades entre componentes, facilitando el desarrollo de aplicaciones web dinámicas y escalables.</a:t>
            </a:r>
            <a:endParaRPr kumimoji="0" lang="es-CO" altLang="es-CO"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4270</TotalTime>
  <Words>734</Words>
  <Application>Microsoft Office PowerPoint</Application>
  <PresentationFormat>Panorámica</PresentationFormat>
  <Paragraphs>43</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Bookman Old Style</vt:lpstr>
      <vt:lpstr>Calibri</vt:lpstr>
      <vt:lpstr>Calibri Light</vt:lpstr>
      <vt:lpstr>Montserrat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101</cp:revision>
  <dcterms:created xsi:type="dcterms:W3CDTF">2023-03-30T14:23:16Z</dcterms:created>
  <dcterms:modified xsi:type="dcterms:W3CDTF">2024-10-27T07:23:36Z</dcterms:modified>
</cp:coreProperties>
</file>