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42" r:id="rId4"/>
    <p:sldId id="362" r:id="rId5"/>
    <p:sldId id="343" r:id="rId6"/>
    <p:sldId id="344" r:id="rId7"/>
    <p:sldId id="345" r:id="rId8"/>
    <p:sldId id="346" r:id="rId9"/>
    <p:sldId id="347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28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24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DD90-26FE-49EE-8158-653CCDB38520}" type="datetimeFigureOut">
              <a:rPr lang="es-CO" smtClean="0"/>
              <a:t>02/02/2018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A59CB-3F63-4C89-BC4C-B7EFC02CDF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94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1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6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59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21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52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5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2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D970-0EE3-45AF-AAB7-9B8E5100331F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3198-8442-40C3-9302-4561EF981427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30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09" y="819397"/>
            <a:ext cx="3969239" cy="476476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 rot="21276184">
            <a:off x="1377538" y="5165766"/>
            <a:ext cx="689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 smtClean="0">
                <a:solidFill>
                  <a:schemeClr val="accent1">
                    <a:lumMod val="50000"/>
                  </a:schemeClr>
                </a:solidFill>
              </a:rPr>
              <a:t>Gracias por estar aquí.</a:t>
            </a:r>
            <a:endParaRPr lang="es-E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 descr="hu-47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84300" y="1916113"/>
            <a:ext cx="1398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400" b="1"/>
              <a:t>PRAGMÁTICO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455738" y="4724400"/>
            <a:ext cx="1192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400" b="1"/>
              <a:t>REFLEXIVO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496050" y="1771650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400" b="1"/>
              <a:t>ACTIVO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424613" y="4724400"/>
            <a:ext cx="993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400" b="1"/>
              <a:t>TEÓRICO</a:t>
            </a:r>
          </a:p>
        </p:txBody>
      </p:sp>
    </p:spTree>
    <p:extLst>
      <p:ext uri="{BB962C8B-B14F-4D97-AF65-F5344CB8AC3E}">
        <p14:creationId xmlns:p14="http://schemas.microsoft.com/office/powerpoint/2010/main" val="272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57548" y="365126"/>
            <a:ext cx="6757802" cy="1325563"/>
          </a:xfrm>
        </p:spPr>
        <p:txBody>
          <a:bodyPr/>
          <a:lstStyle/>
          <a:p>
            <a:r>
              <a:rPr lang="es-ES" sz="3200" b="1" i="1" dirty="0">
                <a:solidFill>
                  <a:srgbClr val="002060"/>
                </a:solidFill>
              </a:rPr>
              <a:t>Divergentes (activos)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38447" y="1609725"/>
            <a:ext cx="4637314" cy="43211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Se basan en experiencias concretas y observación reflexiva. </a:t>
            </a:r>
          </a:p>
          <a:p>
            <a:pPr algn="just">
              <a:lnSpc>
                <a:spcPct val="80000"/>
              </a:lnSpc>
            </a:pPr>
            <a:endParaRPr lang="es-ES" sz="2400" i="1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Tienen habilidad imaginativa, es decir, observan el todo en lugar de las partes. Son emocionales y se relacionan con las personas. </a:t>
            </a:r>
          </a:p>
          <a:p>
            <a:pPr algn="just">
              <a:lnSpc>
                <a:spcPct val="80000"/>
              </a:lnSpc>
            </a:pPr>
            <a:endParaRPr lang="es-ES" sz="2400" i="1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Este estilo es característico de las personas dedicadas a las humanidades. Son influidos por sus compañeros.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s-ES" sz="2400" i="1" dirty="0">
              <a:solidFill>
                <a:srgbClr val="002060"/>
              </a:solidFill>
            </a:endParaRPr>
          </a:p>
        </p:txBody>
      </p:sp>
      <p:pic>
        <p:nvPicPr>
          <p:cNvPr id="3078" name="Picture 6" descr="Programsoldado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686295"/>
            <a:ext cx="3483875" cy="437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61605" y="315727"/>
            <a:ext cx="6412407" cy="663575"/>
          </a:xfrm>
        </p:spPr>
        <p:txBody>
          <a:bodyPr/>
          <a:lstStyle/>
          <a:p>
            <a:r>
              <a:rPr lang="es-ES" sz="3200" b="1" dirty="0">
                <a:solidFill>
                  <a:srgbClr val="002060"/>
                </a:solidFill>
              </a:rPr>
              <a:t>Convergentes (reflexivos)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1257" y="1602695"/>
            <a:ext cx="7897091" cy="475456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Utilizan la conceptualización abstracta y la experimentación activa. </a:t>
            </a: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Son deductivos y se interesan en la aplicación práctica de las ideas. </a:t>
            </a: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Generalmente se centran en encontrar una sola respuesta correcta a sus preguntas o problemas. </a:t>
            </a: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Son más pegados a las cosas que a las personas. </a:t>
            </a: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Tienen intereses muy limitados</a:t>
            </a:r>
            <a:r>
              <a:rPr lang="es-ES" sz="2400" i="1" dirty="0" smtClean="0">
                <a:solidFill>
                  <a:srgbClr val="002060"/>
                </a:solidFill>
              </a:rPr>
              <a:t>.</a:t>
            </a:r>
            <a:endParaRPr lang="es-ES" sz="2400" i="1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Se caracterizan por trabajar en las ciencias físicas. </a:t>
            </a:r>
          </a:p>
          <a:p>
            <a:pPr algn="just">
              <a:lnSpc>
                <a:spcPct val="80000"/>
              </a:lnSpc>
            </a:pPr>
            <a:r>
              <a:rPr lang="es-ES" sz="2400" i="1" dirty="0">
                <a:solidFill>
                  <a:srgbClr val="002060"/>
                </a:solidFill>
              </a:rPr>
              <a:t>Son personas que planean sistemáticamente y se fijan metas.</a:t>
            </a:r>
          </a:p>
          <a:p>
            <a:pPr>
              <a:lnSpc>
                <a:spcPct val="80000"/>
              </a:lnSpc>
            </a:pPr>
            <a:endParaRPr lang="es-ES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923060" y="377001"/>
            <a:ext cx="6116535" cy="1325563"/>
          </a:xfrm>
        </p:spPr>
        <p:txBody>
          <a:bodyPr>
            <a:normAutofit/>
          </a:bodyPr>
          <a:lstStyle/>
          <a:p>
            <a:r>
              <a:rPr lang="es-ES" sz="3600" b="1" i="1" dirty="0">
                <a:solidFill>
                  <a:srgbClr val="002060"/>
                </a:solidFill>
              </a:rPr>
              <a:t>Asimiladores (teóricos)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09699" y="1835493"/>
            <a:ext cx="5076701" cy="4103688"/>
          </a:xfrm>
        </p:spPr>
        <p:txBody>
          <a:bodyPr/>
          <a:lstStyle/>
          <a:p>
            <a:pPr algn="just"/>
            <a:r>
              <a:rPr lang="es-ES" i="1" dirty="0"/>
              <a:t>Usan la conceptualización abstracta y la observación reflexiva. </a:t>
            </a:r>
          </a:p>
          <a:p>
            <a:pPr algn="just"/>
            <a:r>
              <a:rPr lang="es-ES" i="1" dirty="0"/>
              <a:t>Se basan en modelos teóricos abstractos. </a:t>
            </a:r>
          </a:p>
          <a:p>
            <a:pPr algn="just"/>
            <a:r>
              <a:rPr lang="es-ES" i="1" dirty="0"/>
              <a:t>No se interesan por el uso práctico de las teorías</a:t>
            </a:r>
            <a:r>
              <a:rPr lang="es-ES" i="1" dirty="0" smtClean="0"/>
              <a:t>.</a:t>
            </a:r>
            <a:endParaRPr lang="es-ES" i="1" dirty="0"/>
          </a:p>
        </p:txBody>
      </p:sp>
      <p:pic>
        <p:nvPicPr>
          <p:cNvPr id="4102" name="Picture 6" descr="descargarch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3" y="1874858"/>
            <a:ext cx="2906361" cy="34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3797" y="365126"/>
            <a:ext cx="6781553" cy="1325563"/>
          </a:xfrm>
        </p:spPr>
        <p:txBody>
          <a:bodyPr/>
          <a:lstStyle/>
          <a:p>
            <a:r>
              <a:rPr lang="es-ES" sz="3200" b="1" i="1" dirty="0">
                <a:solidFill>
                  <a:srgbClr val="002060"/>
                </a:solidFill>
              </a:rPr>
              <a:t>Acomodadores (pragmáticos)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0011" y="1879600"/>
            <a:ext cx="5533901" cy="4611687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s-ES" sz="2000" i="1" dirty="0"/>
              <a:t>Se basan en la experiencia concreta y la experimentación activa. </a:t>
            </a:r>
          </a:p>
          <a:p>
            <a:pPr algn="just">
              <a:lnSpc>
                <a:spcPct val="80000"/>
              </a:lnSpc>
            </a:pPr>
            <a:r>
              <a:rPr lang="es-ES" sz="2000" i="1" dirty="0"/>
              <a:t>Son adaptables, intuitivos y aprenden por ensayo y error. </a:t>
            </a:r>
          </a:p>
          <a:p>
            <a:pPr algn="just">
              <a:lnSpc>
                <a:spcPct val="80000"/>
              </a:lnSpc>
            </a:pPr>
            <a:r>
              <a:rPr lang="es-ES" sz="2000" i="1" dirty="0"/>
              <a:t>Confían en otras personas para obtener información y se sienten a gusto con los demás</a:t>
            </a:r>
            <a:r>
              <a:rPr lang="es-ES" sz="2000" i="1" dirty="0" smtClean="0"/>
              <a:t>.</a:t>
            </a:r>
            <a:endParaRPr lang="es-ES" sz="2000" i="1" dirty="0"/>
          </a:p>
          <a:p>
            <a:pPr algn="just">
              <a:lnSpc>
                <a:spcPct val="80000"/>
              </a:lnSpc>
            </a:pPr>
            <a:r>
              <a:rPr lang="es-ES" sz="2000" i="1" dirty="0"/>
              <a:t>A veces son percibidos como impacientes e insistentes</a:t>
            </a:r>
            <a:r>
              <a:rPr lang="es-ES" sz="2000" i="1" dirty="0" smtClean="0"/>
              <a:t>.</a:t>
            </a:r>
            <a:endParaRPr lang="es-ES" sz="2000" i="1" dirty="0"/>
          </a:p>
          <a:p>
            <a:pPr algn="just">
              <a:lnSpc>
                <a:spcPct val="80000"/>
              </a:lnSpc>
            </a:pPr>
            <a:r>
              <a:rPr lang="es-ES" sz="2000" i="1" dirty="0"/>
              <a:t>Se dedican a trabajos técnicos y prácticos. </a:t>
            </a:r>
          </a:p>
          <a:p>
            <a:pPr algn="just">
              <a:lnSpc>
                <a:spcPct val="80000"/>
              </a:lnSpc>
            </a:pPr>
            <a:r>
              <a:rPr lang="es-ES" sz="2000" i="1" dirty="0"/>
              <a:t>Son influidos por sus compañeros.</a:t>
            </a:r>
          </a:p>
          <a:p>
            <a:pPr algn="just">
              <a:lnSpc>
                <a:spcPct val="80000"/>
              </a:lnSpc>
            </a:pPr>
            <a:endParaRPr lang="es-ES" sz="2000" i="1" dirty="0"/>
          </a:p>
        </p:txBody>
      </p:sp>
      <p:pic>
        <p:nvPicPr>
          <p:cNvPr id="25607" name="Picture 7" descr="cartagen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420938"/>
            <a:ext cx="2663825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logo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81100"/>
            <a:ext cx="7273925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44384" y="1281112"/>
            <a:ext cx="6168016" cy="55768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s-ES" sz="2000" dirty="0"/>
          </a:p>
          <a:p>
            <a:pPr algn="just">
              <a:lnSpc>
                <a:spcPct val="80000"/>
              </a:lnSpc>
            </a:pPr>
            <a:r>
              <a:rPr lang="es-ES" sz="2000" dirty="0"/>
              <a:t>La pregunta que quieren responder con el aprendizaje es:  </a:t>
            </a:r>
            <a:r>
              <a:rPr lang="es-ES" sz="2000" b="1" dirty="0">
                <a:solidFill>
                  <a:srgbClr val="002060"/>
                </a:solidFill>
              </a:rPr>
              <a:t>¿Cómo?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ES" sz="2000" b="1" dirty="0" smtClean="0">
                <a:solidFill>
                  <a:srgbClr val="002060"/>
                </a:solidFill>
              </a:rPr>
              <a:t>Los </a:t>
            </a:r>
            <a:r>
              <a:rPr lang="es-ES" sz="2000" b="1" dirty="0">
                <a:solidFill>
                  <a:srgbClr val="002060"/>
                </a:solidFill>
              </a:rPr>
              <a:t>activos aprenden mejor</a:t>
            </a:r>
            <a:r>
              <a:rPr lang="es-ES" sz="2000" dirty="0">
                <a:solidFill>
                  <a:srgbClr val="002060"/>
                </a:solidFill>
              </a:rPr>
              <a:t>: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Cuando </a:t>
            </a:r>
            <a:r>
              <a:rPr lang="es-ES" sz="2000" dirty="0"/>
              <a:t>se lanzan a una actividad que les presente un desafío.</a:t>
            </a:r>
          </a:p>
          <a:p>
            <a:pPr algn="just">
              <a:lnSpc>
                <a:spcPct val="80000"/>
              </a:lnSpc>
            </a:pPr>
            <a:r>
              <a:rPr lang="es-ES" sz="2000" dirty="0"/>
              <a:t>Cuando realizan actividades cortas e de resultado inmediato.</a:t>
            </a:r>
          </a:p>
          <a:p>
            <a:pPr algn="just">
              <a:lnSpc>
                <a:spcPct val="80000"/>
              </a:lnSpc>
            </a:pPr>
            <a:r>
              <a:rPr lang="es-ES" sz="2000" dirty="0"/>
              <a:t>Cuando hay emoción, drama y crisis.</a:t>
            </a:r>
          </a:p>
          <a:p>
            <a:pPr algn="just">
              <a:lnSpc>
                <a:spcPct val="80000"/>
              </a:lnSpc>
            </a:pPr>
            <a:endParaRPr lang="es-ES" sz="20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s-ES" sz="2000" b="1" dirty="0">
                <a:solidFill>
                  <a:srgbClr val="002060"/>
                </a:solidFill>
              </a:rPr>
              <a:t>Les cuesta más trabajo aprender:</a:t>
            </a:r>
          </a:p>
          <a:p>
            <a:pPr algn="just">
              <a:lnSpc>
                <a:spcPct val="80000"/>
              </a:lnSpc>
            </a:pPr>
            <a:r>
              <a:rPr lang="es-ES" sz="2000" dirty="0" smtClean="0"/>
              <a:t>Cuando </a:t>
            </a:r>
            <a:r>
              <a:rPr lang="es-ES" sz="2000" dirty="0"/>
              <a:t>tienen que adoptar un papel pasivo.</a:t>
            </a:r>
          </a:p>
          <a:p>
            <a:pPr algn="just">
              <a:lnSpc>
                <a:spcPct val="80000"/>
              </a:lnSpc>
            </a:pPr>
            <a:r>
              <a:rPr lang="es-ES" sz="2000" dirty="0"/>
              <a:t>Cuando tienen que asimilar, analizar e interpretar datos.</a:t>
            </a:r>
          </a:p>
          <a:p>
            <a:pPr algn="just">
              <a:lnSpc>
                <a:spcPct val="80000"/>
              </a:lnSpc>
            </a:pPr>
            <a:r>
              <a:rPr lang="es-ES" sz="2000" dirty="0"/>
              <a:t>Cuando tienen que trabajar solos </a:t>
            </a:r>
          </a:p>
        </p:txBody>
      </p:sp>
      <p:pic>
        <p:nvPicPr>
          <p:cNvPr id="8202" name="Picture 10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4" y="2442358"/>
            <a:ext cx="2375333" cy="23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857751" y="524580"/>
            <a:ext cx="4709303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sz="3200" b="1" i="1" dirty="0">
                <a:solidFill>
                  <a:srgbClr val="002060"/>
                </a:solidFill>
              </a:rPr>
              <a:t>LOS ACTIVOS (divergentes)</a:t>
            </a:r>
          </a:p>
        </p:txBody>
      </p:sp>
    </p:spTree>
    <p:extLst>
      <p:ext uri="{BB962C8B-B14F-4D97-AF65-F5344CB8AC3E}">
        <p14:creationId xmlns:p14="http://schemas.microsoft.com/office/powerpoint/2010/main" val="9723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90945" y="1404298"/>
            <a:ext cx="5915025" cy="46877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s-ES" sz="2400" b="1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1800" dirty="0"/>
              <a:t>La pregunta que quieren responder con el aprendizaje es:  </a:t>
            </a: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Por qué?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alumnos reflexivos aprenden mejor: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Cuando </a:t>
            </a:r>
            <a:r>
              <a:rPr lang="es-ES" sz="1800" dirty="0"/>
              <a:t>pueden adoptar la postura del observador.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pueden ofrecer observaciones y analizar la situación.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pueden pensar antes de actuar</a:t>
            </a:r>
            <a:r>
              <a:rPr lang="es-ES" sz="1800" dirty="0" smtClean="0"/>
              <a:t>.</a:t>
            </a:r>
            <a:endParaRPr lang="es-ES" sz="18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Les cuesta más aprender: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Cuando </a:t>
            </a:r>
            <a:r>
              <a:rPr lang="es-ES" sz="1800" dirty="0"/>
              <a:t>se les fuerza a convertirse en el centro de la atención.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se les apresura de una actividad a otra.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tienen que actuar sin poder planificar previamente. </a:t>
            </a:r>
          </a:p>
        </p:txBody>
      </p:sp>
      <p:pic>
        <p:nvPicPr>
          <p:cNvPr id="9220" name="Picture 4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2060575"/>
            <a:ext cx="2361746" cy="24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333789" y="445706"/>
            <a:ext cx="602549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3200" b="1" i="1" dirty="0">
                <a:solidFill>
                  <a:srgbClr val="002060"/>
                </a:solidFill>
              </a:rPr>
              <a:t>LOS REFLEXIVOS (CONVERGENTES)</a:t>
            </a:r>
          </a:p>
        </p:txBody>
      </p:sp>
    </p:spTree>
    <p:extLst>
      <p:ext uri="{BB962C8B-B14F-4D97-AF65-F5344CB8AC3E}">
        <p14:creationId xmlns:p14="http://schemas.microsoft.com/office/powerpoint/2010/main" val="29212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0225" y="856456"/>
            <a:ext cx="5770563" cy="56499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</a:pPr>
            <a:r>
              <a:rPr lang="es-ES" sz="1800" dirty="0"/>
              <a:t>La pregunta que quieren responder con el aprendizaje es:  </a:t>
            </a: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¿Qué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s-ES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Los alumnos teóricos aprenden mejor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E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1800" dirty="0"/>
              <a:t>A partir de modelos, teorías, sistemas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con ideas y conceptos que presenten un desafío.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tienen oportunidad de preguntar e indagar.</a:t>
            </a:r>
          </a:p>
          <a:p>
            <a:pPr algn="just">
              <a:lnSpc>
                <a:spcPct val="80000"/>
              </a:lnSpc>
            </a:pPr>
            <a:endParaRPr lang="es-ES" sz="1800" dirty="0"/>
          </a:p>
          <a:p>
            <a:pPr algn="just">
              <a:lnSpc>
                <a:spcPct val="80000"/>
              </a:lnSpc>
            </a:pP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Les cuesta más aprender:</a:t>
            </a:r>
          </a:p>
          <a:p>
            <a:pPr algn="just">
              <a:lnSpc>
                <a:spcPct val="80000"/>
              </a:lnSpc>
            </a:pPr>
            <a:endParaRPr lang="es-ES" sz="1800" b="1" dirty="0">
              <a:solidFill>
                <a:schemeClr val="folHlink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" sz="1800" dirty="0"/>
              <a:t>Con actividades que impliquen ambigüedad e incertidumbre.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En situaciones que enfaticen las emociones y los sentimientos.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Cuando tienen que actuar sin un fundamento teórico.</a:t>
            </a:r>
          </a:p>
        </p:txBody>
      </p:sp>
      <p:pic>
        <p:nvPicPr>
          <p:cNvPr id="10247" name="Picture 7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22" y="2232560"/>
            <a:ext cx="2404465" cy="31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501418" y="457582"/>
            <a:ext cx="295362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b="1" dirty="0">
                <a:solidFill>
                  <a:schemeClr val="tx2"/>
                </a:solidFill>
              </a:rPr>
              <a:t>LOS TEÓRICOS (asimiladores)</a:t>
            </a:r>
            <a:endParaRPr lang="es-E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Fotos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916113"/>
            <a:ext cx="2843212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823" y="1773784"/>
            <a:ext cx="6265863" cy="47576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900" i="1" dirty="0" smtClean="0"/>
              <a:t> </a:t>
            </a:r>
            <a:endParaRPr lang="es-ES" sz="1900" i="1" dirty="0"/>
          </a:p>
          <a:p>
            <a:pPr>
              <a:lnSpc>
                <a:spcPct val="80000"/>
              </a:lnSpc>
            </a:pPr>
            <a:r>
              <a:rPr lang="es-ES" sz="1900" i="1" dirty="0"/>
              <a:t>La pregunta que quieren responder con el aprendizaje es </a:t>
            </a:r>
            <a:r>
              <a:rPr lang="es-ES" sz="1900" i="1" dirty="0">
                <a:solidFill>
                  <a:schemeClr val="accent1">
                    <a:lumMod val="50000"/>
                  </a:schemeClr>
                </a:solidFill>
              </a:rPr>
              <a:t>Qué pasaría si</a:t>
            </a:r>
            <a:r>
              <a:rPr lang="es-ES" sz="1900" i="1" dirty="0" smtClean="0">
                <a:solidFill>
                  <a:schemeClr val="accent1">
                    <a:lumMod val="50000"/>
                  </a:schemeClr>
                </a:solidFill>
              </a:rPr>
              <a:t>...?</a:t>
            </a:r>
            <a:endParaRPr lang="es-ES" sz="1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1900" b="1" i="1" dirty="0">
                <a:solidFill>
                  <a:srgbClr val="002060"/>
                </a:solidFill>
              </a:rPr>
              <a:t>Los alumnos pragmáticos aprenden mejor: </a:t>
            </a:r>
          </a:p>
          <a:p>
            <a:pPr>
              <a:lnSpc>
                <a:spcPct val="80000"/>
              </a:lnSpc>
            </a:pPr>
            <a:r>
              <a:rPr lang="es-ES" sz="1900" i="1" dirty="0"/>
              <a:t>Con actividades que relacionen la teoría y la práctica.</a:t>
            </a:r>
          </a:p>
          <a:p>
            <a:pPr>
              <a:lnSpc>
                <a:spcPct val="80000"/>
              </a:lnSpc>
            </a:pPr>
            <a:r>
              <a:rPr lang="es-ES" sz="1900" i="1" dirty="0"/>
              <a:t>Cuando ven a los demás hacer algo.</a:t>
            </a:r>
          </a:p>
          <a:p>
            <a:pPr>
              <a:lnSpc>
                <a:spcPct val="80000"/>
              </a:lnSpc>
            </a:pPr>
            <a:r>
              <a:rPr lang="es-ES" sz="1900" i="1" dirty="0"/>
              <a:t>Cuando tienen la posibilidad de poner en práctica inmediatamente lo que han aprendido.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900" b="1" i="1" dirty="0" smtClean="0">
                <a:solidFill>
                  <a:srgbClr val="002060"/>
                </a:solidFill>
              </a:rPr>
              <a:t>Les </a:t>
            </a:r>
            <a:r>
              <a:rPr lang="es-ES" sz="1900" b="1" i="1" dirty="0">
                <a:solidFill>
                  <a:srgbClr val="002060"/>
                </a:solidFill>
              </a:rPr>
              <a:t>cuesta más aprender</a:t>
            </a:r>
            <a:r>
              <a:rPr lang="es-ES" sz="1900" b="1" i="1" dirty="0" smtClean="0">
                <a:solidFill>
                  <a:srgbClr val="002060"/>
                </a:solidFill>
              </a:rPr>
              <a:t>:</a:t>
            </a:r>
            <a:endParaRPr lang="es-ES" sz="1900" b="1" i="1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900" i="1" dirty="0"/>
              <a:t>Cuando lo que aprenden no se relacionan con sus necesidades inmediatas.</a:t>
            </a:r>
          </a:p>
          <a:p>
            <a:pPr>
              <a:lnSpc>
                <a:spcPct val="80000"/>
              </a:lnSpc>
            </a:pPr>
            <a:r>
              <a:rPr lang="es-ES" sz="1900" i="1" dirty="0"/>
              <a:t>Con aquellas actividades que no tienen una finalidad aparente.</a:t>
            </a:r>
          </a:p>
          <a:p>
            <a:pPr>
              <a:lnSpc>
                <a:spcPct val="80000"/>
              </a:lnSpc>
            </a:pPr>
            <a:r>
              <a:rPr lang="es-ES" sz="1900" i="1" dirty="0"/>
              <a:t>Cuando lo que hacen no está relacionado con la 'realidad'.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832508" y="825717"/>
            <a:ext cx="5966505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3200" b="1" dirty="0">
                <a:solidFill>
                  <a:srgbClr val="002060"/>
                </a:solidFill>
              </a:rPr>
              <a:t>LOS PRAGMÁTICOS </a:t>
            </a:r>
            <a:r>
              <a:rPr lang="es-ES" sz="2800" b="1" dirty="0">
                <a:solidFill>
                  <a:srgbClr val="002060"/>
                </a:solidFill>
              </a:rPr>
              <a:t>(acomodadores)</a:t>
            </a:r>
          </a:p>
        </p:txBody>
      </p:sp>
    </p:spTree>
    <p:extLst>
      <p:ext uri="{BB962C8B-B14F-4D97-AF65-F5344CB8AC3E}">
        <p14:creationId xmlns:p14="http://schemas.microsoft.com/office/powerpoint/2010/main" val="378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11301" y="2902681"/>
            <a:ext cx="6242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 de aprendizaje</a:t>
            </a:r>
          </a:p>
          <a:p>
            <a:endParaRPr lang="es-CO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Una </a:t>
            </a:r>
            <a:r>
              <a:rPr lang="es-CO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para aprender mejor… </a:t>
            </a:r>
            <a:endParaRPr lang="es-CO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2493816" y="2006930"/>
            <a:ext cx="0" cy="3325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7" y="2348836"/>
            <a:ext cx="1944155" cy="23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 descr="tabla3_zi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2804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658793" y="737860"/>
            <a:ext cx="6278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MODELOS DE ESTILOS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8327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/>
              <a:t>Bibliografía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1800" b="1"/>
              <a:t>GOLEMAN, Daniel.</a:t>
            </a:r>
            <a:r>
              <a:rPr lang="es-ES" sz="1800"/>
              <a:t> </a:t>
            </a:r>
            <a:r>
              <a:rPr lang="es-ES" sz="1800" i="1"/>
              <a:t>“La Inteligencia Emocional”.</a:t>
            </a:r>
            <a:r>
              <a:rPr lang="es-ES" sz="1800"/>
              <a:t> Nueva York. 1995.</a:t>
            </a:r>
          </a:p>
          <a:p>
            <a:pPr algn="just">
              <a:lnSpc>
                <a:spcPct val="80000"/>
              </a:lnSpc>
            </a:pPr>
            <a:endParaRPr lang="es-ES" sz="1800"/>
          </a:p>
          <a:p>
            <a:pPr algn="just">
              <a:lnSpc>
                <a:spcPct val="80000"/>
              </a:lnSpc>
            </a:pPr>
            <a:r>
              <a:rPr lang="es-ES" sz="1800" b="1"/>
              <a:t>DAMASIO, Antonio.</a:t>
            </a:r>
            <a:r>
              <a:rPr lang="es-ES" sz="1800"/>
              <a:t> </a:t>
            </a:r>
            <a:r>
              <a:rPr lang="es-ES" sz="1800" b="1"/>
              <a:t>“Qué sucede con las emociones”.</a:t>
            </a:r>
            <a:r>
              <a:rPr lang="es-ES" sz="1800"/>
              <a:t> San Diego California. 1999.</a:t>
            </a:r>
          </a:p>
          <a:p>
            <a:pPr algn="just">
              <a:lnSpc>
                <a:spcPct val="80000"/>
              </a:lnSpc>
            </a:pPr>
            <a:endParaRPr lang="es-ES" sz="1800"/>
          </a:p>
          <a:p>
            <a:pPr algn="just">
              <a:lnSpc>
                <a:spcPct val="80000"/>
              </a:lnSpc>
            </a:pPr>
            <a:r>
              <a:rPr lang="es-ES" sz="1800" b="1"/>
              <a:t>SYLWESTER, Robert.</a:t>
            </a:r>
            <a:r>
              <a:rPr lang="es-ES" sz="1800"/>
              <a:t> “</a:t>
            </a:r>
            <a:r>
              <a:rPr lang="es-ES" sz="1800" i="1"/>
              <a:t>La biología cultural del cerebro en clase</a:t>
            </a:r>
            <a:r>
              <a:rPr lang="es-ES" sz="1800"/>
              <a:t>”. Oaks, California. 2000.</a:t>
            </a:r>
          </a:p>
          <a:p>
            <a:pPr algn="just">
              <a:lnSpc>
                <a:spcPct val="80000"/>
              </a:lnSpc>
            </a:pPr>
            <a:endParaRPr lang="es-ES" sz="1800"/>
          </a:p>
          <a:p>
            <a:pPr algn="just">
              <a:lnSpc>
                <a:spcPct val="80000"/>
              </a:lnSpc>
            </a:pPr>
            <a:r>
              <a:rPr lang="es-ES" sz="1800" b="1"/>
              <a:t>WOOLFOK Anita</a:t>
            </a:r>
            <a:r>
              <a:rPr lang="es-ES" sz="1800"/>
              <a:t>. </a:t>
            </a:r>
            <a:r>
              <a:rPr lang="es-ES" sz="1800" i="1"/>
              <a:t>“Psicología Educativa”.</a:t>
            </a:r>
            <a:r>
              <a:rPr lang="es-ES" sz="1800"/>
              <a:t> Edit. Mac Graw Hill. 2002.</a:t>
            </a:r>
          </a:p>
          <a:p>
            <a:pPr algn="just">
              <a:lnSpc>
                <a:spcPct val="80000"/>
              </a:lnSpc>
            </a:pPr>
            <a:endParaRPr lang="es-ES" sz="1800"/>
          </a:p>
          <a:p>
            <a:pPr algn="just">
              <a:lnSpc>
                <a:spcPct val="80000"/>
              </a:lnSpc>
            </a:pPr>
            <a:r>
              <a:rPr lang="es-ES" sz="2400"/>
              <a:t>-Wikipedia,</a:t>
            </a:r>
            <a:r>
              <a:rPr lang="es-ES" sz="1800"/>
              <a:t> la enciclopedia libre. </a:t>
            </a:r>
          </a:p>
          <a:p>
            <a:pPr algn="just">
              <a:lnSpc>
                <a:spcPct val="80000"/>
              </a:lnSpc>
            </a:pPr>
            <a:endParaRPr lang="es-ES" sz="1800"/>
          </a:p>
          <a:p>
            <a:pPr algn="just">
              <a:lnSpc>
                <a:spcPct val="80000"/>
              </a:lnSpc>
            </a:pPr>
            <a:r>
              <a:rPr lang="es-ES" sz="1800"/>
              <a:t> </a:t>
            </a:r>
            <a:endParaRPr lang="es-ES" sz="180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</a:pPr>
            <a:endParaRPr lang="es-ES" sz="18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85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/>
          <p:cNvSpPr txBox="1"/>
          <p:nvPr/>
        </p:nvSpPr>
        <p:spPr>
          <a:xfrm>
            <a:off x="5635257" y="3071835"/>
            <a:ext cx="3381154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i="1" spc="-15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800" b="1" i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800" b="1" i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i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800" i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12700" algn="ctr">
              <a:lnSpc>
                <a:spcPct val="100000"/>
              </a:lnSpc>
            </a:pPr>
            <a:r>
              <a:rPr lang="es-ES" sz="2800" i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Siempre </a:t>
            </a:r>
            <a:r>
              <a:rPr sz="2800" i="1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tenemos</a:t>
            </a:r>
            <a:r>
              <a:rPr sz="2800" i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algo para 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ti… y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amamos 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i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hacemos.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64000" t="14153" r="6500" b="23701"/>
          <a:stretch/>
        </p:blipFill>
        <p:spPr>
          <a:xfrm>
            <a:off x="0" y="33983"/>
            <a:ext cx="5536088" cy="65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8299" y="3449926"/>
            <a:ext cx="7772400" cy="2387600"/>
          </a:xfrm>
        </p:spPr>
        <p:txBody>
          <a:bodyPr/>
          <a:lstStyle/>
          <a:p>
            <a:pPr algn="ctr"/>
            <a:r>
              <a:rPr lang="es-ES" dirty="0"/>
              <a:t>Estilos de Aprendizaje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52995" y="5834599"/>
            <a:ext cx="6858000" cy="1655762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Rueda del Aprendizaje de </a:t>
            </a:r>
            <a:r>
              <a:rPr lang="es-ES" sz="3600" dirty="0" err="1">
                <a:solidFill>
                  <a:schemeClr val="accent1">
                    <a:lumMod val="50000"/>
                  </a:schemeClr>
                </a:solidFill>
              </a:rPr>
              <a:t>Kolb</a:t>
            </a:r>
            <a:endParaRPr lang="es-ES" sz="3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1026" name="Picture 2" descr="Resultado de imagen para ap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8" y="850632"/>
            <a:ext cx="7360695" cy="4030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40" y="365126"/>
            <a:ext cx="7042810" cy="1325563"/>
          </a:xfrm>
        </p:spPr>
        <p:txBody>
          <a:bodyPr/>
          <a:lstStyle/>
          <a:p>
            <a:pPr algn="ctr"/>
            <a:r>
              <a:rPr lang="es-ES" i="1" dirty="0" smtClean="0">
                <a:solidFill>
                  <a:srgbClr val="002060"/>
                </a:solidFill>
              </a:rPr>
              <a:t>Contextualización</a:t>
            </a:r>
            <a:endParaRPr lang="es-ES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599778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i="1" dirty="0" smtClean="0">
                <a:solidFill>
                  <a:schemeClr val="accent1">
                    <a:lumMod val="50000"/>
                  </a:schemeClr>
                </a:solidFill>
              </a:rPr>
              <a:t>¿Qué son los estilos de aprendizaje?</a:t>
            </a:r>
          </a:p>
          <a:p>
            <a:pPr marL="0" indent="0" algn="ctr">
              <a:buNone/>
            </a:pPr>
            <a:endParaRPr lang="es-ES" sz="36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s-ES" sz="3600" i="1" dirty="0" smtClean="0">
                <a:solidFill>
                  <a:schemeClr val="accent1">
                    <a:lumMod val="50000"/>
                  </a:schemeClr>
                </a:solidFill>
              </a:rPr>
              <a:t>¿Por que la formación en el PIO Tiene  en cuenta los estilos de aprendizaje?</a:t>
            </a:r>
            <a:endParaRPr lang="es-ES" sz="3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i="1" dirty="0">
                <a:solidFill>
                  <a:srgbClr val="002060"/>
                </a:solidFill>
              </a:rPr>
              <a:t>Concepto de Estilo de </a:t>
            </a:r>
            <a:r>
              <a:rPr lang="es-ES" sz="3200" b="1" i="1" dirty="0" smtClean="0">
                <a:solidFill>
                  <a:srgbClr val="002060"/>
                </a:solidFill>
              </a:rPr>
              <a:t>Aprendizaje</a:t>
            </a:r>
            <a:endParaRPr lang="es-ES" sz="3200" b="1" i="1" dirty="0">
              <a:solidFill>
                <a:srgbClr val="002060"/>
              </a:solidFill>
            </a:endParaRP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8025" y="1825625"/>
            <a:ext cx="8515350" cy="435133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sz="2800" dirty="0"/>
              <a:t>Es posible definir el concepto de estilo de aprendizaje con una caracterización de </a:t>
            </a:r>
            <a:r>
              <a:rPr lang="es-ES" sz="2800" dirty="0" err="1"/>
              <a:t>Keefe</a:t>
            </a:r>
            <a:r>
              <a:rPr lang="es-ES" sz="2800" dirty="0"/>
              <a:t> (1988) recogida por Alonso et al (1994: 104): </a:t>
            </a:r>
          </a:p>
          <a:p>
            <a:pPr algn="just">
              <a:lnSpc>
                <a:spcPct val="90000"/>
              </a:lnSpc>
            </a:pPr>
            <a:endParaRPr lang="es-ES" sz="2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002060"/>
                </a:solidFill>
              </a:rPr>
              <a:t>"Los estilos de aprendizaje son los rasgos cognitivos, afectivos y fisiológicos que sirven como indicadores relativamente estables, de cómo los alumnos perciben interacciones y responden a sus ambientes de aprendizaje". </a:t>
            </a:r>
          </a:p>
        </p:txBody>
      </p:sp>
    </p:spTree>
    <p:extLst>
      <p:ext uri="{BB962C8B-B14F-4D97-AF65-F5344CB8AC3E}">
        <p14:creationId xmlns:p14="http://schemas.microsoft.com/office/powerpoint/2010/main" val="3620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3787" y="365126"/>
            <a:ext cx="7161563" cy="1325563"/>
          </a:xfrm>
        </p:spPr>
        <p:txBody>
          <a:bodyPr/>
          <a:lstStyle/>
          <a:p>
            <a:r>
              <a:rPr lang="es-ES" sz="3200" dirty="0">
                <a:solidFill>
                  <a:srgbClr val="002060"/>
                </a:solidFill>
              </a:rPr>
              <a:t>Rasgos de los Estilos de Aprendizaje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0005" y="1608117"/>
            <a:ext cx="5883007" cy="4191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s-ES" sz="2400" b="1" i="1" dirty="0">
                <a:solidFill>
                  <a:srgbClr val="002060"/>
                </a:solidFill>
              </a:rPr>
              <a:t>Los rasgos cognitivos</a:t>
            </a:r>
            <a:r>
              <a:rPr lang="es-ES" sz="2400" i="1" dirty="0">
                <a:solidFill>
                  <a:srgbClr val="002060"/>
                </a:solidFill>
              </a:rPr>
              <a:t> </a:t>
            </a:r>
            <a:r>
              <a:rPr lang="es-ES" sz="2400" i="1" dirty="0"/>
              <a:t>tienen que ver con la forma en que los estudiantes estructuran los contenidos, forman y utilizan conceptos, interpretan la información, resuelven los problemas, seleccionan medios de representación (visual, auditivo, </a:t>
            </a:r>
            <a:r>
              <a:rPr lang="es-ES" sz="2400" i="1" dirty="0" err="1"/>
              <a:t>kinnestésico</a:t>
            </a:r>
            <a:r>
              <a:rPr lang="es-ES" sz="2400" i="1" dirty="0"/>
              <a:t>), etcétera. </a:t>
            </a:r>
          </a:p>
          <a:p>
            <a:pPr algn="just">
              <a:lnSpc>
                <a:spcPct val="80000"/>
              </a:lnSpc>
            </a:pPr>
            <a:endParaRPr lang="es-ES" sz="2400" i="1" dirty="0"/>
          </a:p>
          <a:p>
            <a:pPr algn="just">
              <a:lnSpc>
                <a:spcPct val="80000"/>
              </a:lnSpc>
            </a:pPr>
            <a:r>
              <a:rPr lang="es-ES" sz="2400" b="1" i="1" dirty="0">
                <a:solidFill>
                  <a:srgbClr val="002060"/>
                </a:solidFill>
              </a:rPr>
              <a:t>Los rasgos afectivos</a:t>
            </a:r>
            <a:r>
              <a:rPr lang="es-ES" sz="2400" i="1" dirty="0">
                <a:solidFill>
                  <a:srgbClr val="002060"/>
                </a:solidFill>
              </a:rPr>
              <a:t> </a:t>
            </a:r>
            <a:r>
              <a:rPr lang="es-ES" sz="2400" i="1" dirty="0"/>
              <a:t>se vinculan con las motivaciones y expectativas que influyen en el aprendizaje.</a:t>
            </a:r>
          </a:p>
          <a:p>
            <a:pPr algn="just">
              <a:lnSpc>
                <a:spcPct val="80000"/>
              </a:lnSpc>
            </a:pPr>
            <a:endParaRPr lang="es-ES" sz="2400" i="1" dirty="0"/>
          </a:p>
          <a:p>
            <a:pPr algn="just">
              <a:lnSpc>
                <a:spcPct val="80000"/>
              </a:lnSpc>
            </a:pPr>
            <a:r>
              <a:rPr lang="es-ES" sz="2400" b="1" i="1" dirty="0">
                <a:solidFill>
                  <a:srgbClr val="002060"/>
                </a:solidFill>
              </a:rPr>
              <a:t>Los rasgos fisiológicos</a:t>
            </a:r>
            <a:r>
              <a:rPr lang="es-ES" sz="2400" i="1" dirty="0">
                <a:solidFill>
                  <a:srgbClr val="002060"/>
                </a:solidFill>
              </a:rPr>
              <a:t> </a:t>
            </a:r>
            <a:r>
              <a:rPr lang="es-ES" sz="2400" i="1" dirty="0"/>
              <a:t>están relacionados con el biotipo y el biorritmo del estudiante. </a:t>
            </a:r>
          </a:p>
        </p:txBody>
      </p:sp>
      <p:pic>
        <p:nvPicPr>
          <p:cNvPr id="34821" name="Picture 5" descr="disc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73238"/>
            <a:ext cx="2578100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 descr="P-03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005263"/>
            <a:ext cx="2438400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estilos_de_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20" y="1567543"/>
            <a:ext cx="6264074" cy="44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78032" y="377001"/>
            <a:ext cx="7886700" cy="1325563"/>
          </a:xfrm>
        </p:spPr>
        <p:txBody>
          <a:bodyPr/>
          <a:lstStyle/>
          <a:p>
            <a:pPr algn="ctr"/>
            <a:r>
              <a:rPr lang="es-ES" sz="2800" b="1" i="1" dirty="0">
                <a:solidFill>
                  <a:srgbClr val="002060"/>
                </a:solidFill>
              </a:rPr>
              <a:t>¿Qué elementos intervienen en el Estilo de Aprendizaje?</a:t>
            </a:r>
          </a:p>
        </p:txBody>
      </p:sp>
    </p:spTree>
    <p:extLst>
      <p:ext uri="{BB962C8B-B14F-4D97-AF65-F5344CB8AC3E}">
        <p14:creationId xmlns:p14="http://schemas.microsoft.com/office/powerpoint/2010/main" val="42219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/>
              <a:t>Estilos o preferencias de Aprendizaje?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905000"/>
            <a:ext cx="7621588" cy="46196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400"/>
              <a:t>Para Woolfolk, ésta última es una clasificación más precisa, y se definen como las maneras preferidas de estudiar y aprender; tales como utilizar imágenes en vez de texto, trabajar sólo o con otras personas, aprender en situaciones estructuradas o no estructuradas y además condiciones pertinentes como un ambiente con o sin música, el tipo de silla utilizado, etcétera. </a:t>
            </a:r>
          </a:p>
          <a:p>
            <a:pPr algn="just">
              <a:lnSpc>
                <a:spcPct val="80000"/>
              </a:lnSpc>
            </a:pPr>
            <a:r>
              <a:rPr lang="es-ES" sz="2400"/>
              <a:t>La preferencia de un estilo particular tal vez no siempre garantice que la utilización de ese estilo será efectiva. </a:t>
            </a:r>
          </a:p>
          <a:p>
            <a:pPr algn="just">
              <a:lnSpc>
                <a:spcPct val="80000"/>
              </a:lnSpc>
            </a:pPr>
            <a:r>
              <a:rPr lang="es-ES" sz="2400"/>
              <a:t>De allí que en estos casos ciertos alumnos pueden beneficiarse desarrollando nuevas formas de aprender.</a:t>
            </a:r>
          </a:p>
        </p:txBody>
      </p:sp>
    </p:spTree>
    <p:extLst>
      <p:ext uri="{BB962C8B-B14F-4D97-AF65-F5344CB8AC3E}">
        <p14:creationId xmlns:p14="http://schemas.microsoft.com/office/powerpoint/2010/main" val="3496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4"/>
            <a:ext cx="7772400" cy="925409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rgbClr val="002060"/>
                </a:solidFill>
              </a:rPr>
              <a:t>Rueda del aprendizaje de </a:t>
            </a:r>
            <a:r>
              <a:rPr lang="es-ES" sz="3200" dirty="0" err="1">
                <a:solidFill>
                  <a:srgbClr val="002060"/>
                </a:solidFill>
              </a:rPr>
              <a:t>Kolb</a:t>
            </a:r>
            <a:endParaRPr lang="es-ES" sz="3200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196975"/>
            <a:ext cx="8064500" cy="5256213"/>
          </a:xfrm>
        </p:spPr>
        <p:txBody>
          <a:bodyPr/>
          <a:lstStyle/>
          <a:p>
            <a:endParaRPr lang="es-ES" sz="2800" i="1" dirty="0"/>
          </a:p>
          <a:p>
            <a:pPr algn="just"/>
            <a:r>
              <a:rPr lang="es-ES" sz="2800" i="1" dirty="0"/>
              <a:t>En la práctica, la mayoría de nosotros tendemos a especializarnos en una, o como mucho dos, de esas cuatro fases, por lo que se pueden diferenciar cuatro tipos de alumnos, dependiendo de la fase en la que prefieran trabajar:</a:t>
            </a:r>
          </a:p>
          <a:p>
            <a:pPr algn="just"/>
            <a:r>
              <a:rPr lang="es-ES" sz="2800" i="1" dirty="0"/>
              <a:t>Divergentes - </a:t>
            </a:r>
            <a:r>
              <a:rPr lang="es-ES" sz="2800" b="1" i="1" dirty="0">
                <a:solidFill>
                  <a:srgbClr val="002060"/>
                </a:solidFill>
              </a:rPr>
              <a:t>Activos</a:t>
            </a:r>
          </a:p>
          <a:p>
            <a:pPr algn="just"/>
            <a:r>
              <a:rPr lang="es-ES" sz="2800" i="1" dirty="0"/>
              <a:t>Convergentes - </a:t>
            </a:r>
            <a:r>
              <a:rPr lang="es-ES" sz="2800" b="1" i="1" dirty="0">
                <a:solidFill>
                  <a:srgbClr val="002060"/>
                </a:solidFill>
              </a:rPr>
              <a:t>Reflexivos</a:t>
            </a:r>
          </a:p>
          <a:p>
            <a:pPr algn="just"/>
            <a:r>
              <a:rPr lang="es-ES" sz="2800" i="1" dirty="0"/>
              <a:t>Asimiladores - </a:t>
            </a:r>
            <a:r>
              <a:rPr lang="es-ES" sz="2800" b="1" i="1" dirty="0">
                <a:solidFill>
                  <a:srgbClr val="002060"/>
                </a:solidFill>
              </a:rPr>
              <a:t>Teóricos</a:t>
            </a:r>
          </a:p>
          <a:p>
            <a:pPr algn="just"/>
            <a:r>
              <a:rPr lang="es-ES" sz="2800" i="1" dirty="0"/>
              <a:t>Acomodadores - </a:t>
            </a:r>
            <a:r>
              <a:rPr lang="es-ES" sz="2800" b="1" i="1" dirty="0">
                <a:solidFill>
                  <a:srgbClr val="002060"/>
                </a:solidFill>
              </a:rPr>
              <a:t>Pragmáticos</a:t>
            </a:r>
          </a:p>
        </p:txBody>
      </p:sp>
      <p:pic>
        <p:nvPicPr>
          <p:cNvPr id="2053" name="Picture 5" descr="areapedag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76700"/>
            <a:ext cx="291623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975</Words>
  <Application>Microsoft Office PowerPoint</Application>
  <PresentationFormat>Presentación en pantalla (4:3)</PresentationFormat>
  <Paragraphs>125</Paragraphs>
  <Slides>22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Estilos de Aprendizaje</vt:lpstr>
      <vt:lpstr>Contextualización</vt:lpstr>
      <vt:lpstr>Concepto de Estilo de Aprendizaje</vt:lpstr>
      <vt:lpstr>Rasgos de los Estilos de Aprendizaje</vt:lpstr>
      <vt:lpstr>¿Qué elementos intervienen en el Estilo de Aprendizaje?</vt:lpstr>
      <vt:lpstr>Estilos o preferencias de Aprendizaje?</vt:lpstr>
      <vt:lpstr>Rueda del aprendizaje de Kolb</vt:lpstr>
      <vt:lpstr>Presentación de PowerPoint</vt:lpstr>
      <vt:lpstr>Divergentes (activos)</vt:lpstr>
      <vt:lpstr>Convergentes (reflexivos)</vt:lpstr>
      <vt:lpstr>Asimiladores (teóricos)</vt:lpstr>
      <vt:lpstr>Acomodadores (pragmáticos)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GERENCIA</cp:lastModifiedBy>
  <cp:revision>49</cp:revision>
  <dcterms:created xsi:type="dcterms:W3CDTF">2015-06-24T17:38:08Z</dcterms:created>
  <dcterms:modified xsi:type="dcterms:W3CDTF">2018-02-02T13:11:04Z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e8d1cc8e-1454-4e1c-b33d-55c5828fcab2</vt:lpwstr>
  </property>
  <property fmtid="{D5CDD505-2E9C-101B-9397-08002B2CF9AE}" pid="3" name="_SIProp12DataClass+8116ac7a-0e61-4312-8bc3-98a79d90d87e">
    <vt:lpwstr>v=1.2&gt;I=8116ac7a-0e61-4312-8bc3-98a79d90d87e&amp;N=JCI+-+Internal&amp;V=1.3&amp;U=S-1-5-21-4277870622-2888014169-2195262278-64203&amp;D=Jhon+Guerrero&amp;A=Associated&amp;H=False</vt:lpwstr>
  </property>
  <property fmtid="{D5CDD505-2E9C-101B-9397-08002B2CF9AE}" pid="4" name="Classification">
    <vt:lpwstr>JCI - Internal</vt:lpwstr>
  </property>
</Properties>
</file>