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EE6"/>
    <a:srgbClr val="90B2D8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34" y="692149"/>
            <a:ext cx="1581683" cy="1445795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940927" y="2759397"/>
            <a:ext cx="1020773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Historia Y Evolución de Agiles</a:t>
            </a:r>
          </a:p>
          <a:p>
            <a:pPr algn="ctr"/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3" name="Pergamino horizontal 12"/>
          <p:cNvSpPr/>
          <p:nvPr/>
        </p:nvSpPr>
        <p:spPr>
          <a:xfrm>
            <a:off x="880283" y="2407904"/>
            <a:ext cx="10283710" cy="4225652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1504605" y="3235984"/>
            <a:ext cx="965938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Décadas de 1950-1980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sz="1600" dirty="0" smtClean="0"/>
              <a:t>Metodologías </a:t>
            </a:r>
            <a:r>
              <a:rPr lang="es-MX" sz="1600" dirty="0"/>
              <a:t>TradicionalesWaterfall: El modelo en cascada o Waterfall, desarrollado en la década de 1950, fue una de las primeras metodologías formales para el desarrollo de software. Seguía un enfoque secuencial: requisitos, diseño, implementación, verificación y mantenimiento</a:t>
            </a:r>
            <a:r>
              <a:rPr lang="es-MX" sz="1600" dirty="0" smtClean="0"/>
              <a:t>.</a:t>
            </a:r>
          </a:p>
          <a:p>
            <a:pPr algn="just"/>
            <a:endParaRPr lang="es-MX" sz="1600" dirty="0" smtClean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MX" sz="1600" dirty="0" smtClean="0"/>
              <a:t>Limitaciones</a:t>
            </a:r>
            <a:r>
              <a:rPr lang="es-MX" sz="1600" dirty="0"/>
              <a:t>: El modelo Waterfall tenía problemas para adaptarse a los cambios en los requisitos una vez iniciado el desarrollo. La retroalimentación del cliente se obtenía muy tarde en el proceso, lo que a menudo resultaba en productos que no satisfacían las necesidades del cliente.</a:t>
            </a:r>
            <a:endParaRPr lang="es-CO" sz="1600" dirty="0"/>
          </a:p>
        </p:txBody>
      </p:sp>
      <p:pic>
        <p:nvPicPr>
          <p:cNvPr id="7172" name="Picture 4" descr="Descifrando las metodologías ági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4805" y="1554587"/>
            <a:ext cx="2714673" cy="13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/>
          <p:cNvSpPr/>
          <p:nvPr/>
        </p:nvSpPr>
        <p:spPr>
          <a:xfrm>
            <a:off x="1427290" y="1462556"/>
            <a:ext cx="93666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Orígenes de las Metodologías Ágiles</a:t>
            </a: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873170" y="1437547"/>
            <a:ext cx="103053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Años 1990: Primeros Intentos de Mejora</a:t>
            </a:r>
          </a:p>
        </p:txBody>
      </p:sp>
      <p:sp>
        <p:nvSpPr>
          <p:cNvPr id="6" name="Pergamino vertical 5"/>
          <p:cNvSpPr/>
          <p:nvPr/>
        </p:nvSpPr>
        <p:spPr>
          <a:xfrm>
            <a:off x="0" y="2296657"/>
            <a:ext cx="4271519" cy="3048427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vertical 10"/>
          <p:cNvSpPr/>
          <p:nvPr/>
        </p:nvSpPr>
        <p:spPr>
          <a:xfrm>
            <a:off x="6868679" y="2318542"/>
            <a:ext cx="4509319" cy="3004655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548962" y="3194632"/>
            <a:ext cx="319176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300" dirty="0"/>
              <a:t>Incremental and </a:t>
            </a:r>
            <a:r>
              <a:rPr lang="es-MX" sz="1300" dirty="0" smtClean="0"/>
              <a:t>Iterative </a:t>
            </a:r>
            <a:r>
              <a:rPr lang="es-MX" sz="1300" dirty="0"/>
              <a:t>Development</a:t>
            </a:r>
            <a:r>
              <a:rPr lang="es-MX" sz="1300" dirty="0" smtClean="0"/>
              <a:t>:</a:t>
            </a:r>
          </a:p>
          <a:p>
            <a:pPr algn="just"/>
            <a:endParaRPr lang="es-MX" sz="1300" dirty="0"/>
          </a:p>
          <a:p>
            <a:pPr algn="just"/>
            <a:r>
              <a:rPr lang="es-MX" sz="1300" b="1" dirty="0"/>
              <a:t>Proyectos pioneros:</a:t>
            </a:r>
            <a:r>
              <a:rPr lang="es-MX" sz="1300" dirty="0"/>
              <a:t> </a:t>
            </a:r>
            <a:r>
              <a:rPr lang="es-MX" sz="1300" dirty="0" smtClean="0"/>
              <a:t>de </a:t>
            </a:r>
            <a:r>
              <a:rPr lang="es-MX" sz="1300" dirty="0"/>
              <a:t>vuelo del Apollo fueron algunos de los primeros en usar enfoques </a:t>
            </a:r>
            <a:r>
              <a:rPr lang="es-MX" sz="1300" dirty="0" err="1" smtClean="0"/>
              <a:t>iterati</a:t>
            </a:r>
            <a:r>
              <a:rPr lang="es-MX" sz="1300" dirty="0" err="1"/>
              <a:t>Los</a:t>
            </a:r>
            <a:r>
              <a:rPr lang="es-MX" sz="1300" dirty="0"/>
              <a:t> proyectos como el del software de control </a:t>
            </a:r>
            <a:r>
              <a:rPr lang="es-MX" sz="1300" dirty="0" smtClean="0"/>
              <a:t>vos </a:t>
            </a:r>
            <a:r>
              <a:rPr lang="es-MX" sz="1300" dirty="0"/>
              <a:t>e incrementales</a:t>
            </a:r>
            <a:r>
              <a:rPr lang="es-MX" sz="1400" dirty="0"/>
              <a:t>.</a:t>
            </a:r>
          </a:p>
        </p:txBody>
      </p:sp>
      <p:pic>
        <p:nvPicPr>
          <p:cNvPr id="8198" name="Picture 6" descr="Iterative vs. Incremental Development: Explaining the Differences - Spher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29" y="3011520"/>
            <a:ext cx="3208396" cy="167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7348571" y="3193588"/>
            <a:ext cx="354953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300" dirty="0"/>
              <a:t>Incremental and Iterative Development</a:t>
            </a:r>
            <a:r>
              <a:rPr lang="es-CO" sz="1300" dirty="0" smtClean="0"/>
              <a:t>:</a:t>
            </a:r>
          </a:p>
          <a:p>
            <a:pPr algn="just"/>
            <a:endParaRPr lang="es-CO" sz="1300" dirty="0" smtClean="0"/>
          </a:p>
          <a:p>
            <a:pPr algn="just"/>
            <a:r>
              <a:rPr lang="es-MX" sz="1300" b="1" dirty="0"/>
              <a:t>Propuesta de James Martin:</a:t>
            </a:r>
            <a:r>
              <a:rPr lang="es-MX" sz="1300" dirty="0"/>
              <a:t> En su libro "Rapid Application Development" (1991), James Martin sugirió que el desarrollo iterativo podía ayudar a mitigar los riesgos asociados con los requisitos cambiantes.</a:t>
            </a:r>
            <a:endParaRPr lang="es-CO" sz="1300" dirty="0"/>
          </a:p>
        </p:txBody>
      </p:sp>
    </p:spTree>
    <p:extLst>
      <p:ext uri="{BB962C8B-B14F-4D97-AF65-F5344CB8AC3E}">
        <p14:creationId xmlns:p14="http://schemas.microsoft.com/office/powerpoint/2010/main" val="10533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958324" y="1437547"/>
            <a:ext cx="61350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2001: El Manifiesto Ágil</a:t>
            </a:r>
          </a:p>
        </p:txBody>
      </p:sp>
      <p:sp>
        <p:nvSpPr>
          <p:cNvPr id="6" name="Pergamino vertical 5"/>
          <p:cNvSpPr/>
          <p:nvPr/>
        </p:nvSpPr>
        <p:spPr>
          <a:xfrm>
            <a:off x="166796" y="2228849"/>
            <a:ext cx="4688378" cy="3483033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Pergamino vertical 10"/>
          <p:cNvSpPr/>
          <p:nvPr/>
        </p:nvSpPr>
        <p:spPr>
          <a:xfrm>
            <a:off x="7117046" y="2228849"/>
            <a:ext cx="4688378" cy="3483033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55637" y="2916382"/>
            <a:ext cx="33500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 smtClean="0"/>
              <a:t>El Retiro en Utah:</a:t>
            </a:r>
          </a:p>
          <a:p>
            <a:pPr algn="just"/>
            <a:endParaRPr lang="es-MX" sz="1400" dirty="0" smtClean="0"/>
          </a:p>
          <a:p>
            <a:pPr algn="just"/>
            <a:r>
              <a:rPr lang="es-MX" sz="1400" b="1" dirty="0" smtClean="0"/>
              <a:t>17 Desarrolladores:</a:t>
            </a:r>
            <a:r>
              <a:rPr lang="es-MX" sz="1400" dirty="0" smtClean="0"/>
              <a:t> En febrero de 2001, 17 desarrolladores de software se reunieron en </a:t>
            </a:r>
            <a:r>
              <a:rPr lang="es-MX" sz="1400" dirty="0" err="1" smtClean="0"/>
              <a:t>Snowbird</a:t>
            </a:r>
            <a:r>
              <a:rPr lang="es-MX" sz="1400" dirty="0" smtClean="0"/>
              <a:t>, Utah, para discutir nuevas formas de desarrollar </a:t>
            </a:r>
            <a:r>
              <a:rPr lang="es-MX" sz="1600" dirty="0" smtClean="0"/>
              <a:t>software</a:t>
            </a:r>
            <a:r>
              <a:rPr lang="es-MX" sz="1400" dirty="0" smtClean="0"/>
              <a:t> de manera más eficiente.</a:t>
            </a:r>
            <a:endParaRPr lang="es-MX" sz="1400" dirty="0"/>
          </a:p>
        </p:txBody>
      </p:sp>
      <p:pic>
        <p:nvPicPr>
          <p:cNvPr id="9218" name="Picture 2" descr="Los 12 principios del Manifiesto Ágil - number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826" y="3016479"/>
            <a:ext cx="2948568" cy="126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7686468" y="3039492"/>
            <a:ext cx="3549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b="1" dirty="0"/>
              <a:t>El Retiro en Utah:</a:t>
            </a:r>
          </a:p>
          <a:p>
            <a:pPr algn="just"/>
            <a:endParaRPr lang="es-CO" sz="1400" dirty="0" smtClean="0"/>
          </a:p>
          <a:p>
            <a:pPr algn="just"/>
            <a:r>
              <a:rPr lang="es-MX" sz="1400" b="1" dirty="0" smtClean="0"/>
              <a:t>El Manifiesto Ágil:</a:t>
            </a:r>
            <a:r>
              <a:rPr lang="es-MX" sz="1400" dirty="0" smtClean="0"/>
              <a:t> De esta reunión surgió el Manifiesto Ágil, un documento que establece los valores y principios de </a:t>
            </a:r>
            <a:r>
              <a:rPr lang="es-MX" sz="1400" dirty="0"/>
              <a:t>las metodologías ágiles</a:t>
            </a:r>
            <a:r>
              <a:rPr lang="es-MX" sz="1400" dirty="0" smtClean="0"/>
              <a:t>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40470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191149" y="1438418"/>
            <a:ext cx="75313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Valores del Manifiesto Ágil</a:t>
            </a:r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6" name="Pergamino vertical 5"/>
          <p:cNvSpPr/>
          <p:nvPr/>
        </p:nvSpPr>
        <p:spPr>
          <a:xfrm>
            <a:off x="37370" y="2423501"/>
            <a:ext cx="4431954" cy="3611056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Pergamino vertical 10"/>
          <p:cNvSpPr/>
          <p:nvPr/>
        </p:nvSpPr>
        <p:spPr>
          <a:xfrm>
            <a:off x="6074474" y="2365931"/>
            <a:ext cx="4840137" cy="3764215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608920" y="2972559"/>
            <a:ext cx="32888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400" b="1" dirty="0"/>
              <a:t>Individuos e interacciones sobre procesos y herramientas</a:t>
            </a:r>
            <a:r>
              <a:rPr lang="es-MX" sz="1400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s-MX" sz="1400" b="1" dirty="0"/>
          </a:p>
          <a:p>
            <a:r>
              <a:rPr lang="es-MX" sz="1400" dirty="0" smtClean="0"/>
              <a:t>La </a:t>
            </a:r>
            <a:r>
              <a:rPr lang="es-MX" sz="1400" dirty="0"/>
              <a:t>importancia de las personas y su capacidad para colaborar y resolver problemas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/>
              <a:t>Software funcionando sobre documentación extensiva</a:t>
            </a:r>
            <a:r>
              <a:rPr lang="es-MX" sz="1400" b="1" dirty="0" smtClean="0"/>
              <a:t>:</a:t>
            </a:r>
          </a:p>
          <a:p>
            <a:endParaRPr lang="es-MX" sz="1400" b="1" dirty="0"/>
          </a:p>
          <a:p>
            <a:r>
              <a:rPr lang="es-MX" sz="1400" dirty="0" smtClean="0"/>
              <a:t>La </a:t>
            </a:r>
            <a:r>
              <a:rPr lang="es-MX" sz="1400" dirty="0"/>
              <a:t>prioridad es entregar software que funcione y agregar valor continuo.</a:t>
            </a:r>
          </a:p>
          <a:p>
            <a:endParaRPr lang="es-MX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804761" y="2983650"/>
            <a:ext cx="35495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/>
              <a:t>Colaboración con el cliente sobre negociación contractual</a:t>
            </a:r>
            <a:r>
              <a:rPr lang="es-MX" sz="1400" b="1" dirty="0" smtClean="0"/>
              <a:t>:</a:t>
            </a:r>
          </a:p>
          <a:p>
            <a:endParaRPr lang="es-MX" sz="1400" b="1" dirty="0"/>
          </a:p>
          <a:p>
            <a:r>
              <a:rPr lang="es-MX" sz="1400" dirty="0" smtClean="0"/>
              <a:t>La </a:t>
            </a:r>
            <a:r>
              <a:rPr lang="es-MX" sz="1400" dirty="0"/>
              <a:t>interacción continua con el cliente para adaptar el producto a sus necesidades reales</a:t>
            </a:r>
            <a:r>
              <a:rPr lang="es-MX" sz="1400" dirty="0" smtClean="0"/>
              <a:t>.</a:t>
            </a:r>
          </a:p>
          <a:p>
            <a:endParaRPr lang="es-MX" sz="1400" dirty="0"/>
          </a:p>
          <a:p>
            <a:endParaRPr lang="es-MX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b="1" dirty="0"/>
              <a:t>Respuesta ante el cambio sobre seguir un plan</a:t>
            </a:r>
            <a:r>
              <a:rPr lang="es-MX" sz="1400" b="1" dirty="0" smtClean="0"/>
              <a:t>:</a:t>
            </a:r>
          </a:p>
          <a:p>
            <a:endParaRPr lang="es-MX" sz="1400" b="1" dirty="0"/>
          </a:p>
          <a:p>
            <a:r>
              <a:rPr lang="es-MX" sz="1400" dirty="0" smtClean="0"/>
              <a:t>La </a:t>
            </a:r>
            <a:r>
              <a:rPr lang="es-MX" sz="1400" dirty="0"/>
              <a:t>flexibilidad para adaptarse a los cambios en lugar de adherirse estrictamente a un plan inicial.</a:t>
            </a:r>
          </a:p>
          <a:p>
            <a:endParaRPr lang="es-MX" sz="1400" dirty="0"/>
          </a:p>
        </p:txBody>
      </p:sp>
      <p:pic>
        <p:nvPicPr>
          <p:cNvPr id="10242" name="Picture 2" descr="Mindset agile – DAMA Españ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63" y="2983650"/>
            <a:ext cx="2230609" cy="22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712280" y="4530436"/>
            <a:ext cx="295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79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1954083" y="1253683"/>
            <a:ext cx="75313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Principios del Manifiesto Ágil:</a:t>
            </a:r>
          </a:p>
        </p:txBody>
      </p:sp>
      <p:sp>
        <p:nvSpPr>
          <p:cNvPr id="6" name="Pergamino vertical 5"/>
          <p:cNvSpPr/>
          <p:nvPr/>
        </p:nvSpPr>
        <p:spPr>
          <a:xfrm>
            <a:off x="88769" y="2622078"/>
            <a:ext cx="4825539" cy="3413308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Pergamino vertical 10"/>
          <p:cNvSpPr/>
          <p:nvPr/>
        </p:nvSpPr>
        <p:spPr>
          <a:xfrm>
            <a:off x="6882301" y="2585258"/>
            <a:ext cx="4813967" cy="3486949"/>
          </a:xfrm>
          <a:prstGeom prst="verticalScroll">
            <a:avLst/>
          </a:prstGeom>
          <a:solidFill>
            <a:srgbClr val="B8CE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/>
          <p:cNvSpPr txBox="1"/>
          <p:nvPr/>
        </p:nvSpPr>
        <p:spPr>
          <a:xfrm>
            <a:off x="712280" y="4530436"/>
            <a:ext cx="295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79979" y="3342751"/>
            <a:ext cx="366557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Entrega temprana y continua: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Entregar software funcional de manera frecuente.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Bienvenida a los cambios: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400" b="1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Adaptarse a los cambios de requisitos, incluso en etapas tardías del desarrollo. </a:t>
            </a:r>
          </a:p>
        </p:txBody>
      </p:sp>
      <p:pic>
        <p:nvPicPr>
          <p:cNvPr id="3080" name="Picture 8" descr="Cambiar para innovar! Bienvenido al nuevo Beyond Technology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929" y="3446123"/>
            <a:ext cx="2728082" cy="181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468620" y="3048893"/>
            <a:ext cx="38793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Colaboración diaria: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Clientes y desarrolladores trabajando juntos a lo largo del proyecto.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Motivación y apoyo al equipo: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Proveer al equipo el entorno y soporte que necesiten y confiar en ellos para hacer el trabajo. </a:t>
            </a:r>
          </a:p>
        </p:txBody>
      </p:sp>
    </p:spTree>
    <p:extLst>
      <p:ext uri="{BB962C8B-B14F-4D97-AF65-F5344CB8AC3E}">
        <p14:creationId xmlns:p14="http://schemas.microsoft.com/office/powerpoint/2010/main" val="90677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73050" y="1883188"/>
            <a:ext cx="45343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4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Escalabilidad</a:t>
            </a:r>
            <a:r>
              <a:rPr lang="es-MX" sz="48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:</a:t>
            </a:r>
            <a:endParaRPr lang="es-MX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Llamada rectangular 12"/>
          <p:cNvSpPr/>
          <p:nvPr/>
        </p:nvSpPr>
        <p:spPr>
          <a:xfrm>
            <a:off x="5399116" y="2123250"/>
            <a:ext cx="6068292" cy="3221300"/>
          </a:xfrm>
          <a:prstGeom prst="wedge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00" name="Picture 4" descr="La Guía Definitiva para la Escalabilidad de WooCommer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3084467"/>
            <a:ext cx="4720738" cy="236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770385" y="2456627"/>
            <a:ext cx="54614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O" altLang="es-CO" sz="1600" b="1" dirty="0"/>
              <a:t>SAFe (Scaled Agile Framework):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O" altLang="es-CO" sz="1600" b="1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O" altLang="es-CO" sz="1600" dirty="0"/>
              <a:t> Desarrollo de marcos escalables como SAFe para aplicar principios ágiles </a:t>
            </a:r>
            <a:endParaRPr lang="es-CO" altLang="es-CO" sz="16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LeSS (Large Scale Scrum):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6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Adaptación de Scrum para equipos grandes y proyectos complejos. </a:t>
            </a:r>
          </a:p>
        </p:txBody>
      </p:sp>
    </p:spTree>
    <p:extLst>
      <p:ext uri="{BB962C8B-B14F-4D97-AF65-F5344CB8AC3E}">
        <p14:creationId xmlns:p14="http://schemas.microsoft.com/office/powerpoint/2010/main" val="305341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-246291" y="1938477"/>
            <a:ext cx="622314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Beneficios y Desafíos en la Adopción</a:t>
            </a:r>
          </a:p>
        </p:txBody>
      </p:sp>
      <p:sp>
        <p:nvSpPr>
          <p:cNvPr id="13" name="Llamada rectangular 12"/>
          <p:cNvSpPr/>
          <p:nvPr/>
        </p:nvSpPr>
        <p:spPr>
          <a:xfrm>
            <a:off x="5684503" y="2181689"/>
            <a:ext cx="6190228" cy="3573417"/>
          </a:xfrm>
          <a:prstGeom prst="wedge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62567" y="3498120"/>
            <a:ext cx="54614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06439" y="2313180"/>
            <a:ext cx="60682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Flexibilidad y Adaptabilidad: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Capacidad de adaptarse rápidamente a los cambios en los requisitos y el mercado.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Mayor Participación del Cliente: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Colaboración continua con los clientes para asegurar que el producto final cumple con sus necesidades.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Mejora en la Calidad del Producto: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Pruebas continuas e integración regular para detectar y corregir errores rápidamente.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Motivación del Equipo: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2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Equipos auto-organizados y motivados, con mayor autonomía y responsabilidad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5123" name="Picture 3" descr="Calidad personal. Adaptabilidad, flexibilidad y resiliencia, fortaleza  mental, flexibilidad psicológica. | Vector Prem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28" y="3138806"/>
            <a:ext cx="4697757" cy="312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8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2603405" y="1261037"/>
            <a:ext cx="62231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Desafíos: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562567" y="3498120"/>
            <a:ext cx="54614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Llamada rectangular redondeada 4"/>
          <p:cNvSpPr/>
          <p:nvPr/>
        </p:nvSpPr>
        <p:spPr>
          <a:xfrm>
            <a:off x="1453861" y="2072794"/>
            <a:ext cx="8910910" cy="4031673"/>
          </a:xfrm>
          <a:prstGeom prst="wedgeRoundRect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147" name="Picture 3" descr="Los desafíos de la transformación digital - TAKTIC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1037"/>
            <a:ext cx="1593217" cy="90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42414" y="2575368"/>
            <a:ext cx="784030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Cambio Cultural: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La adopción de metodologías ágiles requiere un cambio cultural significativo dentro de la organización.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Resistencia al Cambio: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Algunos empleados y gerentes pueden resistirse a cambiar de métodos tradicionales a ágiles.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Formación y Capacitación: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400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Necesidad de capacitar a los equipos en nuevas prácticas y herramientas ágiles. </a:t>
            </a:r>
          </a:p>
        </p:txBody>
      </p:sp>
      <p:pic>
        <p:nvPicPr>
          <p:cNvPr id="6151" name="Picture 7" descr="Retos y desafíos para los detallistas de puericultura - Puericultur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06" y="4627058"/>
            <a:ext cx="2099039" cy="119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Los desafíos de la transformación digital - TAKTIC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2297"/>
            <a:ext cx="1441307" cy="82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4198</TotalTime>
  <Words>600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96</cp:revision>
  <dcterms:created xsi:type="dcterms:W3CDTF">2023-03-30T14:23:16Z</dcterms:created>
  <dcterms:modified xsi:type="dcterms:W3CDTF">2024-07-29T09:58:20Z</dcterms:modified>
</cp:coreProperties>
</file>