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0" r:id="rId2"/>
    <p:sldId id="300" r:id="rId3"/>
    <p:sldId id="316" r:id="rId4"/>
    <p:sldId id="320" r:id="rId5"/>
    <p:sldId id="323" r:id="rId6"/>
    <p:sldId id="321" r:id="rId7"/>
    <p:sldId id="322" r:id="rId8"/>
    <p:sldId id="324" r:id="rId9"/>
    <p:sldId id="315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9966FF"/>
    <a:srgbClr val="273D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1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CACBA4-8822-4E8E-90D9-C72ABB978AE2}" type="datetimeFigureOut">
              <a:rPr lang="es-CO" smtClean="0"/>
              <a:t>19/08/2024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A2EA6-2CD7-43AD-BE78-0CAD7E41D3C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72690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FBE1C2-C00B-55D5-9804-A551B04C1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EF3C71-DA2A-CB76-6330-30BFCAD14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91DEB4-DCE1-0DA0-FECC-1C90BB398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19/08/2024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12E6A9-8229-6019-5F4E-A9D2157C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BCC44F-8055-A11A-D075-084E47A15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2033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346091-770A-6A69-C5B5-9295007AA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6E65EB1-1C94-3687-3AD3-D64C21E9C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10EB4B-228D-68E4-720A-0C8F78525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19/08/2024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42E340-E14B-D328-FCC7-8D3E7E67A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EB9406-BEE7-10AF-958D-C930B9C73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52241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D62CF46-F518-DB5E-7CB0-190AB229B0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6E91D25-94D1-7C9E-CFE6-7B9329ED3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F2EC86-F52F-A9CC-E0EE-4D952F001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19/08/2024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08AC59-5936-E82D-4621-C8E78CC9B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FC4F32-6340-9B46-AE92-36A59A667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5582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7C48F6-F4E0-3DFD-AC26-04EAE9A22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78D405-3C28-7947-DD71-25C6ED3A9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75DC6C-5A90-4EC6-A8DE-07D35AE31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19/08/2024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46D21C-DA62-B3E0-B781-81E823443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CD5BD8-4489-5DEC-C72E-8BA7D292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8350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C42897-4D39-367E-91CE-20788108A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DC14D3-6568-9438-1112-9F269C9FC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0194A9-9DA2-098A-DE91-048022AFA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19/08/2024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5D4FC9-3D2C-4612-EED7-0FC6AB70E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4F0936-F200-2B6D-B1E1-C81D19F77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6970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71D8E6-4070-74A5-50A5-BE7AB7F74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C10D02-ED9D-3F1F-7BF6-CF085DE0C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A6F45B-1119-E469-870C-A954120B3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619DD39-C825-1508-F797-1741B4583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19/08/2024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73116CE-7A6D-B812-1ED3-08DE737E9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44B45C-A803-EACC-A7DD-E9D39C96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6156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70645-DA5F-D3E4-2633-4EBAABB0A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8418FF-E794-8640-C85C-6F9E8376D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969DF01-3F3D-6936-EFE9-0CCAE8808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C0EF6E8-D1C9-9CF2-1E95-A8F4B19142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1DDA514-020B-63A5-6D5D-88542F5A00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3F05874-1C7D-2F93-AE74-BBE656B10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19/08/2024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78D3331-9D8A-2AA5-CB4D-12E8A07FC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174DAFA-142A-7BDD-05E3-4E26EEE9D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5600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4F83B6-D1BA-993B-57EF-4D6EF43E5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9C6A3DC-FC06-5425-6E4F-7B07824E9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19/08/2024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3CCD0D6-922E-FA5B-A12F-B24AFE08B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EB49CA6-0874-BF59-BC8C-EDF59503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2192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655FECB-7D69-3945-43E4-0384BA160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19/08/2024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82102E4-4195-E357-602F-08C964F0C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A8DDC3-6CFC-8705-AE83-87D5D72D7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892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561C4D-3E9C-4965-DE35-AD95252FF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4710F2-4405-0CBE-18ED-5FEDDAA4A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43DCBDE-62A2-912E-EB3E-C3614829C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D7D883C-1014-3B51-1999-9F553857A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19/08/2024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0FE15F0-45AF-47E1-2443-CC0522C0B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721FC41-EF9A-FE9F-17F2-C74420848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05957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19AD41-85F0-5DD1-4372-9D3A43020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342FF3D-F72D-B8FF-7A5B-F2202CF6C0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2807D6D-B152-F0DB-8501-F4B0DF34C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C22BFB-C88E-DED7-387C-B0495B497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19/08/2024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F401F7-8B4A-3B8D-3FAB-AD4BC35CB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BD8C06F-BC82-106B-5C1A-78F0184FF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9429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E45DCD4-BE74-CEC7-0088-433B1306A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3F23CC-088C-0CCA-9BDC-A1C384CF1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C74FC5-E92F-ED0E-7EE2-69248F62E3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DA42B-BF99-4754-B806-90D7563EF8DA}" type="datetimeFigureOut">
              <a:rPr lang="es-CO" smtClean="0"/>
              <a:t>19/08/2024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4AB052-D403-92E8-A334-C9C0E66375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CC4BB4-CD11-F2E0-A876-0B0E285BA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79348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fi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6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gif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FC4DDBEC-A60F-1E97-361C-F2FAB2ED53E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38" y="6418217"/>
            <a:ext cx="1814653" cy="26381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D6283AC3-139C-24F2-EF40-1EC0A42C1268}"/>
              </a:ext>
            </a:extLst>
          </p:cNvPr>
          <p:cNvSpPr txBox="1"/>
          <p:nvPr/>
        </p:nvSpPr>
        <p:spPr>
          <a:xfrm>
            <a:off x="598517" y="1391421"/>
            <a:ext cx="11163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s-MX" sz="4400" b="1" dirty="0">
                <a:solidFill>
                  <a:srgbClr val="332E8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Ciclos Repetitivos o Bucles</a:t>
            </a:r>
            <a:endParaRPr kumimoji="0" lang="es-CO" sz="4400" b="1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838424A0-33AC-5DE3-A872-BA75BA4365B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265" y="237810"/>
            <a:ext cx="966466" cy="88343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DC6FFA4-CDE7-4D9A-BE1B-67022644F0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008" y="2431039"/>
            <a:ext cx="3784531" cy="370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472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6" name="2 CuadroTexto">
            <a:extLst>
              <a:ext uri="{FF2B5EF4-FFF2-40B4-BE49-F238E27FC236}">
                <a16:creationId xmlns:a16="http://schemas.microsoft.com/office/drawing/2014/main" id="{8FB1816E-F98E-2419-D5A5-893026A2759D}"/>
              </a:ext>
            </a:extLst>
          </p:cNvPr>
          <p:cNvSpPr txBox="1"/>
          <p:nvPr/>
        </p:nvSpPr>
        <p:spPr>
          <a:xfrm>
            <a:off x="1157496" y="3210576"/>
            <a:ext cx="513813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dirty="0"/>
              <a:t>Son aquellas expresiones que permiten ejecutar un conjunto de instrucciones varias veces, de acuerdo con el valor que genere la expresión relacional y/o lógica.</a:t>
            </a:r>
          </a:p>
          <a:p>
            <a:pPr algn="just"/>
            <a:endParaRPr lang="es-MX" sz="2000" dirty="0"/>
          </a:p>
          <a:p>
            <a:pPr algn="just"/>
            <a:r>
              <a:rPr lang="es-MX" sz="2000" dirty="0"/>
              <a:t>Esto significa que una instrucción repetitiva permite saltar a una instrucción anterior para volver a ejecutarla.</a:t>
            </a:r>
          </a:p>
        </p:txBody>
      </p:sp>
      <p:sp>
        <p:nvSpPr>
          <p:cNvPr id="3" name="Rectángulo 2"/>
          <p:cNvSpPr/>
          <p:nvPr/>
        </p:nvSpPr>
        <p:spPr>
          <a:xfrm>
            <a:off x="3392423" y="1827044"/>
            <a:ext cx="474553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4400" b="1" dirty="0">
                <a:ln/>
                <a:solidFill>
                  <a:srgbClr val="7030A0"/>
                </a:solidFill>
              </a:rPr>
              <a:t>Concepto de Bucles</a:t>
            </a:r>
            <a:endParaRPr lang="es-ES" sz="4400" b="1" cap="none" spc="0" dirty="0">
              <a:ln/>
              <a:solidFill>
                <a:srgbClr val="7030A0"/>
              </a:solidFill>
              <a:effectLst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8F20D88-144C-455D-8C41-FFA6E0A5F4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2638" y="2979088"/>
            <a:ext cx="4437532" cy="301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004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6" name="2 CuadroTexto">
            <a:extLst>
              <a:ext uri="{FF2B5EF4-FFF2-40B4-BE49-F238E27FC236}">
                <a16:creationId xmlns:a16="http://schemas.microsoft.com/office/drawing/2014/main" id="{8FB1816E-F98E-2419-D5A5-893026A2759D}"/>
              </a:ext>
            </a:extLst>
          </p:cNvPr>
          <p:cNvSpPr txBox="1"/>
          <p:nvPr/>
        </p:nvSpPr>
        <p:spPr>
          <a:xfrm>
            <a:off x="873170" y="2928592"/>
            <a:ext cx="522283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b="1" i="1" dirty="0"/>
              <a:t>¿Cuándo se utilizan?</a:t>
            </a:r>
            <a:endParaRPr lang="es-MX" sz="2000" dirty="0"/>
          </a:p>
          <a:p>
            <a:pPr algn="just"/>
            <a:r>
              <a:rPr lang="es-MX" sz="2000" dirty="0"/>
              <a:t>Cuando se quiere que un conjunto de instrucciones se ejecuten un cierto número de veces.</a:t>
            </a:r>
          </a:p>
          <a:p>
            <a:pPr algn="just"/>
            <a:r>
              <a:rPr lang="es-MX" sz="2000" b="1" dirty="0"/>
              <a:t>Ejemplo</a:t>
            </a:r>
            <a:r>
              <a:rPr lang="es-MX" sz="2000" dirty="0"/>
              <a:t>, escribir algo en pantalla cierta cantidad de veces, o mover un objeto de un punto a otro cierta cantidad de pasos, o hacer una operación matemática cierta cantidad de veces.</a:t>
            </a:r>
          </a:p>
        </p:txBody>
      </p:sp>
      <p:sp>
        <p:nvSpPr>
          <p:cNvPr id="3" name="Rectángulo 2"/>
          <p:cNvSpPr/>
          <p:nvPr/>
        </p:nvSpPr>
        <p:spPr>
          <a:xfrm>
            <a:off x="3254309" y="1431113"/>
            <a:ext cx="513813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3600" b="1" dirty="0">
                <a:ln/>
                <a:solidFill>
                  <a:srgbClr val="7030A0"/>
                </a:solidFill>
              </a:rPr>
              <a:t>Ciclos repetitivos o Bucles</a:t>
            </a:r>
            <a:endParaRPr lang="es-ES" sz="3600" b="1" cap="none" spc="0" dirty="0">
              <a:ln/>
              <a:solidFill>
                <a:srgbClr val="7030A0"/>
              </a:solidFill>
              <a:effectLst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270E58F-489F-4A15-933C-59C7C68893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1866" y="2236598"/>
            <a:ext cx="2911090" cy="393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101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3760797" y="1431113"/>
            <a:ext cx="412516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3600" b="1" dirty="0">
                <a:ln/>
                <a:solidFill>
                  <a:srgbClr val="7030A0"/>
                </a:solidFill>
              </a:rPr>
              <a:t>Ciclo Repetitivo Para</a:t>
            </a:r>
            <a:endParaRPr lang="es-ES" sz="3600" b="1" cap="none" spc="0" dirty="0">
              <a:ln/>
              <a:solidFill>
                <a:srgbClr val="7030A0"/>
              </a:solidFill>
              <a:effectLst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B1BBAA3-3EB6-4E75-B295-D83E879AC803}"/>
              </a:ext>
            </a:extLst>
          </p:cNvPr>
          <p:cNvSpPr txBox="1"/>
          <p:nvPr/>
        </p:nvSpPr>
        <p:spPr>
          <a:xfrm>
            <a:off x="873170" y="2077444"/>
            <a:ext cx="1009866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/>
              <a:t>El ciclo repetitivo PARA, ejecuta una serie de sentencias, un número determinado de veces controlado para una variable de control.</a:t>
            </a:r>
          </a:p>
          <a:p>
            <a:pPr algn="just"/>
            <a:endParaRPr lang="es-CO" dirty="0"/>
          </a:p>
          <a:p>
            <a:pPr algn="just"/>
            <a:r>
              <a:rPr lang="es-CO" b="1" dirty="0"/>
              <a:t>Para</a:t>
            </a:r>
            <a:r>
              <a:rPr lang="es-CO" dirty="0"/>
              <a:t> </a:t>
            </a:r>
            <a:r>
              <a:rPr lang="es-CO" i="1" dirty="0"/>
              <a:t>variable = vi </a:t>
            </a:r>
            <a:r>
              <a:rPr lang="es-CO" dirty="0"/>
              <a:t>hasta </a:t>
            </a:r>
            <a:r>
              <a:rPr lang="es-CO" i="1" dirty="0" err="1"/>
              <a:t>vf</a:t>
            </a:r>
            <a:r>
              <a:rPr lang="es-CO" dirty="0"/>
              <a:t> con </a:t>
            </a:r>
            <a:r>
              <a:rPr lang="es-CO" dirty="0" err="1"/>
              <a:t>incr</a:t>
            </a:r>
            <a:r>
              <a:rPr lang="es-CO" dirty="0"/>
              <a:t> </a:t>
            </a:r>
            <a:r>
              <a:rPr lang="es-CO" i="1" dirty="0"/>
              <a:t>i </a:t>
            </a:r>
            <a:r>
              <a:rPr lang="es-CO" b="1" dirty="0"/>
              <a:t>haga</a:t>
            </a:r>
            <a:endParaRPr lang="es-CO" dirty="0"/>
          </a:p>
          <a:p>
            <a:pPr algn="just"/>
            <a:r>
              <a:rPr lang="es-CO" b="1" dirty="0"/>
              <a:t>	</a:t>
            </a:r>
            <a:r>
              <a:rPr lang="es-CO" dirty="0"/>
              <a:t>Acción_1</a:t>
            </a:r>
          </a:p>
          <a:p>
            <a:pPr algn="just"/>
            <a:r>
              <a:rPr lang="es-CO" b="1" dirty="0"/>
              <a:t>	</a:t>
            </a:r>
            <a:r>
              <a:rPr lang="es-CO" dirty="0"/>
              <a:t>Acción_2</a:t>
            </a:r>
          </a:p>
          <a:p>
            <a:pPr algn="just"/>
            <a:r>
              <a:rPr lang="es-CO" dirty="0"/>
              <a:t>	Acción_3</a:t>
            </a:r>
          </a:p>
          <a:p>
            <a:pPr algn="just"/>
            <a:r>
              <a:rPr lang="es-CO" dirty="0"/>
              <a:t>	…</a:t>
            </a:r>
          </a:p>
          <a:p>
            <a:pPr algn="just"/>
            <a:r>
              <a:rPr lang="es-CO" dirty="0"/>
              <a:t>	</a:t>
            </a:r>
            <a:r>
              <a:rPr lang="es-CO" dirty="0" err="1"/>
              <a:t>Acción_M</a:t>
            </a:r>
            <a:endParaRPr lang="es-CO" dirty="0"/>
          </a:p>
          <a:p>
            <a:pPr algn="just"/>
            <a:r>
              <a:rPr lang="es-CO" b="1" dirty="0"/>
              <a:t>Fin Para</a:t>
            </a:r>
          </a:p>
          <a:p>
            <a:pPr algn="just"/>
            <a:endParaRPr lang="es-CO" b="1" dirty="0"/>
          </a:p>
          <a:p>
            <a:pPr algn="just"/>
            <a:r>
              <a:rPr lang="es-CO" i="1" dirty="0"/>
              <a:t>variable: </a:t>
            </a:r>
            <a:r>
              <a:rPr lang="es-CO" dirty="0"/>
              <a:t>variable de control</a:t>
            </a:r>
            <a:endParaRPr lang="es-CO" i="1" dirty="0"/>
          </a:p>
          <a:p>
            <a:pPr algn="just"/>
            <a:r>
              <a:rPr lang="es-CO" i="1" dirty="0"/>
              <a:t>vi:</a:t>
            </a:r>
            <a:r>
              <a:rPr lang="es-CO" dirty="0"/>
              <a:t> valor inicial</a:t>
            </a:r>
            <a:endParaRPr lang="es-CO" i="1" dirty="0"/>
          </a:p>
          <a:p>
            <a:pPr algn="just"/>
            <a:r>
              <a:rPr lang="es-CO" i="1" dirty="0" err="1"/>
              <a:t>vf</a:t>
            </a:r>
            <a:r>
              <a:rPr lang="es-CO" i="1" dirty="0"/>
              <a:t>: </a:t>
            </a:r>
            <a:r>
              <a:rPr lang="es-CO" dirty="0"/>
              <a:t>valor final</a:t>
            </a:r>
            <a:endParaRPr lang="es-CO" i="1" dirty="0"/>
          </a:p>
          <a:p>
            <a:pPr algn="just"/>
            <a:r>
              <a:rPr lang="es-CO" i="1" dirty="0"/>
              <a:t>i: </a:t>
            </a:r>
            <a:r>
              <a:rPr lang="es-CO" dirty="0"/>
              <a:t>incremento de ciclos</a:t>
            </a:r>
          </a:p>
        </p:txBody>
      </p:sp>
    </p:spTree>
    <p:extLst>
      <p:ext uri="{BB962C8B-B14F-4D97-AF65-F5344CB8AC3E}">
        <p14:creationId xmlns:p14="http://schemas.microsoft.com/office/powerpoint/2010/main" val="2900488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3760794" y="1264107"/>
            <a:ext cx="412516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3600" b="1" dirty="0">
                <a:ln/>
                <a:solidFill>
                  <a:srgbClr val="7030A0"/>
                </a:solidFill>
              </a:rPr>
              <a:t>Ciclo Repetitivo Para</a:t>
            </a:r>
            <a:endParaRPr lang="es-ES" sz="3600" b="1" cap="none" spc="0" dirty="0">
              <a:ln/>
              <a:solidFill>
                <a:srgbClr val="7030A0"/>
              </a:solidFill>
              <a:effectLst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A84DA2F-21E0-42B9-A339-8432EB4BB5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4887" y="2994303"/>
            <a:ext cx="10002752" cy="3263524"/>
          </a:xfrm>
          <a:prstGeom prst="rect">
            <a:avLst/>
          </a:prstGeom>
        </p:spPr>
      </p:pic>
      <p:sp>
        <p:nvSpPr>
          <p:cNvPr id="11" name="2 CuadroTexto">
            <a:extLst>
              <a:ext uri="{FF2B5EF4-FFF2-40B4-BE49-F238E27FC236}">
                <a16:creationId xmlns:a16="http://schemas.microsoft.com/office/drawing/2014/main" id="{FCE4C385-13C6-4AE9-998F-653B4F08754E}"/>
              </a:ext>
            </a:extLst>
          </p:cNvPr>
          <p:cNvSpPr txBox="1"/>
          <p:nvPr/>
        </p:nvSpPr>
        <p:spPr>
          <a:xfrm>
            <a:off x="655637" y="1803561"/>
            <a:ext cx="106812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dirty="0"/>
              <a:t>Un bucle para repite el bloque de instrucciones un número predeterminado de veces. El bloque de instrucciones que se repite se suele llamar </a:t>
            </a:r>
            <a:r>
              <a:rPr lang="es-MX" sz="2000" b="1" dirty="0"/>
              <a:t>cuerpo del bucle</a:t>
            </a:r>
            <a:r>
              <a:rPr lang="es-MX" sz="2000" dirty="0"/>
              <a:t> y cada repetición se suele llamar </a:t>
            </a:r>
            <a:r>
              <a:rPr lang="es-MX" sz="2000" b="1" dirty="0"/>
              <a:t>iteración</a:t>
            </a:r>
            <a:r>
              <a:rPr lang="es-MX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9494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3896931" y="1292475"/>
            <a:ext cx="385291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3600" b="1" dirty="0">
                <a:ln/>
                <a:solidFill>
                  <a:srgbClr val="7030A0"/>
                </a:solidFill>
              </a:rPr>
              <a:t>Ejercicio propuesto</a:t>
            </a:r>
            <a:endParaRPr lang="es-ES" sz="3600" b="1" cap="none" spc="0" dirty="0">
              <a:ln/>
              <a:solidFill>
                <a:srgbClr val="7030A0"/>
              </a:solidFill>
              <a:effectLst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EEE977A-C6DA-4FF3-B91C-52CB3E6614C0}"/>
              </a:ext>
            </a:extLst>
          </p:cNvPr>
          <p:cNvSpPr txBox="1"/>
          <p:nvPr/>
        </p:nvSpPr>
        <p:spPr>
          <a:xfrm>
            <a:off x="519983" y="2257769"/>
            <a:ext cx="50061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000" dirty="0"/>
              <a:t>Diseñar un algoritmo que calcule el promedio de notas del primer parcial de un curso de N estudiantes.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D252F60-876A-41DF-95D8-8455F151C6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6157" y="1938806"/>
            <a:ext cx="574357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414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F16A1F11-AE20-451B-A769-F175CE5DD7A4}"/>
              </a:ext>
            </a:extLst>
          </p:cNvPr>
          <p:cNvSpPr/>
          <p:nvPr/>
        </p:nvSpPr>
        <p:spPr>
          <a:xfrm>
            <a:off x="3581903" y="1292475"/>
            <a:ext cx="448295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3600" b="1" dirty="0">
                <a:ln/>
                <a:solidFill>
                  <a:srgbClr val="7030A0"/>
                </a:solidFill>
              </a:rPr>
              <a:t>Ejercicios a desarrollar</a:t>
            </a:r>
            <a:endParaRPr lang="es-ES" sz="3600" b="1" cap="none" spc="0" dirty="0">
              <a:ln/>
              <a:solidFill>
                <a:srgbClr val="7030A0"/>
              </a:solidFill>
              <a:effectLst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996EDE5-2D39-4B06-B7E8-FC6938448F1C}"/>
              </a:ext>
            </a:extLst>
          </p:cNvPr>
          <p:cNvSpPr txBox="1"/>
          <p:nvPr/>
        </p:nvSpPr>
        <p:spPr>
          <a:xfrm>
            <a:off x="1038225" y="1895408"/>
            <a:ext cx="951955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s-ES" dirty="0"/>
              <a:t>Leer N números e imprimir cuántos son positivos, cuántos negativos y cuántos neutros.</a:t>
            </a:r>
          </a:p>
          <a:p>
            <a:pPr marL="342900" indent="-342900">
              <a:buAutoNum type="arabicPeriod"/>
            </a:pPr>
            <a:endParaRPr lang="es-ES" dirty="0"/>
          </a:p>
          <a:p>
            <a:pPr marL="342900" indent="-342900" algn="just">
              <a:buAutoNum type="arabicPeriod"/>
            </a:pPr>
            <a:r>
              <a:rPr lang="es-ES" dirty="0"/>
              <a:t>Al cerrar un expendio de naranjas, 15 clientes que aún no han pagado recibirán un 15% de descuento si compran más de 10 kilos. Determinar cuánto pagará cada cliente y cuánto percibirá la tienda por compras.</a:t>
            </a:r>
          </a:p>
          <a:p>
            <a:pPr marL="342900" indent="-342900">
              <a:buAutoNum type="arabicPeriod"/>
            </a:pPr>
            <a:endParaRPr lang="es-ES" dirty="0"/>
          </a:p>
          <a:p>
            <a:pPr marL="342900" indent="-342900" algn="just">
              <a:buAutoNum type="arabicPeriod"/>
            </a:pPr>
            <a:r>
              <a:rPr lang="es-ES" dirty="0"/>
              <a:t>Calcule la suma de N términos de la serie de Fibonacci.</a:t>
            </a:r>
          </a:p>
          <a:p>
            <a:pPr marL="342900" indent="-342900">
              <a:buAutoNum type="arabicPeriod"/>
            </a:pPr>
            <a:endParaRPr lang="es-ES" dirty="0"/>
          </a:p>
          <a:p>
            <a:pPr marL="342900" indent="-342900" algn="just">
              <a:buAutoNum type="arabicPeriod"/>
            </a:pPr>
            <a:r>
              <a:rPr lang="es-ES" dirty="0"/>
              <a:t>Una compañía de seguros tiene contratados a N vendedores. Cada uno hace tres ventas a la semana. Su política de pagos es que un vendedor recibe un sueldo base, y un 10% extra por comisiones de sus ventas. El gerente de la compañía desea saber cuanto dinero obtendrá en la semana cada vendedor por concepto de comisiones por las tres ventas realizadas, y cuanto tomando en cuenta su sueldo base y sus comisiones.</a:t>
            </a:r>
          </a:p>
          <a:p>
            <a:pPr marL="342900" indent="-342900" algn="just">
              <a:buAutoNum type="arabicPeriod"/>
            </a:pPr>
            <a:endParaRPr lang="es-ES" dirty="0"/>
          </a:p>
          <a:p>
            <a:pPr marL="342900" indent="-342900" algn="just">
              <a:buAutoNum type="arabicPeriod"/>
            </a:pPr>
            <a:r>
              <a:rPr lang="es-ES" dirty="0"/>
              <a:t>Una persona debe realizar un muestreo con 50 personas para determinar el promedio de peso de los niños, jóvenes, adultos y adultos mayores que existen en su zona habitacional. Se determinan las categorías con base en la siguiente tabla: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318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F16A1F11-AE20-451B-A769-F175CE5DD7A4}"/>
              </a:ext>
            </a:extLst>
          </p:cNvPr>
          <p:cNvSpPr/>
          <p:nvPr/>
        </p:nvSpPr>
        <p:spPr>
          <a:xfrm>
            <a:off x="3581903" y="1292475"/>
            <a:ext cx="448295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3600" b="1" dirty="0">
                <a:ln/>
                <a:solidFill>
                  <a:srgbClr val="7030A0"/>
                </a:solidFill>
              </a:rPr>
              <a:t>Ejercicios a desarrollar</a:t>
            </a:r>
            <a:endParaRPr lang="es-ES" sz="3600" b="1" cap="none" spc="0" dirty="0">
              <a:ln/>
              <a:solidFill>
                <a:srgbClr val="7030A0"/>
              </a:solidFill>
              <a:effectLst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996EDE5-2D39-4B06-B7E8-FC6938448F1C}"/>
              </a:ext>
            </a:extLst>
          </p:cNvPr>
          <p:cNvSpPr txBox="1"/>
          <p:nvPr/>
        </p:nvSpPr>
        <p:spPr>
          <a:xfrm>
            <a:off x="1038225" y="1895408"/>
            <a:ext cx="95195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5"/>
            </a:pPr>
            <a:r>
              <a:rPr lang="es-ES" dirty="0"/>
              <a:t>Una persona debe realizar un muestreo con 50 personas para determinar el promedio de peso de los niños, jóvenes, adultos y adultos mayores que existen en su zona habitacional. Se determinan las categorías con base en la siguiente tabla:</a:t>
            </a:r>
            <a:endParaRPr lang="en-US" dirty="0"/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5DEC9592-2EB9-4A33-9602-CC637BDD89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175368"/>
              </p:ext>
            </p:extLst>
          </p:nvPr>
        </p:nvGraphicFramePr>
        <p:xfrm>
          <a:off x="1417080" y="3025878"/>
          <a:ext cx="4329646" cy="202677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164823">
                  <a:extLst>
                    <a:ext uri="{9D8B030D-6E8A-4147-A177-3AD203B41FA5}">
                      <a16:colId xmlns:a16="http://schemas.microsoft.com/office/drawing/2014/main" val="3649911102"/>
                    </a:ext>
                  </a:extLst>
                </a:gridCol>
                <a:gridCol w="2164823">
                  <a:extLst>
                    <a:ext uri="{9D8B030D-6E8A-4147-A177-3AD203B41FA5}">
                      <a16:colId xmlns:a16="http://schemas.microsoft.com/office/drawing/2014/main" val="1964541017"/>
                    </a:ext>
                  </a:extLst>
                </a:gridCol>
              </a:tblGrid>
              <a:tr h="405354">
                <a:tc>
                  <a:txBody>
                    <a:bodyPr/>
                    <a:lstStyle/>
                    <a:p>
                      <a:r>
                        <a:rPr lang="es-ES" sz="1400" dirty="0"/>
                        <a:t>CATEGORIA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EDAD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553466"/>
                  </a:ext>
                </a:extLst>
              </a:tr>
              <a:tr h="405354">
                <a:tc>
                  <a:txBody>
                    <a:bodyPr/>
                    <a:lstStyle/>
                    <a:p>
                      <a:r>
                        <a:rPr lang="es-ES" sz="1400" dirty="0"/>
                        <a:t>Niños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0 – 13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223587"/>
                  </a:ext>
                </a:extLst>
              </a:tr>
              <a:tr h="405354">
                <a:tc>
                  <a:txBody>
                    <a:bodyPr/>
                    <a:lstStyle/>
                    <a:p>
                      <a:r>
                        <a:rPr lang="es-ES" sz="1400" dirty="0"/>
                        <a:t>Jóvenes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13 – 29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213763"/>
                  </a:ext>
                </a:extLst>
              </a:tr>
              <a:tr h="405354">
                <a:tc>
                  <a:txBody>
                    <a:bodyPr/>
                    <a:lstStyle/>
                    <a:p>
                      <a:r>
                        <a:rPr lang="es-ES" sz="1400" dirty="0"/>
                        <a:t>Adultos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30 – 59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218074"/>
                  </a:ext>
                </a:extLst>
              </a:tr>
              <a:tr h="405354">
                <a:tc>
                  <a:txBody>
                    <a:bodyPr/>
                    <a:lstStyle/>
                    <a:p>
                      <a:r>
                        <a:rPr lang="es-ES" sz="1400" dirty="0"/>
                        <a:t>Adultos mayores</a:t>
                      </a:r>
                      <a:r>
                        <a:rPr lang="es-ES" sz="1400" baseline="0" dirty="0"/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60 en adelante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366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2315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redondeado 6"/>
          <p:cNvSpPr/>
          <p:nvPr/>
        </p:nvSpPr>
        <p:spPr>
          <a:xfrm>
            <a:off x="391583" y="2024481"/>
            <a:ext cx="11089178" cy="4098174"/>
          </a:xfrm>
          <a:prstGeom prst="roundRect">
            <a:avLst/>
          </a:prstGeom>
          <a:solidFill>
            <a:srgbClr val="CCCCFF"/>
          </a:solidFill>
          <a:ln>
            <a:solidFill>
              <a:srgbClr val="CC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8" name="Picture 4" descr="Bombilla idea - Iconos gratis de arte y diseñ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5" y="1961935"/>
            <a:ext cx="2364900" cy="236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713718" y="6284423"/>
            <a:ext cx="5973082" cy="1222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03736" y="2738625"/>
            <a:ext cx="8733597" cy="200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CO" sz="3200" dirty="0"/>
              <a:t>Conclusión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MX" altLang="es-CO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sz="2000" dirty="0"/>
              <a:t>En ocasiones simplemente queremos que un ciclo se repita determinado número de veces, sin importar alguna condición de otro tipo, para este tipo de situaciones existe el ciclo </a:t>
            </a:r>
            <a:r>
              <a:rPr lang="es-MX" sz="2000" b="1" dirty="0"/>
              <a:t>Para</a:t>
            </a:r>
            <a:r>
              <a:rPr lang="es-MX" sz="2000" dirty="0"/>
              <a:t>. </a:t>
            </a:r>
            <a:endParaRPr kumimoji="0" lang="es-CO" altLang="es-CO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5861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4467</TotalTime>
  <Words>536</Words>
  <Application>Microsoft Office PowerPoint</Application>
  <PresentationFormat>Panorámica</PresentationFormat>
  <Paragraphs>53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Montserrat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Ogp Informatica</dc:creator>
  <cp:lastModifiedBy>Julio Castaño</cp:lastModifiedBy>
  <cp:revision>102</cp:revision>
  <dcterms:created xsi:type="dcterms:W3CDTF">2023-03-30T14:23:16Z</dcterms:created>
  <dcterms:modified xsi:type="dcterms:W3CDTF">2024-08-20T03:22:25Z</dcterms:modified>
</cp:coreProperties>
</file>