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300" r:id="rId3"/>
    <p:sldId id="316" r:id="rId4"/>
    <p:sldId id="320" r:id="rId5"/>
    <p:sldId id="323" r:id="rId6"/>
    <p:sldId id="321" r:id="rId7"/>
    <p:sldId id="325" r:id="rId8"/>
    <p:sldId id="326" r:id="rId9"/>
    <p:sldId id="322" r:id="rId10"/>
    <p:sldId id="315"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72" d="100"/>
          <a:sy n="72" d="100"/>
        </p:scale>
        <p:origin x="618"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19/08/2024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19/08/2024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19/08/2024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f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598517" y="1391421"/>
            <a:ext cx="11163993" cy="769441"/>
          </a:xfrm>
          <a:prstGeom prst="rect">
            <a:avLst/>
          </a:prstGeom>
          <a:noFill/>
        </p:spPr>
        <p:txBody>
          <a:bodyPr wrap="square" rtlCol="0">
            <a:spAutoFit/>
          </a:bodyPr>
          <a:lstStyle/>
          <a:p>
            <a:pPr lvl="0" algn="ctr">
              <a:defRPr/>
            </a:pPr>
            <a:r>
              <a:rPr lang="es-MX" sz="4400" b="1" dirty="0">
                <a:solidFill>
                  <a:srgbClr val="332E85"/>
                </a:solidFill>
                <a:effectLst>
                  <a:outerShdw blurRad="38100" dist="38100" dir="2700000" algn="tl">
                    <a:srgbClr val="000000">
                      <a:alpha val="43137"/>
                    </a:srgbClr>
                  </a:outerShdw>
                </a:effectLst>
                <a:latin typeface="Montserrat" panose="00000500000000000000" pitchFamily="2" charset="0"/>
              </a:rPr>
              <a:t>Ciclos Repetitivos o Bucles</a:t>
            </a:r>
            <a:endParaRPr kumimoji="0" lang="es-CO" sz="4400" b="1"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347265" y="237810"/>
            <a:ext cx="966466" cy="883434"/>
          </a:xfrm>
          <a:prstGeom prst="rect">
            <a:avLst/>
          </a:prstGeom>
        </p:spPr>
      </p:pic>
      <p:pic>
        <p:nvPicPr>
          <p:cNvPr id="4" name="Imagen 3">
            <a:extLst>
              <a:ext uri="{FF2B5EF4-FFF2-40B4-BE49-F238E27FC236}">
                <a16:creationId xmlns:a16="http://schemas.microsoft.com/office/drawing/2014/main" id="{9DC6FFA4-CDE7-4D9A-BE1B-67022644F0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4008" y="2431039"/>
            <a:ext cx="3784531" cy="3701171"/>
          </a:xfrm>
          <a:prstGeom prst="rect">
            <a:avLst/>
          </a:prstGeom>
        </p:spPr>
      </p:pic>
    </p:spTree>
    <p:extLst>
      <p:ext uri="{BB962C8B-B14F-4D97-AF65-F5344CB8AC3E}">
        <p14:creationId xmlns:p14="http://schemas.microsoft.com/office/powerpoint/2010/main" val="2260472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551411" y="1930709"/>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5" y="1961935"/>
            <a:ext cx="2364900" cy="2364901"/>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103736" y="2092295"/>
            <a:ext cx="8733597"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CO" sz="3200" dirty="0"/>
              <a:t>Conclusión</a:t>
            </a:r>
          </a:p>
          <a:p>
            <a:pPr lvl="0" algn="just" eaLnBrk="0" fontAlgn="base" hangingPunct="0">
              <a:spcBef>
                <a:spcPct val="0"/>
              </a:spcBef>
              <a:spcAft>
                <a:spcPct val="0"/>
              </a:spcAft>
            </a:pPr>
            <a:endParaRPr kumimoji="0" lang="es-MX" altLang="es-CO" sz="3200" b="0" i="0" u="none" strike="noStrike" cap="none" normalizeH="0" baseline="0" dirty="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lang="es-MX" dirty="0"/>
              <a:t>La estructura repetitiva es utilizada cuando se quiere que un conjunto de instrucciones se ejecuten un cierto número finito de veces. Se le llama bucle o ciclo a todo proceso que se repite un cierto número de veces dentro de un pseudocódigo o un programa. Existen dos tipos de estructuras repetitivas; la primera es aquella en donde se tiene perfectamente establecido el número de veces que un grupo de acciones se van a ejecutar y la segunda en la que el número de repeticiones es desconocido y se hará hasta que se cumpla o no cierta condición. Entre ellas tenemos el bucle </a:t>
            </a:r>
            <a:r>
              <a:rPr lang="es-MX" b="1" i="1" dirty="0"/>
              <a:t>para</a:t>
            </a:r>
            <a:r>
              <a:rPr lang="es-MX" dirty="0"/>
              <a:t> y </a:t>
            </a:r>
            <a:r>
              <a:rPr lang="es-MX" b="1" i="1" dirty="0"/>
              <a:t>mientras</a:t>
            </a:r>
            <a:r>
              <a:rPr lang="es-MX" dirty="0"/>
              <a:t> que sirven para repetir varias veces una condición. </a:t>
            </a:r>
            <a:endParaRPr kumimoji="0" lang="es-CO" altLang="es-CO"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1157496" y="3210576"/>
            <a:ext cx="5138130" cy="2554545"/>
          </a:xfrm>
          <a:prstGeom prst="rect">
            <a:avLst/>
          </a:prstGeom>
          <a:noFill/>
        </p:spPr>
        <p:txBody>
          <a:bodyPr wrap="square" rtlCol="0">
            <a:spAutoFit/>
          </a:bodyPr>
          <a:lstStyle/>
          <a:p>
            <a:pPr algn="just"/>
            <a:r>
              <a:rPr lang="es-MX" sz="2000" dirty="0"/>
              <a:t>Son aquellas expresiones que permiten ejecutar un conjunto de instrucciones varias veces, de acuerdo con el valor que genere la expresión relacional y/o lógica.</a:t>
            </a:r>
          </a:p>
          <a:p>
            <a:pPr algn="just"/>
            <a:endParaRPr lang="es-MX" sz="2000" dirty="0"/>
          </a:p>
          <a:p>
            <a:pPr algn="just"/>
            <a:r>
              <a:rPr lang="es-MX" sz="2000" dirty="0"/>
              <a:t>Esto significa que una instrucción repetitiva permite saltar a una instrucción anterior para volver a ejecutarla.</a:t>
            </a:r>
          </a:p>
        </p:txBody>
      </p:sp>
      <p:sp>
        <p:nvSpPr>
          <p:cNvPr id="3" name="Rectángulo 2"/>
          <p:cNvSpPr/>
          <p:nvPr/>
        </p:nvSpPr>
        <p:spPr>
          <a:xfrm>
            <a:off x="3392423" y="1827044"/>
            <a:ext cx="4745531"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400" b="1" dirty="0">
                <a:ln/>
                <a:solidFill>
                  <a:srgbClr val="7030A0"/>
                </a:solidFill>
              </a:rPr>
              <a:t>Concepto de Bucles</a:t>
            </a:r>
            <a:endParaRPr lang="es-ES" sz="4400" b="1" cap="none" spc="0" dirty="0">
              <a:ln/>
              <a:solidFill>
                <a:srgbClr val="7030A0"/>
              </a:solidFill>
              <a:effectLst/>
            </a:endParaRPr>
          </a:p>
        </p:txBody>
      </p:sp>
      <p:pic>
        <p:nvPicPr>
          <p:cNvPr id="8" name="Imagen 7">
            <a:extLst>
              <a:ext uri="{FF2B5EF4-FFF2-40B4-BE49-F238E27FC236}">
                <a16:creationId xmlns:a16="http://schemas.microsoft.com/office/drawing/2014/main" id="{A8F20D88-144C-455D-8C41-FFA6E0A5F446}"/>
              </a:ext>
            </a:extLst>
          </p:cNvPr>
          <p:cNvPicPr>
            <a:picLocks noChangeAspect="1"/>
          </p:cNvPicPr>
          <p:nvPr/>
        </p:nvPicPr>
        <p:blipFill>
          <a:blip r:embed="rId5"/>
          <a:stretch>
            <a:fillRect/>
          </a:stretch>
        </p:blipFill>
        <p:spPr>
          <a:xfrm>
            <a:off x="7022638" y="2979088"/>
            <a:ext cx="4437532" cy="3017522"/>
          </a:xfrm>
          <a:prstGeom prst="rect">
            <a:avLst/>
          </a:prstGeom>
        </p:spPr>
      </p:pic>
    </p:spTree>
    <p:extLst>
      <p:ext uri="{BB962C8B-B14F-4D97-AF65-F5344CB8AC3E}">
        <p14:creationId xmlns:p14="http://schemas.microsoft.com/office/powerpoint/2010/main" val="241200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873170" y="2928592"/>
            <a:ext cx="5222830" cy="2554545"/>
          </a:xfrm>
          <a:prstGeom prst="rect">
            <a:avLst/>
          </a:prstGeom>
          <a:noFill/>
        </p:spPr>
        <p:txBody>
          <a:bodyPr wrap="square" rtlCol="0">
            <a:spAutoFit/>
          </a:bodyPr>
          <a:lstStyle/>
          <a:p>
            <a:pPr algn="just"/>
            <a:r>
              <a:rPr lang="es-MX" sz="2000" b="1" i="1" dirty="0"/>
              <a:t>¿Cuándo se utilizan?</a:t>
            </a:r>
            <a:endParaRPr lang="es-MX" sz="2000" dirty="0"/>
          </a:p>
          <a:p>
            <a:pPr algn="just"/>
            <a:r>
              <a:rPr lang="es-MX" sz="2000" dirty="0"/>
              <a:t>Cuando se quiere que un conjunto de instrucciones se ejecuten un cierto número de veces.</a:t>
            </a:r>
          </a:p>
          <a:p>
            <a:pPr algn="just"/>
            <a:r>
              <a:rPr lang="es-MX" sz="2000" b="1" dirty="0"/>
              <a:t>Ejemplo</a:t>
            </a:r>
            <a:r>
              <a:rPr lang="es-MX" sz="2000" dirty="0"/>
              <a:t>, escribir algo en pantalla cierta cantidad de veces, o mover un objeto de un punto a otro cierta cantidad de pasos, o hacer una operación matemática cierta cantidad de veces.</a:t>
            </a:r>
          </a:p>
        </p:txBody>
      </p:sp>
      <p:sp>
        <p:nvSpPr>
          <p:cNvPr id="3" name="Rectángulo 2"/>
          <p:cNvSpPr/>
          <p:nvPr/>
        </p:nvSpPr>
        <p:spPr>
          <a:xfrm>
            <a:off x="3254309" y="1431113"/>
            <a:ext cx="5138138"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Ciclos repetitivos o Bucles</a:t>
            </a:r>
            <a:endParaRPr lang="es-ES" sz="3600" b="1" cap="none" spc="0" dirty="0">
              <a:ln/>
              <a:solidFill>
                <a:srgbClr val="7030A0"/>
              </a:solidFill>
              <a:effectLst/>
            </a:endParaRPr>
          </a:p>
        </p:txBody>
      </p:sp>
      <p:pic>
        <p:nvPicPr>
          <p:cNvPr id="10" name="Imagen 9">
            <a:extLst>
              <a:ext uri="{FF2B5EF4-FFF2-40B4-BE49-F238E27FC236}">
                <a16:creationId xmlns:a16="http://schemas.microsoft.com/office/drawing/2014/main" id="{5270E58F-489F-4A15-933C-59C7C68893AF}"/>
              </a:ext>
            </a:extLst>
          </p:cNvPr>
          <p:cNvPicPr>
            <a:picLocks noChangeAspect="1"/>
          </p:cNvPicPr>
          <p:nvPr/>
        </p:nvPicPr>
        <p:blipFill>
          <a:blip r:embed="rId5"/>
          <a:stretch>
            <a:fillRect/>
          </a:stretch>
        </p:blipFill>
        <p:spPr>
          <a:xfrm>
            <a:off x="7491866" y="2236598"/>
            <a:ext cx="2911090" cy="3938532"/>
          </a:xfrm>
          <a:prstGeom prst="rect">
            <a:avLst/>
          </a:prstGeom>
        </p:spPr>
      </p:pic>
    </p:spTree>
    <p:extLst>
      <p:ext uri="{BB962C8B-B14F-4D97-AF65-F5344CB8AC3E}">
        <p14:creationId xmlns:p14="http://schemas.microsoft.com/office/powerpoint/2010/main" val="288310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4362085" y="1431113"/>
            <a:ext cx="2922596"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Ciclo Mientras</a:t>
            </a:r>
            <a:endParaRPr lang="es-ES" sz="3600" b="1" cap="none" spc="0" dirty="0">
              <a:ln/>
              <a:solidFill>
                <a:srgbClr val="7030A0"/>
              </a:solidFill>
              <a:effectLst/>
            </a:endParaRPr>
          </a:p>
        </p:txBody>
      </p:sp>
      <p:sp>
        <p:nvSpPr>
          <p:cNvPr id="11" name="CuadroTexto 10">
            <a:extLst>
              <a:ext uri="{FF2B5EF4-FFF2-40B4-BE49-F238E27FC236}">
                <a16:creationId xmlns:a16="http://schemas.microsoft.com/office/drawing/2014/main" id="{28E4A87C-7D01-4C88-8DE2-34324D946B52}"/>
              </a:ext>
            </a:extLst>
          </p:cNvPr>
          <p:cNvSpPr txBox="1"/>
          <p:nvPr/>
        </p:nvSpPr>
        <p:spPr>
          <a:xfrm>
            <a:off x="540538" y="2330402"/>
            <a:ext cx="10346996" cy="2554545"/>
          </a:xfrm>
          <a:prstGeom prst="rect">
            <a:avLst/>
          </a:prstGeom>
          <a:noFill/>
        </p:spPr>
        <p:txBody>
          <a:bodyPr wrap="square" rtlCol="0">
            <a:spAutoFit/>
          </a:bodyPr>
          <a:lstStyle/>
          <a:p>
            <a:pPr algn="just"/>
            <a:r>
              <a:rPr lang="es-CO" sz="2000" dirty="0"/>
              <a:t>En programación, se tiene una palabra reservada llamada </a:t>
            </a:r>
            <a:r>
              <a:rPr lang="es-CO" sz="2000" b="1" dirty="0"/>
              <a:t>Mientras </a:t>
            </a:r>
            <a:r>
              <a:rPr lang="es-CO" sz="2000" dirty="0"/>
              <a:t>que nos permite ejecutar ciclos, los cuales ejecutan el mismo código </a:t>
            </a:r>
            <a:r>
              <a:rPr lang="es-CO" sz="2000" b="1" dirty="0"/>
              <a:t>múltiples veces</a:t>
            </a:r>
            <a:r>
              <a:rPr lang="es-CO" sz="2000" dirty="0"/>
              <a:t>. </a:t>
            </a:r>
          </a:p>
          <a:p>
            <a:pPr algn="just"/>
            <a:endParaRPr lang="es-CO" sz="2000" dirty="0"/>
          </a:p>
          <a:p>
            <a:pPr algn="just"/>
            <a:r>
              <a:rPr lang="es-CO" sz="2000" dirty="0"/>
              <a:t>El ciclo mientras nos permite realizar múltiples iteraciones basándonos en el resultado de una </a:t>
            </a:r>
            <a:r>
              <a:rPr lang="es-CO" sz="2000" b="1" dirty="0"/>
              <a:t>expresión lógica</a:t>
            </a:r>
            <a:r>
              <a:rPr lang="es-CO" sz="2000" dirty="0"/>
              <a:t> que puede tener como resultado un valor </a:t>
            </a:r>
            <a:r>
              <a:rPr lang="es-CO" sz="2000" b="1" dirty="0"/>
              <a:t>Verdadero</a:t>
            </a:r>
            <a:r>
              <a:rPr lang="es-CO" sz="2000" dirty="0"/>
              <a:t> o </a:t>
            </a:r>
            <a:r>
              <a:rPr lang="es-CO" sz="2000" b="1" dirty="0"/>
              <a:t>Falso</a:t>
            </a:r>
            <a:r>
              <a:rPr lang="es-CO" sz="2000" dirty="0"/>
              <a:t>.</a:t>
            </a:r>
          </a:p>
          <a:p>
            <a:pPr algn="just"/>
            <a:endParaRPr lang="es-CO" sz="2000" dirty="0"/>
          </a:p>
          <a:p>
            <a:pPr algn="just"/>
            <a:endParaRPr lang="es-CO" sz="2000" dirty="0"/>
          </a:p>
          <a:p>
            <a:endParaRPr lang="es-CO" sz="2000" dirty="0"/>
          </a:p>
        </p:txBody>
      </p:sp>
    </p:spTree>
    <p:extLst>
      <p:ext uri="{BB962C8B-B14F-4D97-AF65-F5344CB8AC3E}">
        <p14:creationId xmlns:p14="http://schemas.microsoft.com/office/powerpoint/2010/main" val="290048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4362081" y="1264107"/>
            <a:ext cx="2922596"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Ciclo Mientras</a:t>
            </a:r>
            <a:endParaRPr lang="es-ES" sz="3600" b="1" cap="none" spc="0" dirty="0">
              <a:ln/>
              <a:solidFill>
                <a:srgbClr val="7030A0"/>
              </a:solidFill>
              <a:effectLst/>
            </a:endParaRPr>
          </a:p>
        </p:txBody>
      </p:sp>
      <p:pic>
        <p:nvPicPr>
          <p:cNvPr id="10" name="Imagen 9">
            <a:extLst>
              <a:ext uri="{FF2B5EF4-FFF2-40B4-BE49-F238E27FC236}">
                <a16:creationId xmlns:a16="http://schemas.microsoft.com/office/drawing/2014/main" id="{F6A8C37F-EE87-4A18-8977-6C88B7F078D9}"/>
              </a:ext>
            </a:extLst>
          </p:cNvPr>
          <p:cNvPicPr>
            <a:picLocks noChangeAspect="1"/>
          </p:cNvPicPr>
          <p:nvPr/>
        </p:nvPicPr>
        <p:blipFill>
          <a:blip r:embed="rId5"/>
          <a:stretch>
            <a:fillRect/>
          </a:stretch>
        </p:blipFill>
        <p:spPr>
          <a:xfrm>
            <a:off x="1630017" y="3446589"/>
            <a:ext cx="8386724" cy="2986318"/>
          </a:xfrm>
          <a:prstGeom prst="rect">
            <a:avLst/>
          </a:prstGeom>
        </p:spPr>
      </p:pic>
      <p:sp>
        <p:nvSpPr>
          <p:cNvPr id="11" name="2 CuadroTexto">
            <a:extLst>
              <a:ext uri="{FF2B5EF4-FFF2-40B4-BE49-F238E27FC236}">
                <a16:creationId xmlns:a16="http://schemas.microsoft.com/office/drawing/2014/main" id="{FCE4C385-13C6-4AE9-998F-653B4F08754E}"/>
              </a:ext>
            </a:extLst>
          </p:cNvPr>
          <p:cNvSpPr txBox="1"/>
          <p:nvPr/>
        </p:nvSpPr>
        <p:spPr>
          <a:xfrm>
            <a:off x="655637" y="1803561"/>
            <a:ext cx="10681252" cy="1631216"/>
          </a:xfrm>
          <a:prstGeom prst="rect">
            <a:avLst/>
          </a:prstGeom>
          <a:noFill/>
        </p:spPr>
        <p:txBody>
          <a:bodyPr wrap="square" rtlCol="0">
            <a:spAutoFit/>
          </a:bodyPr>
          <a:lstStyle/>
          <a:p>
            <a:pPr algn="just"/>
            <a:r>
              <a:rPr lang="es-MX" sz="2000" dirty="0"/>
              <a:t>En este ejemplo tiene un contador con un valor inicial de 1, cada iteración del </a:t>
            </a:r>
            <a:r>
              <a:rPr lang="es-MX" sz="2000" b="1" i="1" dirty="0"/>
              <a:t>mientras</a:t>
            </a:r>
            <a:r>
              <a:rPr lang="es-MX" sz="2000" dirty="0"/>
              <a:t> manipula esta variable de manera que incremente su valor en 1, por lo que después de su primera iteración, el contador tendrá un valor de 1, luego de 2, y así, sucesivamente.</a:t>
            </a:r>
          </a:p>
          <a:p>
            <a:pPr algn="just"/>
            <a:r>
              <a:rPr lang="es-MX" sz="2000" dirty="0"/>
              <a:t>Eventualmente cuando el contador llegue a tener un valor de 11, la condición de ciclo </a:t>
            </a:r>
            <a:r>
              <a:rPr lang="es-MX" sz="2000" dirty="0" err="1"/>
              <a:t>num</a:t>
            </a:r>
            <a:r>
              <a:rPr lang="es-MX" sz="2000" dirty="0"/>
              <a:t> &lt;= 10 será Falso, por lo que el ciclo terminará arrojando el resultado.</a:t>
            </a:r>
          </a:p>
        </p:txBody>
      </p:sp>
    </p:spTree>
    <p:extLst>
      <p:ext uri="{BB962C8B-B14F-4D97-AF65-F5344CB8AC3E}">
        <p14:creationId xmlns:p14="http://schemas.microsoft.com/office/powerpoint/2010/main" val="123949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3896931" y="1292475"/>
            <a:ext cx="3852914"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Ejercicio propuesto</a:t>
            </a:r>
            <a:endParaRPr lang="es-ES" sz="3600" b="1" cap="none" spc="0" dirty="0">
              <a:ln/>
              <a:solidFill>
                <a:srgbClr val="7030A0"/>
              </a:solidFill>
              <a:effectLst/>
            </a:endParaRPr>
          </a:p>
        </p:txBody>
      </p:sp>
      <p:sp>
        <p:nvSpPr>
          <p:cNvPr id="11" name="CuadroTexto 10">
            <a:extLst>
              <a:ext uri="{FF2B5EF4-FFF2-40B4-BE49-F238E27FC236}">
                <a16:creationId xmlns:a16="http://schemas.microsoft.com/office/drawing/2014/main" id="{3EEE977A-C6DA-4FF3-B91C-52CB3E6614C0}"/>
              </a:ext>
            </a:extLst>
          </p:cNvPr>
          <p:cNvSpPr txBox="1"/>
          <p:nvPr/>
        </p:nvSpPr>
        <p:spPr>
          <a:xfrm>
            <a:off x="519983" y="2257769"/>
            <a:ext cx="5006174" cy="1015663"/>
          </a:xfrm>
          <a:prstGeom prst="rect">
            <a:avLst/>
          </a:prstGeom>
          <a:noFill/>
        </p:spPr>
        <p:txBody>
          <a:bodyPr wrap="square" rtlCol="0">
            <a:spAutoFit/>
          </a:bodyPr>
          <a:lstStyle/>
          <a:p>
            <a:pPr algn="just"/>
            <a:r>
              <a:rPr lang="es-CO" sz="2000" dirty="0"/>
              <a:t>Diseñar un algoritmo que calcule el promedio de notas del primer parcial de un curso de N estudiantes.</a:t>
            </a:r>
          </a:p>
        </p:txBody>
      </p:sp>
      <p:pic>
        <p:nvPicPr>
          <p:cNvPr id="12" name="Imagen 11">
            <a:extLst>
              <a:ext uri="{FF2B5EF4-FFF2-40B4-BE49-F238E27FC236}">
                <a16:creationId xmlns:a16="http://schemas.microsoft.com/office/drawing/2014/main" id="{B83E1E4E-B843-463E-BC61-6EA15B7EFC22}"/>
              </a:ext>
            </a:extLst>
          </p:cNvPr>
          <p:cNvPicPr>
            <a:picLocks noChangeAspect="1"/>
          </p:cNvPicPr>
          <p:nvPr/>
        </p:nvPicPr>
        <p:blipFill>
          <a:blip r:embed="rId5"/>
          <a:stretch>
            <a:fillRect/>
          </a:stretch>
        </p:blipFill>
        <p:spPr>
          <a:xfrm>
            <a:off x="6096000" y="1938806"/>
            <a:ext cx="4680064" cy="4494101"/>
          </a:xfrm>
          <a:prstGeom prst="rect">
            <a:avLst/>
          </a:prstGeom>
        </p:spPr>
      </p:pic>
    </p:spTree>
    <p:extLst>
      <p:ext uri="{BB962C8B-B14F-4D97-AF65-F5344CB8AC3E}">
        <p14:creationId xmlns:p14="http://schemas.microsoft.com/office/powerpoint/2010/main" val="174341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3896931" y="1292475"/>
            <a:ext cx="3852914"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Ejercicio propuesto</a:t>
            </a:r>
            <a:endParaRPr lang="es-ES" sz="3600" b="1" cap="none" spc="0" dirty="0">
              <a:ln/>
              <a:solidFill>
                <a:srgbClr val="7030A0"/>
              </a:solidFill>
              <a:effectLst/>
            </a:endParaRPr>
          </a:p>
        </p:txBody>
      </p:sp>
      <p:sp>
        <p:nvSpPr>
          <p:cNvPr id="11" name="CuadroTexto 10">
            <a:extLst>
              <a:ext uri="{FF2B5EF4-FFF2-40B4-BE49-F238E27FC236}">
                <a16:creationId xmlns:a16="http://schemas.microsoft.com/office/drawing/2014/main" id="{3EEE977A-C6DA-4FF3-B91C-52CB3E6614C0}"/>
              </a:ext>
            </a:extLst>
          </p:cNvPr>
          <p:cNvSpPr txBox="1"/>
          <p:nvPr/>
        </p:nvSpPr>
        <p:spPr>
          <a:xfrm>
            <a:off x="519983" y="2257769"/>
            <a:ext cx="10373304" cy="400110"/>
          </a:xfrm>
          <a:prstGeom prst="rect">
            <a:avLst/>
          </a:prstGeom>
          <a:noFill/>
        </p:spPr>
        <p:txBody>
          <a:bodyPr wrap="square" rtlCol="0">
            <a:spAutoFit/>
          </a:bodyPr>
          <a:lstStyle/>
          <a:p>
            <a:pPr algn="just"/>
            <a:r>
              <a:rPr lang="es-CO" sz="2000" dirty="0"/>
              <a:t>Desarrolle un programa que calcule la sumatoria de las potencias dadas para un número entero.</a:t>
            </a:r>
          </a:p>
        </p:txBody>
      </p:sp>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EF8AFBCE-4C41-4133-B7BF-1D6A6D29FF44}"/>
                  </a:ext>
                </a:extLst>
              </p:cNvPr>
              <p:cNvSpPr txBox="1"/>
              <p:nvPr/>
            </p:nvSpPr>
            <p:spPr>
              <a:xfrm>
                <a:off x="1097995" y="3199082"/>
                <a:ext cx="2758601" cy="1268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𝑆</m:t>
                      </m:r>
                      <m:r>
                        <a:rPr lang="es-ES" sz="2800" b="0" i="1" smtClean="0">
                          <a:latin typeface="Cambria Math" panose="02040503050406030204" pitchFamily="18" charset="0"/>
                        </a:rPr>
                        <m:t>= </m:t>
                      </m:r>
                      <m:nary>
                        <m:naryPr>
                          <m:chr m:val="∑"/>
                          <m:ctrlPr>
                            <a:rPr lang="es-ES" sz="2800" b="0" i="1" smtClean="0">
                              <a:latin typeface="Cambria Math" panose="02040503050406030204" pitchFamily="18" charset="0"/>
                            </a:rPr>
                          </m:ctrlPr>
                        </m:naryPr>
                        <m:sub>
                          <m:r>
                            <m:rPr>
                              <m:brk m:alnAt="23"/>
                            </m:rPr>
                            <a:rPr lang="es-ES" sz="2800" b="0" i="1" smtClean="0">
                              <a:latin typeface="Cambria Math" panose="02040503050406030204" pitchFamily="18" charset="0"/>
                            </a:rPr>
                            <m:t>𝑖</m:t>
                          </m:r>
                          <m:r>
                            <a:rPr lang="es-ES" sz="2800" b="0" i="1" smtClean="0">
                              <a:latin typeface="Cambria Math" panose="02040503050406030204" pitchFamily="18" charset="0"/>
                            </a:rPr>
                            <m:t>=1</m:t>
                          </m:r>
                        </m:sub>
                        <m:sup>
                          <m:r>
                            <a:rPr lang="es-ES" sz="2800" b="0" i="1" smtClean="0">
                              <a:latin typeface="Cambria Math" panose="02040503050406030204" pitchFamily="18" charset="0"/>
                            </a:rPr>
                            <m:t>𝑛</m:t>
                          </m:r>
                        </m:sup>
                        <m:e>
                          <m:sSup>
                            <m:sSupPr>
                              <m:ctrlPr>
                                <a:rPr lang="es-ES" sz="2800" b="0" i="1" smtClean="0">
                                  <a:latin typeface="Cambria Math" panose="02040503050406030204" pitchFamily="18" charset="0"/>
                                </a:rPr>
                              </m:ctrlPr>
                            </m:sSupPr>
                            <m:e>
                              <m:r>
                                <a:rPr lang="es-ES" sz="2800" b="0" i="1" smtClean="0">
                                  <a:latin typeface="Cambria Math" panose="02040503050406030204" pitchFamily="18" charset="0"/>
                                </a:rPr>
                                <m:t>𝑎</m:t>
                              </m:r>
                            </m:e>
                            <m:sup>
                              <m:r>
                                <a:rPr lang="es-ES" sz="2800" b="0" i="1" smtClean="0">
                                  <a:latin typeface="Cambria Math" panose="02040503050406030204" pitchFamily="18" charset="0"/>
                                </a:rPr>
                                <m:t>𝑖</m:t>
                              </m:r>
                            </m:sup>
                          </m:sSup>
                        </m:e>
                      </m:nary>
                    </m:oMath>
                  </m:oMathPara>
                </a14:m>
                <a:endParaRPr lang="en-US" sz="2800" dirty="0"/>
              </a:p>
            </p:txBody>
          </p:sp>
        </mc:Choice>
        <mc:Fallback>
          <p:sp>
            <p:nvSpPr>
              <p:cNvPr id="8" name="CuadroTexto 7">
                <a:extLst>
                  <a:ext uri="{FF2B5EF4-FFF2-40B4-BE49-F238E27FC236}">
                    <a16:creationId xmlns:a16="http://schemas.microsoft.com/office/drawing/2014/main" id="{EF8AFBCE-4C41-4133-B7BF-1D6A6D29FF44}"/>
                  </a:ext>
                </a:extLst>
              </p:cNvPr>
              <p:cNvSpPr txBox="1">
                <a:spLocks noRot="1" noChangeAspect="1" noMove="1" noResize="1" noEditPoints="1" noAdjustHandles="1" noChangeArrowheads="1" noChangeShapeType="1" noTextEdit="1"/>
              </p:cNvSpPr>
              <p:nvPr/>
            </p:nvSpPr>
            <p:spPr>
              <a:xfrm>
                <a:off x="1097995" y="3199082"/>
                <a:ext cx="2758601" cy="1268552"/>
              </a:xfrm>
              <a:prstGeom prst="rect">
                <a:avLst/>
              </a:prstGeom>
              <a:blipFill>
                <a:blip r:embed="rId5"/>
                <a:stretch>
                  <a:fillRect/>
                </a:stretch>
              </a:blipFill>
            </p:spPr>
            <p:txBody>
              <a:bodyPr/>
              <a:lstStyle/>
              <a:p>
                <a:r>
                  <a:rPr lang="es-CO">
                    <a:noFill/>
                  </a:rPr>
                  <a:t> </a:t>
                </a:r>
              </a:p>
            </p:txBody>
          </p:sp>
        </mc:Fallback>
      </mc:AlternateContent>
      <p:sp>
        <p:nvSpPr>
          <p:cNvPr id="9" name="CuadroTexto 8">
            <a:extLst>
              <a:ext uri="{FF2B5EF4-FFF2-40B4-BE49-F238E27FC236}">
                <a16:creationId xmlns:a16="http://schemas.microsoft.com/office/drawing/2014/main" id="{4CAFC5FA-1101-47FF-93D2-2A4963C7E37B}"/>
              </a:ext>
            </a:extLst>
          </p:cNvPr>
          <p:cNvSpPr txBox="1"/>
          <p:nvPr/>
        </p:nvSpPr>
        <p:spPr>
          <a:xfrm>
            <a:off x="2165817" y="4684704"/>
            <a:ext cx="1126671" cy="523220"/>
          </a:xfrm>
          <a:prstGeom prst="rect">
            <a:avLst/>
          </a:prstGeom>
          <a:noFill/>
        </p:spPr>
        <p:txBody>
          <a:bodyPr wrap="square" rtlCol="0">
            <a:spAutoFit/>
          </a:bodyPr>
          <a:lstStyle/>
          <a:p>
            <a:r>
              <a:rPr lang="es-ES" sz="2800" b="1" dirty="0">
                <a:latin typeface="Cambria Math" panose="02040503050406030204" pitchFamily="18" charset="0"/>
                <a:ea typeface="Cambria Math" panose="02040503050406030204" pitchFamily="18" charset="0"/>
              </a:rPr>
              <a:t>n &gt; 0</a:t>
            </a:r>
            <a:endParaRPr lang="en-US" sz="2800" b="1" dirty="0">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8D862D86-C1F4-4A8D-8C71-B2B5AD8ACF06}"/>
                  </a:ext>
                </a:extLst>
              </p:cNvPr>
              <p:cNvSpPr txBox="1"/>
              <p:nvPr/>
            </p:nvSpPr>
            <p:spPr>
              <a:xfrm>
                <a:off x="5030536" y="3405510"/>
                <a:ext cx="5438617" cy="2308324"/>
              </a:xfrm>
              <a:prstGeom prst="rect">
                <a:avLst/>
              </a:prstGeom>
              <a:noFill/>
            </p:spPr>
            <p:txBody>
              <a:bodyPr wrap="square" rtlCol="0">
                <a:spAutoFit/>
              </a:bodyPr>
              <a:lstStyle/>
              <a:p>
                <a:r>
                  <a:rPr lang="es-ES" i="1" dirty="0">
                    <a:latin typeface="Cambria Math" panose="02040503050406030204" pitchFamily="18" charset="0"/>
                    <a:ea typeface="Cambria Math" panose="02040503050406030204" pitchFamily="18" charset="0"/>
                  </a:rPr>
                  <a:t>Por ejemplo, si </a:t>
                </a:r>
                <a:r>
                  <a:rPr lang="es-ES" b="1" i="1" dirty="0">
                    <a:latin typeface="Cambria Math" panose="02040503050406030204" pitchFamily="18" charset="0"/>
                    <a:ea typeface="Cambria Math" panose="02040503050406030204" pitchFamily="18" charset="0"/>
                  </a:rPr>
                  <a:t>n = 4</a:t>
                </a:r>
                <a:r>
                  <a:rPr lang="es-ES" i="1" dirty="0">
                    <a:latin typeface="Cambria Math" panose="02040503050406030204" pitchFamily="18" charset="0"/>
                    <a:ea typeface="Cambria Math" panose="02040503050406030204" pitchFamily="18" charset="0"/>
                  </a:rPr>
                  <a:t> y </a:t>
                </a:r>
                <a:r>
                  <a:rPr lang="es-ES" b="1" i="1" dirty="0">
                    <a:latin typeface="Cambria Math" panose="02040503050406030204" pitchFamily="18" charset="0"/>
                    <a:ea typeface="Cambria Math" panose="02040503050406030204" pitchFamily="18" charset="0"/>
                  </a:rPr>
                  <a:t>a = 3</a:t>
                </a:r>
              </a:p>
              <a:p>
                <a:endParaRPr lang="es-ES" dirty="0"/>
              </a:p>
              <a:p>
                <a:pPr algn="ctr"/>
                <a14:m>
                  <m:oMath xmlns:m="http://schemas.openxmlformats.org/officeDocument/2006/math">
                    <m:r>
                      <a:rPr lang="es-ES" b="0" i="1" smtClean="0">
                        <a:latin typeface="Cambria Math" panose="02040503050406030204" pitchFamily="18" charset="0"/>
                      </a:rPr>
                      <m:t>𝑆</m:t>
                    </m:r>
                    <m:r>
                      <a:rPr lang="es-ES" b="0" i="1" smtClean="0">
                        <a:latin typeface="Cambria Math" panose="02040503050406030204" pitchFamily="18" charset="0"/>
                      </a:rPr>
                      <m:t>= </m:t>
                    </m:r>
                    <m:sSup>
                      <m:sSupPr>
                        <m:ctrlPr>
                          <a:rPr lang="es-ES" b="0" i="1" smtClean="0">
                            <a:latin typeface="Cambria Math" panose="02040503050406030204" pitchFamily="18" charset="0"/>
                          </a:rPr>
                        </m:ctrlPr>
                      </m:sSupPr>
                      <m:e>
                        <m:r>
                          <a:rPr lang="es-ES" b="0" i="1" smtClean="0">
                            <a:latin typeface="Cambria Math" panose="02040503050406030204" pitchFamily="18" charset="0"/>
                          </a:rPr>
                          <m:t>3</m:t>
                        </m:r>
                      </m:e>
                      <m:sup>
                        <m:r>
                          <a:rPr lang="es-ES" b="0" i="1" smtClean="0">
                            <a:latin typeface="Cambria Math" panose="02040503050406030204" pitchFamily="18" charset="0"/>
                          </a:rPr>
                          <m:t>1 </m:t>
                        </m:r>
                      </m:sup>
                    </m:sSup>
                    <m:r>
                      <a:rPr lang="es-ES" b="0" i="1" smtClean="0">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3</m:t>
                        </m:r>
                      </m:e>
                      <m:sup>
                        <m:r>
                          <a:rPr lang="es-ES" b="0" i="1" smtClean="0">
                            <a:latin typeface="Cambria Math" panose="02040503050406030204" pitchFamily="18" charset="0"/>
                          </a:rPr>
                          <m:t>2</m:t>
                        </m:r>
                        <m:r>
                          <a:rPr lang="es-ES" i="1">
                            <a:latin typeface="Cambria Math" panose="02040503050406030204" pitchFamily="18" charset="0"/>
                          </a:rPr>
                          <m:t> </m:t>
                        </m:r>
                      </m:sup>
                    </m:sSup>
                  </m:oMath>
                </a14:m>
                <a:r>
                  <a:rPr lang="en-US" dirty="0"/>
                  <a:t> + </a:t>
                </a:r>
                <a14:m>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rPr>
                          <m:t>3</m:t>
                        </m:r>
                      </m:e>
                      <m:sup>
                        <m:r>
                          <a:rPr lang="es-ES" b="0" i="1" smtClean="0">
                            <a:latin typeface="Cambria Math" panose="02040503050406030204" pitchFamily="18" charset="0"/>
                          </a:rPr>
                          <m:t>3</m:t>
                        </m:r>
                        <m:r>
                          <a:rPr lang="es-ES" i="1">
                            <a:latin typeface="Cambria Math" panose="02040503050406030204" pitchFamily="18" charset="0"/>
                          </a:rPr>
                          <m:t> </m:t>
                        </m:r>
                      </m:sup>
                    </m:sSup>
                    <m:r>
                      <a:rPr lang="es-ES" b="0" i="1" smtClean="0">
                        <a:latin typeface="Cambria Math" panose="02040503050406030204" pitchFamily="18" charset="0"/>
                      </a:rPr>
                      <m:t>+</m:t>
                    </m:r>
                    <m:sSup>
                      <m:sSupPr>
                        <m:ctrlPr>
                          <a:rPr lang="es-ES" i="1" smtClean="0">
                            <a:latin typeface="Cambria Math" panose="02040503050406030204" pitchFamily="18" charset="0"/>
                          </a:rPr>
                        </m:ctrlPr>
                      </m:sSupPr>
                      <m:e>
                        <m:r>
                          <a:rPr lang="es-ES" i="1">
                            <a:latin typeface="Cambria Math" panose="02040503050406030204" pitchFamily="18" charset="0"/>
                          </a:rPr>
                          <m:t>3</m:t>
                        </m:r>
                      </m:e>
                      <m:sup>
                        <m:r>
                          <a:rPr lang="es-ES" b="0" i="1" smtClean="0">
                            <a:latin typeface="Cambria Math" panose="02040503050406030204" pitchFamily="18" charset="0"/>
                          </a:rPr>
                          <m:t>4</m:t>
                        </m:r>
                        <m:r>
                          <a:rPr lang="es-ES" i="1">
                            <a:latin typeface="Cambria Math" panose="02040503050406030204" pitchFamily="18" charset="0"/>
                          </a:rPr>
                          <m:t> </m:t>
                        </m:r>
                      </m:sup>
                    </m:sSup>
                  </m:oMath>
                </a14:m>
                <a:endParaRPr lang="es-ES" dirty="0"/>
              </a:p>
              <a:p>
                <a:pPr algn="ctr"/>
                <a:endParaRPr lang="es-ES" dirty="0"/>
              </a:p>
              <a:p>
                <a:pPr algn="ctr"/>
                <a:r>
                  <a:rPr lang="es-ES" i="1" dirty="0">
                    <a:latin typeface="Cambria Math" panose="02040503050406030204" pitchFamily="18" charset="0"/>
                    <a:ea typeface="Cambria Math" panose="02040503050406030204" pitchFamily="18" charset="0"/>
                  </a:rPr>
                  <a:t>S = 120</a:t>
                </a:r>
                <a:endParaRPr lang="en-US" i="1" dirty="0">
                  <a:latin typeface="Cambria Math" panose="02040503050406030204" pitchFamily="18" charset="0"/>
                  <a:ea typeface="Cambria Math" panose="02040503050406030204" pitchFamily="18" charset="0"/>
                </a:endParaRPr>
              </a:p>
              <a:p>
                <a:endParaRPr lang="en-US" dirty="0"/>
              </a:p>
              <a:p>
                <a:endParaRPr lang="en-US" dirty="0"/>
              </a:p>
              <a:p>
                <a:endParaRPr lang="en-US" dirty="0"/>
              </a:p>
            </p:txBody>
          </p:sp>
        </mc:Choice>
        <mc:Fallback>
          <p:sp>
            <p:nvSpPr>
              <p:cNvPr id="10" name="CuadroTexto 9">
                <a:extLst>
                  <a:ext uri="{FF2B5EF4-FFF2-40B4-BE49-F238E27FC236}">
                    <a16:creationId xmlns:a16="http://schemas.microsoft.com/office/drawing/2014/main" id="{8D862D86-C1F4-4A8D-8C71-B2B5AD8ACF06}"/>
                  </a:ext>
                </a:extLst>
              </p:cNvPr>
              <p:cNvSpPr txBox="1">
                <a:spLocks noRot="1" noChangeAspect="1" noMove="1" noResize="1" noEditPoints="1" noAdjustHandles="1" noChangeArrowheads="1" noChangeShapeType="1" noTextEdit="1"/>
              </p:cNvSpPr>
              <p:nvPr/>
            </p:nvSpPr>
            <p:spPr>
              <a:xfrm>
                <a:off x="5030536" y="3405510"/>
                <a:ext cx="5438617" cy="2308324"/>
              </a:xfrm>
              <a:prstGeom prst="rect">
                <a:avLst/>
              </a:prstGeom>
              <a:blipFill>
                <a:blip r:embed="rId6"/>
                <a:stretch>
                  <a:fillRect l="-897" t="-1852"/>
                </a:stretch>
              </a:blipFill>
            </p:spPr>
            <p:txBody>
              <a:bodyPr/>
              <a:lstStyle/>
              <a:p>
                <a:r>
                  <a:rPr lang="es-CO">
                    <a:noFill/>
                  </a:rPr>
                  <a:t> </a:t>
                </a:r>
              </a:p>
            </p:txBody>
          </p:sp>
        </mc:Fallback>
      </mc:AlternateContent>
    </p:spTree>
    <p:extLst>
      <p:ext uri="{BB962C8B-B14F-4D97-AF65-F5344CB8AC3E}">
        <p14:creationId xmlns:p14="http://schemas.microsoft.com/office/powerpoint/2010/main" val="320734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3896931" y="1292475"/>
            <a:ext cx="3852914"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Ejercicio propuesto</a:t>
            </a:r>
            <a:endParaRPr lang="es-ES" sz="3600" b="1" cap="none" spc="0" dirty="0">
              <a:ln/>
              <a:solidFill>
                <a:srgbClr val="7030A0"/>
              </a:solidFill>
              <a:effectLst/>
            </a:endParaRPr>
          </a:p>
        </p:txBody>
      </p:sp>
      <p:pic>
        <p:nvPicPr>
          <p:cNvPr id="5" name="Imagen 4">
            <a:extLst>
              <a:ext uri="{FF2B5EF4-FFF2-40B4-BE49-F238E27FC236}">
                <a16:creationId xmlns:a16="http://schemas.microsoft.com/office/drawing/2014/main" id="{28E49D93-81FC-42DC-B617-E7E8F098BD5A}"/>
              </a:ext>
            </a:extLst>
          </p:cNvPr>
          <p:cNvPicPr>
            <a:picLocks noChangeAspect="1"/>
          </p:cNvPicPr>
          <p:nvPr/>
        </p:nvPicPr>
        <p:blipFill>
          <a:blip r:embed="rId5"/>
          <a:stretch>
            <a:fillRect/>
          </a:stretch>
        </p:blipFill>
        <p:spPr>
          <a:xfrm>
            <a:off x="3047171" y="2055950"/>
            <a:ext cx="5753100" cy="4124325"/>
          </a:xfrm>
          <a:prstGeom prst="rect">
            <a:avLst/>
          </a:prstGeom>
        </p:spPr>
      </p:pic>
    </p:spTree>
    <p:extLst>
      <p:ext uri="{BB962C8B-B14F-4D97-AF65-F5344CB8AC3E}">
        <p14:creationId xmlns:p14="http://schemas.microsoft.com/office/powerpoint/2010/main" val="2991086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Rectángulo 6">
            <a:extLst>
              <a:ext uri="{FF2B5EF4-FFF2-40B4-BE49-F238E27FC236}">
                <a16:creationId xmlns:a16="http://schemas.microsoft.com/office/drawing/2014/main" id="{F16A1F11-AE20-451B-A769-F175CE5DD7A4}"/>
              </a:ext>
            </a:extLst>
          </p:cNvPr>
          <p:cNvSpPr/>
          <p:nvPr/>
        </p:nvSpPr>
        <p:spPr>
          <a:xfrm>
            <a:off x="3595155" y="1199329"/>
            <a:ext cx="4482958"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Ejercicios a desarrollar</a:t>
            </a:r>
            <a:endParaRPr lang="es-ES" sz="3600" b="1" cap="none" spc="0" dirty="0">
              <a:ln/>
              <a:solidFill>
                <a:srgbClr val="7030A0"/>
              </a:solidFill>
              <a:effectLst/>
            </a:endParaRPr>
          </a:p>
        </p:txBody>
      </p:sp>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27144C6A-4FF3-449E-BF74-631156EED324}"/>
                  </a:ext>
                </a:extLst>
              </p:cNvPr>
              <p:cNvSpPr txBox="1"/>
              <p:nvPr/>
            </p:nvSpPr>
            <p:spPr>
              <a:xfrm>
                <a:off x="384314" y="1713522"/>
                <a:ext cx="10587522" cy="5100755"/>
              </a:xfrm>
              <a:prstGeom prst="rect">
                <a:avLst/>
              </a:prstGeom>
              <a:noFill/>
            </p:spPr>
            <p:txBody>
              <a:bodyPr wrap="square" rtlCol="0">
                <a:spAutoFit/>
              </a:bodyPr>
              <a:lstStyle/>
              <a:p>
                <a:pPr marL="342900" indent="-342900" algn="just">
                  <a:buAutoNum type="arabicPeriod"/>
                </a:pPr>
                <a:r>
                  <a:rPr lang="es-CO" dirty="0"/>
                  <a:t>Calcular la suma de los divisores de cada número introducido por teclado. Se termina cuando el número ingresado sea negativo.</a:t>
                </a:r>
              </a:p>
              <a:p>
                <a:pPr marL="342900" indent="-342900" algn="just">
                  <a:buAutoNum type="arabicPeriod"/>
                </a:pPr>
                <a:endParaRPr lang="es-CO" b="1" i="1" dirty="0"/>
              </a:p>
              <a:p>
                <a:pPr marL="342900" indent="-342900" algn="just">
                  <a:buAutoNum type="arabicPeriod"/>
                </a:pPr>
                <a:r>
                  <a:rPr lang="es-CO" dirty="0"/>
                  <a:t>Ingresar por teclado 100 números enteros y calcular cuántos de ellos son pares. Se imprime el resultado.</a:t>
                </a:r>
              </a:p>
              <a:p>
                <a:pPr marL="342900" indent="-342900" algn="just">
                  <a:buAutoNum type="arabicPeriod"/>
                </a:pPr>
                <a:endParaRPr lang="es-CO" dirty="0"/>
              </a:p>
              <a:p>
                <a:pPr marL="342900" indent="-342900" algn="just">
                  <a:buAutoNum type="arabicPeriod"/>
                </a:pPr>
                <a:r>
                  <a:rPr lang="es-CO" dirty="0"/>
                  <a:t>Haga un algoritmo que imprima los 10 primeros números pares comenzando en 2 e imprima también sus respectivos cubos. Por ejemplo: 2 – 8; 4 – 64; 6 – 216 …</a:t>
                </a:r>
              </a:p>
              <a:p>
                <a:pPr marL="342900" indent="-342900" algn="just">
                  <a:buAutoNum type="arabicPeriod"/>
                </a:pPr>
                <a:endParaRPr lang="es-CO" dirty="0"/>
              </a:p>
              <a:p>
                <a:pPr marL="342900" indent="-342900" algn="just">
                  <a:buAutoNum type="arabicPeriod"/>
                </a:pPr>
                <a:r>
                  <a:rPr lang="es-CO" dirty="0"/>
                  <a:t>La presión, volumen y temperatura de una masa de aire se relacionan por la fórmula:  </a:t>
                </a:r>
              </a:p>
              <a:p>
                <a:pPr algn="just"/>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𝑚𝑎𝑠𝑎</m:t>
                      </m:r>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𝑝𝑟𝑒𝑠𝑖</m:t>
                          </m:r>
                          <m:r>
                            <a:rPr lang="es-ES" i="1">
                              <a:latin typeface="Cambria Math" panose="02040503050406030204" pitchFamily="18" charset="0"/>
                            </a:rPr>
                            <m:t>ó</m:t>
                          </m:r>
                          <m:r>
                            <a:rPr lang="es-ES" i="1">
                              <a:latin typeface="Cambria Math" panose="02040503050406030204" pitchFamily="18" charset="0"/>
                            </a:rPr>
                            <m:t>𝑛</m:t>
                          </m:r>
                          <m:r>
                            <a:rPr lang="es-ES" i="1">
                              <a:latin typeface="Cambria Math" panose="02040503050406030204" pitchFamily="18" charset="0"/>
                            </a:rPr>
                            <m:t> ∗</m:t>
                          </m:r>
                          <m:r>
                            <a:rPr lang="es-ES" i="1">
                              <a:latin typeface="Cambria Math" panose="02040503050406030204" pitchFamily="18" charset="0"/>
                            </a:rPr>
                            <m:t>𝑣𝑜𝑙𝑢𝑚𝑒𝑛</m:t>
                          </m:r>
                        </m:num>
                        <m:den>
                          <m:r>
                            <a:rPr lang="es-ES" i="1">
                              <a:latin typeface="Cambria Math" panose="02040503050406030204" pitchFamily="18" charset="0"/>
                            </a:rPr>
                            <m:t>0,37 ∗(</m:t>
                          </m:r>
                          <m:r>
                            <a:rPr lang="es-ES" i="1">
                              <a:latin typeface="Cambria Math" panose="02040503050406030204" pitchFamily="18" charset="0"/>
                            </a:rPr>
                            <m:t>𝑡𝑒𝑚𝑝𝑒𝑟𝑎𝑡𝑢𝑟𝑎</m:t>
                          </m:r>
                          <m:r>
                            <a:rPr lang="es-ES" i="1">
                              <a:latin typeface="Cambria Math" panose="02040503050406030204" pitchFamily="18" charset="0"/>
                            </a:rPr>
                            <m:t>+460)</m:t>
                          </m:r>
                        </m:den>
                      </m:f>
                    </m:oMath>
                  </m:oMathPara>
                </a14:m>
                <a:endParaRPr lang="es-CO" dirty="0"/>
              </a:p>
              <a:p>
                <a:pPr algn="just"/>
                <a:endParaRPr lang="es-CO" dirty="0"/>
              </a:p>
              <a:p>
                <a:pPr algn="just"/>
                <a:r>
                  <a:rPr lang="es-CO" dirty="0"/>
                  <a:t>Calcular el promedio de masa aire de los neumáticos (llantas) de N vehículos que están en compostura en un servicio de alineación y balanceo. Los vehículos pueden ser motocicletas o automóviles.</a:t>
                </a:r>
              </a:p>
              <a:p>
                <a:pPr algn="just"/>
                <a:endParaRPr lang="es-CO" dirty="0"/>
              </a:p>
              <a:p>
                <a:pPr marL="342900" indent="-342900" algn="just">
                  <a:buFont typeface="+mj-lt"/>
                  <a:buAutoNum type="arabicPeriod" startAt="5"/>
                </a:pPr>
                <a:r>
                  <a:rPr lang="es-CO" dirty="0"/>
                  <a:t>Suponga que tiene usted una tienda y desea registrar las ventas en su computadora. Diseñe un programa que lea por cada cliente, el monto total de su compra. Al final del día que escriba la cantidad total de ventas y el número de clientes atendidos.</a:t>
                </a:r>
              </a:p>
            </p:txBody>
          </p:sp>
        </mc:Choice>
        <mc:Fallback>
          <p:sp>
            <p:nvSpPr>
              <p:cNvPr id="12" name="CuadroTexto 11">
                <a:extLst>
                  <a:ext uri="{FF2B5EF4-FFF2-40B4-BE49-F238E27FC236}">
                    <a16:creationId xmlns:a16="http://schemas.microsoft.com/office/drawing/2014/main" id="{27144C6A-4FF3-449E-BF74-631156EED324}"/>
                  </a:ext>
                </a:extLst>
              </p:cNvPr>
              <p:cNvSpPr txBox="1">
                <a:spLocks noRot="1" noChangeAspect="1" noMove="1" noResize="1" noEditPoints="1" noAdjustHandles="1" noChangeArrowheads="1" noChangeShapeType="1" noTextEdit="1"/>
              </p:cNvSpPr>
              <p:nvPr/>
            </p:nvSpPr>
            <p:spPr>
              <a:xfrm>
                <a:off x="384314" y="1713522"/>
                <a:ext cx="10587522" cy="5100755"/>
              </a:xfrm>
              <a:prstGeom prst="rect">
                <a:avLst/>
              </a:prstGeom>
              <a:blipFill>
                <a:blip r:embed="rId5"/>
                <a:stretch>
                  <a:fillRect l="-461" t="-597" r="-518" b="-956"/>
                </a:stretch>
              </a:blipFill>
            </p:spPr>
            <p:txBody>
              <a:bodyPr/>
              <a:lstStyle/>
              <a:p>
                <a:r>
                  <a:rPr lang="es-CO">
                    <a:noFill/>
                  </a:rPr>
                  <a:t> </a:t>
                </a:r>
              </a:p>
            </p:txBody>
          </p:sp>
        </mc:Fallback>
      </mc:AlternateContent>
    </p:spTree>
    <p:extLst>
      <p:ext uri="{BB962C8B-B14F-4D97-AF65-F5344CB8AC3E}">
        <p14:creationId xmlns:p14="http://schemas.microsoft.com/office/powerpoint/2010/main" val="228131801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4505</TotalTime>
  <Words>627</Words>
  <Application>Microsoft Office PowerPoint</Application>
  <PresentationFormat>Panorámica</PresentationFormat>
  <Paragraphs>46</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Calibri Light</vt:lpstr>
      <vt:lpstr>Cambria Math</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Julio Castaño</cp:lastModifiedBy>
  <cp:revision>103</cp:revision>
  <dcterms:created xsi:type="dcterms:W3CDTF">2023-03-30T14:23:16Z</dcterms:created>
  <dcterms:modified xsi:type="dcterms:W3CDTF">2024-08-20T03:59:48Z</dcterms:modified>
</cp:coreProperties>
</file>