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300" r:id="rId3"/>
    <p:sldId id="316" r:id="rId4"/>
    <p:sldId id="317" r:id="rId5"/>
    <p:sldId id="318" r:id="rId6"/>
    <p:sldId id="319" r:id="rId7"/>
    <p:sldId id="320" r:id="rId8"/>
    <p:sldId id="315"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5/08/2024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5/08/2024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5/08/2024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If Else Statement i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457" y="3650616"/>
            <a:ext cx="4606111" cy="26320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598517" y="1391421"/>
            <a:ext cx="11163993" cy="2123658"/>
          </a:xfrm>
          <a:prstGeom prst="rect">
            <a:avLst/>
          </a:prstGeom>
          <a:noFill/>
        </p:spPr>
        <p:txBody>
          <a:bodyPr wrap="square" rtlCol="0">
            <a:spAutoFit/>
          </a:bodyPr>
          <a:lstStyle/>
          <a:p>
            <a:pPr lvl="0" algn="ctr">
              <a:defRPr/>
            </a:pPr>
            <a:r>
              <a:rPr lang="es-MX" sz="4400" b="1" dirty="0">
                <a:solidFill>
                  <a:srgbClr val="332E85"/>
                </a:solidFill>
                <a:effectLst>
                  <a:outerShdw blurRad="38100" dist="38100" dir="2700000" algn="tl">
                    <a:srgbClr val="000000">
                      <a:alpha val="43137"/>
                    </a:srgbClr>
                  </a:outerShdw>
                </a:effectLst>
                <a:latin typeface="Montserrat" panose="00000500000000000000" pitchFamily="2" charset="0"/>
              </a:rPr>
              <a:t>Concepto de secuencia; sentencias condicionales (if-else) en PSEINT y Python.</a:t>
            </a:r>
            <a:endParaRPr kumimoji="0" lang="es-CO" sz="4400" b="1"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347265" y="237810"/>
            <a:ext cx="966466" cy="883434"/>
          </a:xfrm>
          <a:prstGeom prst="rect">
            <a:avLst/>
          </a:prstGeom>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052" name="Picture 4" descr="La Programación, La Codificación Y El Concepto De Secuencias De Comandos.  Plaza De La Composición De La Bandera Ilustraciones svg, vectoriales, clip  art vectorizado libre de derechos. Image 5343221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46229" y="2983114"/>
            <a:ext cx="3010594" cy="3010594"/>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1038226" y="3563854"/>
            <a:ext cx="5138130" cy="2246769"/>
          </a:xfrm>
          <a:prstGeom prst="rect">
            <a:avLst/>
          </a:prstGeom>
          <a:noFill/>
        </p:spPr>
        <p:txBody>
          <a:bodyPr wrap="square" rtlCol="0">
            <a:spAutoFit/>
          </a:bodyPr>
          <a:lstStyle/>
          <a:p>
            <a:r>
              <a:rPr lang="es-MX" sz="2000" dirty="0"/>
              <a:t>En programación, una secuencia se refiere a la ejecución ordenada de instrucciones o pasos en un programa, una después de la otra. Este es uno de los conceptos fundamentales en cualquier lenguaje de programación, ya que asegura que las acciones ocurran en el orden correcto.</a:t>
            </a:r>
          </a:p>
        </p:txBody>
      </p:sp>
      <p:sp>
        <p:nvSpPr>
          <p:cNvPr id="3" name="Rectángulo 2"/>
          <p:cNvSpPr/>
          <p:nvPr/>
        </p:nvSpPr>
        <p:spPr>
          <a:xfrm>
            <a:off x="2978847" y="1827044"/>
            <a:ext cx="557267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a:ln/>
                <a:solidFill>
                  <a:srgbClr val="7030A0"/>
                </a:solidFill>
              </a:rPr>
              <a:t>Concepto de Secuencia</a:t>
            </a:r>
            <a:endParaRPr lang="es-ES" sz="4400" b="1" cap="none" spc="0" dirty="0">
              <a:ln/>
              <a:solidFill>
                <a:srgbClr val="7030A0"/>
              </a:solidFill>
              <a:effectLst/>
            </a:endParaRPr>
          </a:p>
        </p:txBody>
      </p:sp>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3074" name="Picture 2" descr="Sentencia 'if ... else' en lenguaje C | 10/45 | UP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737" y="2984885"/>
            <a:ext cx="5302553" cy="2983653"/>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3339410"/>
            <a:ext cx="4988502" cy="1631216"/>
          </a:xfrm>
          <a:prstGeom prst="rect">
            <a:avLst/>
          </a:prstGeom>
          <a:noFill/>
        </p:spPr>
        <p:txBody>
          <a:bodyPr wrap="square" rtlCol="0">
            <a:spAutoFit/>
          </a:bodyPr>
          <a:lstStyle/>
          <a:p>
            <a:r>
              <a:rPr lang="es-MX" sz="2000" dirty="0"/>
              <a:t>Las sentencias condicionales permiten que un programa tome decisiones en función de ciertas condiciones. Estas sentencias permiten ejecutar diferentes bloques de código según si una condición es verdadera o falsa.</a:t>
            </a:r>
          </a:p>
        </p:txBody>
      </p:sp>
      <p:sp>
        <p:nvSpPr>
          <p:cNvPr id="3" name="Rectángulo 2"/>
          <p:cNvSpPr/>
          <p:nvPr/>
        </p:nvSpPr>
        <p:spPr>
          <a:xfrm>
            <a:off x="2542830" y="1431113"/>
            <a:ext cx="6561090"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rgbClr val="7030A0"/>
                </a:solidFill>
              </a:rPr>
              <a:t>Sentencias Condicionales (</a:t>
            </a:r>
            <a:r>
              <a:rPr lang="es-ES" sz="3600" b="1" dirty="0" err="1">
                <a:ln/>
                <a:solidFill>
                  <a:srgbClr val="7030A0"/>
                </a:solidFill>
              </a:rPr>
              <a:t>if-else</a:t>
            </a:r>
            <a:r>
              <a:rPr lang="es-ES" sz="3600" b="1" dirty="0">
                <a:ln/>
                <a:solidFill>
                  <a:srgbClr val="7030A0"/>
                </a:solidFill>
              </a:rPr>
              <a:t>)</a:t>
            </a:r>
            <a:endParaRPr lang="es-ES" sz="3600" b="1" cap="none" spc="0" dirty="0">
              <a:ln/>
              <a:solidFill>
                <a:srgbClr val="7030A0"/>
              </a:solidFill>
              <a:effectLst/>
            </a:endParaRPr>
          </a:p>
        </p:txBody>
      </p:sp>
    </p:spTree>
    <p:extLst>
      <p:ext uri="{BB962C8B-B14F-4D97-AF65-F5344CB8AC3E}">
        <p14:creationId xmlns:p14="http://schemas.microsoft.com/office/powerpoint/2010/main" val="2883101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5129" name="Picture 9" descr="Introducción a los Operadores Lógicos en PSEINT | Blog Coders F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70" y="4118583"/>
            <a:ext cx="3825312" cy="217415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4984844" y="1431113"/>
            <a:ext cx="1677062"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PSEINT</a:t>
            </a:r>
            <a:endParaRPr lang="es-ES" sz="4000" b="1" cap="none" spc="0" dirty="0">
              <a:ln/>
              <a:solidFill>
                <a:srgbClr val="7030A0"/>
              </a:solidFill>
              <a:effectLst/>
            </a:endParaRPr>
          </a:p>
        </p:txBody>
      </p:sp>
      <p:sp>
        <p:nvSpPr>
          <p:cNvPr id="5" name="Rectangle 1"/>
          <p:cNvSpPr>
            <a:spLocks noChangeArrowheads="1"/>
          </p:cNvSpPr>
          <p:nvPr/>
        </p:nvSpPr>
        <p:spPr bwMode="auto">
          <a:xfrm>
            <a:off x="655637" y="2719430"/>
            <a:ext cx="40313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CO" altLang="es-CO" dirty="0">
                <a:latin typeface="Arial" panose="020B0604020202020204" pitchFamily="34" charset="0"/>
              </a:rPr>
              <a:t>E</a:t>
            </a:r>
            <a:r>
              <a:rPr kumimoji="0" lang="es-CO" altLang="es-CO" b="0" i="0" u="none" strike="noStrike" cap="none" normalizeH="0" baseline="0" dirty="0" smtClean="0">
                <a:ln>
                  <a:noFill/>
                </a:ln>
                <a:solidFill>
                  <a:schemeClr val="tx1"/>
                </a:solidFill>
                <a:effectLst/>
                <a:latin typeface="Arial" panose="020B0604020202020204" pitchFamily="34" charset="0"/>
              </a:rPr>
              <a:t>n PSEINT, la estructura </a:t>
            </a:r>
            <a:r>
              <a:rPr kumimoji="0" lang="es-CO" altLang="es-CO" b="0" i="0" u="none" strike="noStrike" cap="none" normalizeH="0" baseline="0" dirty="0" smtClean="0">
                <a:ln>
                  <a:noFill/>
                </a:ln>
                <a:solidFill>
                  <a:schemeClr val="tx1"/>
                </a:solidFill>
                <a:effectLst/>
                <a:latin typeface="Arial Unicode MS"/>
              </a:rPr>
              <a:t>if-else</a:t>
            </a:r>
            <a:r>
              <a:rPr kumimoji="0" lang="es-CO" altLang="es-CO" b="0" i="0" u="none" strike="noStrike" cap="none" normalizeH="0" baseline="0" dirty="0" smtClean="0">
                <a:ln>
                  <a:noFill/>
                </a:ln>
                <a:solidFill>
                  <a:schemeClr val="tx1"/>
                </a:solidFill>
                <a:effectLst/>
              </a:rPr>
              <a:t> se usa para evaluar una condición y ejecutar diferentes bloques de código basándose en si la condición es verdadera o falsa.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cxnSp>
        <p:nvCxnSpPr>
          <p:cNvPr id="12" name="Conector recto 11"/>
          <p:cNvCxnSpPr/>
          <p:nvPr/>
        </p:nvCxnSpPr>
        <p:spPr>
          <a:xfrm>
            <a:off x="5428210" y="2719430"/>
            <a:ext cx="16626" cy="3845384"/>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590219" y="2719430"/>
            <a:ext cx="1010213" cy="369332"/>
          </a:xfrm>
          <a:prstGeom prst="rect">
            <a:avLst/>
          </a:prstGeom>
          <a:noFill/>
        </p:spPr>
        <p:txBody>
          <a:bodyPr wrap="none" rtlCol="0">
            <a:spAutoFit/>
          </a:bodyPr>
          <a:lstStyle/>
          <a:p>
            <a:r>
              <a:rPr lang="es-CO" dirty="0"/>
              <a:t>Ejemplo:</a:t>
            </a:r>
          </a:p>
        </p:txBody>
      </p:sp>
      <p:sp>
        <p:nvSpPr>
          <p:cNvPr id="15" name="CuadroTexto 14"/>
          <p:cNvSpPr txBox="1"/>
          <p:nvPr/>
        </p:nvSpPr>
        <p:spPr>
          <a:xfrm>
            <a:off x="5618569" y="3475370"/>
            <a:ext cx="3379836" cy="2523768"/>
          </a:xfrm>
          <a:prstGeom prst="rect">
            <a:avLst/>
          </a:prstGeom>
          <a:noFill/>
        </p:spPr>
        <p:txBody>
          <a:bodyPr wrap="none" rtlCol="0">
            <a:spAutoFit/>
          </a:bodyPr>
          <a:lstStyle/>
          <a:p>
            <a:r>
              <a:rPr lang="es-MX" sz="1400" dirty="0"/>
              <a:t>Algoritmo EjemploIfElse</a:t>
            </a:r>
          </a:p>
          <a:p>
            <a:r>
              <a:rPr lang="es-MX" sz="1400" dirty="0"/>
              <a:t>    Escribir "Ingresa un número: "</a:t>
            </a:r>
          </a:p>
          <a:p>
            <a:r>
              <a:rPr lang="es-MX" sz="1400" dirty="0"/>
              <a:t>    Leer numero</a:t>
            </a:r>
          </a:p>
          <a:p>
            <a:r>
              <a:rPr lang="es-MX" sz="1400" dirty="0"/>
              <a:t>    </a:t>
            </a:r>
          </a:p>
          <a:p>
            <a:r>
              <a:rPr lang="es-MX" sz="1400" dirty="0"/>
              <a:t>    Si (numero &gt; 0) Entonces</a:t>
            </a:r>
          </a:p>
          <a:p>
            <a:r>
              <a:rPr lang="es-MX" sz="1400" dirty="0"/>
              <a:t>        Escribir "El número es positivo."</a:t>
            </a:r>
          </a:p>
          <a:p>
            <a:r>
              <a:rPr lang="es-MX" sz="1400" dirty="0"/>
              <a:t>    Sino</a:t>
            </a:r>
          </a:p>
          <a:p>
            <a:r>
              <a:rPr lang="es-MX" sz="1400" dirty="0"/>
              <a:t>        Escribir "El número es negativo o cero."</a:t>
            </a:r>
          </a:p>
          <a:p>
            <a:r>
              <a:rPr lang="es-MX" sz="1400" dirty="0"/>
              <a:t>    FinSi</a:t>
            </a:r>
          </a:p>
          <a:p>
            <a:r>
              <a:rPr lang="es-MX" sz="1400" dirty="0"/>
              <a:t>FinAlgoritmo</a:t>
            </a:r>
          </a:p>
          <a:p>
            <a:endParaRPr lang="es-CO" dirty="0"/>
          </a:p>
        </p:txBody>
      </p:sp>
    </p:spTree>
    <p:extLst>
      <p:ext uri="{BB962C8B-B14F-4D97-AF65-F5344CB8AC3E}">
        <p14:creationId xmlns:p14="http://schemas.microsoft.com/office/powerpoint/2010/main" val="3652203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6147" name="Picture 3" descr="Python 🐍 : The most popular language"/>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5637" y="3967932"/>
            <a:ext cx="4421005" cy="252628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4967275" y="1431113"/>
            <a:ext cx="171220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Python</a:t>
            </a:r>
            <a:endParaRPr lang="es-ES" sz="4000" b="1" cap="none" spc="0" dirty="0">
              <a:ln/>
              <a:solidFill>
                <a:srgbClr val="7030A0"/>
              </a:solidFill>
              <a:effectLst/>
            </a:endParaRPr>
          </a:p>
        </p:txBody>
      </p:sp>
      <p:cxnSp>
        <p:nvCxnSpPr>
          <p:cNvPr id="12" name="Conector recto 11"/>
          <p:cNvCxnSpPr/>
          <p:nvPr/>
        </p:nvCxnSpPr>
        <p:spPr>
          <a:xfrm>
            <a:off x="5428210" y="2719430"/>
            <a:ext cx="16626" cy="3845384"/>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590219" y="2719430"/>
            <a:ext cx="1010213" cy="369332"/>
          </a:xfrm>
          <a:prstGeom prst="rect">
            <a:avLst/>
          </a:prstGeom>
          <a:noFill/>
        </p:spPr>
        <p:txBody>
          <a:bodyPr wrap="none" rtlCol="0">
            <a:spAutoFit/>
          </a:bodyPr>
          <a:lstStyle/>
          <a:p>
            <a:r>
              <a:rPr lang="es-CO" dirty="0"/>
              <a:t>Ejemplo:</a:t>
            </a:r>
          </a:p>
        </p:txBody>
      </p:sp>
      <p:sp>
        <p:nvSpPr>
          <p:cNvPr id="15" name="CuadroTexto 14"/>
          <p:cNvSpPr txBox="1"/>
          <p:nvPr/>
        </p:nvSpPr>
        <p:spPr>
          <a:xfrm>
            <a:off x="5590219" y="3779250"/>
            <a:ext cx="3339184" cy="1661993"/>
          </a:xfrm>
          <a:prstGeom prst="rect">
            <a:avLst/>
          </a:prstGeom>
          <a:noFill/>
        </p:spPr>
        <p:txBody>
          <a:bodyPr wrap="none" rtlCol="0">
            <a:spAutoFit/>
          </a:bodyPr>
          <a:lstStyle/>
          <a:p>
            <a:r>
              <a:rPr lang="es-MX" sz="1400" dirty="0"/>
              <a:t>numero = </a:t>
            </a:r>
            <a:r>
              <a:rPr lang="es-MX" sz="1400" dirty="0" err="1"/>
              <a:t>int</a:t>
            </a:r>
            <a:r>
              <a:rPr lang="es-MX" sz="1400" dirty="0"/>
              <a:t>(input("Ingresa un número: "))</a:t>
            </a:r>
          </a:p>
          <a:p>
            <a:endParaRPr lang="es-MX" sz="1400" dirty="0"/>
          </a:p>
          <a:p>
            <a:r>
              <a:rPr lang="es-MX" sz="1400" dirty="0" err="1"/>
              <a:t>if</a:t>
            </a:r>
            <a:r>
              <a:rPr lang="es-MX" sz="1400" dirty="0"/>
              <a:t> numero &gt; 0:</a:t>
            </a:r>
          </a:p>
          <a:p>
            <a:r>
              <a:rPr lang="es-MX" sz="1400" dirty="0"/>
              <a:t>    </a:t>
            </a:r>
            <a:r>
              <a:rPr lang="es-MX" sz="1400" dirty="0" err="1"/>
              <a:t>print</a:t>
            </a:r>
            <a:r>
              <a:rPr lang="es-MX" sz="1400" dirty="0"/>
              <a:t>("El número es positivo.")</a:t>
            </a:r>
          </a:p>
          <a:p>
            <a:r>
              <a:rPr lang="es-MX" sz="1400" dirty="0" err="1"/>
              <a:t>else</a:t>
            </a:r>
            <a:r>
              <a:rPr lang="es-MX" sz="1400" dirty="0"/>
              <a:t>:</a:t>
            </a:r>
          </a:p>
          <a:p>
            <a:r>
              <a:rPr lang="es-MX" sz="1400" dirty="0"/>
              <a:t>    </a:t>
            </a:r>
            <a:r>
              <a:rPr lang="es-MX" sz="1400" dirty="0" err="1"/>
              <a:t>print</a:t>
            </a:r>
            <a:r>
              <a:rPr lang="es-MX" sz="1400" dirty="0"/>
              <a:t>("El número es negativo o cero.")</a:t>
            </a:r>
          </a:p>
          <a:p>
            <a:endParaRPr lang="es-CO" dirty="0"/>
          </a:p>
        </p:txBody>
      </p:sp>
      <p:sp>
        <p:nvSpPr>
          <p:cNvPr id="6" name="Rectangle 1"/>
          <p:cNvSpPr>
            <a:spLocks noChangeArrowheads="1"/>
          </p:cNvSpPr>
          <p:nvPr/>
        </p:nvSpPr>
        <p:spPr bwMode="auto">
          <a:xfrm>
            <a:off x="1104726" y="2578921"/>
            <a:ext cx="37266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smtClean="0">
                <a:ln>
                  <a:noFill/>
                </a:ln>
                <a:solidFill>
                  <a:schemeClr val="tx1"/>
                </a:solidFill>
                <a:effectLst/>
                <a:latin typeface="Arial" panose="020B0604020202020204" pitchFamily="34" charset="0"/>
              </a:rPr>
              <a:t>En Python, la estructura </a:t>
            </a:r>
            <a:r>
              <a:rPr kumimoji="0" lang="es-CO" altLang="es-CO" b="0" i="0" u="none" strike="noStrike" cap="none" normalizeH="0" baseline="0" dirty="0" smtClean="0">
                <a:ln>
                  <a:noFill/>
                </a:ln>
                <a:solidFill>
                  <a:schemeClr val="tx1"/>
                </a:solidFill>
                <a:effectLst/>
                <a:latin typeface="Arial Unicode MS"/>
              </a:rPr>
              <a:t>if-else</a:t>
            </a:r>
            <a:r>
              <a:rPr kumimoji="0" lang="es-CO" altLang="es-CO" b="0" i="0" u="none" strike="noStrike" cap="none" normalizeH="0" baseline="0" dirty="0" smtClean="0">
                <a:ln>
                  <a:noFill/>
                </a:ln>
                <a:solidFill>
                  <a:schemeClr val="tx1"/>
                </a:solidFill>
                <a:effectLst/>
              </a:rPr>
              <a:t> tiene una sintaxis similar, pero utiliza indentación para definir los bloques de código que se ejecutarán.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545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235936" y="1431113"/>
            <a:ext cx="5174879"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Ejemplos Comparativos</a:t>
            </a:r>
            <a:endParaRPr lang="es-ES" sz="4000" b="1" cap="none" spc="0" dirty="0">
              <a:ln/>
              <a:solidFill>
                <a:srgbClr val="7030A0"/>
              </a:solidFill>
              <a:effectLst/>
            </a:endParaRPr>
          </a:p>
        </p:txBody>
      </p:sp>
      <p:cxnSp>
        <p:nvCxnSpPr>
          <p:cNvPr id="12" name="Conector recto 11"/>
          <p:cNvCxnSpPr/>
          <p:nvPr/>
        </p:nvCxnSpPr>
        <p:spPr>
          <a:xfrm>
            <a:off x="5428210" y="2719430"/>
            <a:ext cx="16626" cy="3845384"/>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590219" y="2719430"/>
            <a:ext cx="1010213" cy="369332"/>
          </a:xfrm>
          <a:prstGeom prst="rect">
            <a:avLst/>
          </a:prstGeom>
          <a:noFill/>
        </p:spPr>
        <p:txBody>
          <a:bodyPr wrap="none" rtlCol="0">
            <a:spAutoFit/>
          </a:bodyPr>
          <a:lstStyle/>
          <a:p>
            <a:r>
              <a:rPr lang="es-CO" dirty="0"/>
              <a:t>Ejemplo:</a:t>
            </a:r>
          </a:p>
        </p:txBody>
      </p:sp>
      <p:sp>
        <p:nvSpPr>
          <p:cNvPr id="6" name="Rectangle 1"/>
          <p:cNvSpPr>
            <a:spLocks noChangeArrowheads="1"/>
          </p:cNvSpPr>
          <p:nvPr/>
        </p:nvSpPr>
        <p:spPr bwMode="auto">
          <a:xfrm>
            <a:off x="1038225" y="2501977"/>
            <a:ext cx="37266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altLang="es-CO" sz="1600" dirty="0">
                <a:latin typeface="Arial" panose="020B0604020202020204" pitchFamily="34" charset="0"/>
              </a:rPr>
              <a:t>Algoritmo ComparacionIfElse</a:t>
            </a:r>
          </a:p>
          <a:p>
            <a:pPr lvl="0" eaLnBrk="0" fontAlgn="base" hangingPunct="0">
              <a:spcBef>
                <a:spcPct val="0"/>
              </a:spcBef>
              <a:spcAft>
                <a:spcPct val="0"/>
              </a:spcAft>
            </a:pPr>
            <a:r>
              <a:rPr lang="es-MX" altLang="es-CO" sz="1600" dirty="0">
                <a:latin typeface="Arial" panose="020B0604020202020204" pitchFamily="34" charset="0"/>
              </a:rPr>
              <a:t>    Escribir "Ingresa tu edad: "</a:t>
            </a:r>
          </a:p>
          <a:p>
            <a:pPr lvl="0" eaLnBrk="0" fontAlgn="base" hangingPunct="0">
              <a:spcBef>
                <a:spcPct val="0"/>
              </a:spcBef>
              <a:spcAft>
                <a:spcPct val="0"/>
              </a:spcAft>
            </a:pPr>
            <a:r>
              <a:rPr lang="es-MX" altLang="es-CO" sz="1600" dirty="0">
                <a:latin typeface="Arial" panose="020B0604020202020204" pitchFamily="34" charset="0"/>
              </a:rPr>
              <a:t>    Leer edad</a:t>
            </a:r>
          </a:p>
          <a:p>
            <a:pPr lvl="0" eaLnBrk="0" fontAlgn="base" hangingPunct="0">
              <a:spcBef>
                <a:spcPct val="0"/>
              </a:spcBef>
              <a:spcAft>
                <a:spcPct val="0"/>
              </a:spcAft>
            </a:pPr>
            <a:endParaRPr lang="es-MX" altLang="es-CO" sz="1600" dirty="0">
              <a:latin typeface="Arial" panose="020B0604020202020204" pitchFamily="34" charset="0"/>
            </a:endParaRPr>
          </a:p>
          <a:p>
            <a:pPr lvl="0" eaLnBrk="0" fontAlgn="base" hangingPunct="0">
              <a:spcBef>
                <a:spcPct val="0"/>
              </a:spcBef>
              <a:spcAft>
                <a:spcPct val="0"/>
              </a:spcAft>
            </a:pPr>
            <a:r>
              <a:rPr lang="es-MX" altLang="es-CO" sz="1600" dirty="0">
                <a:latin typeface="Arial" panose="020B0604020202020204" pitchFamily="34" charset="0"/>
              </a:rPr>
              <a:t>    Si (edad &gt;= 18) Entonces</a:t>
            </a:r>
          </a:p>
          <a:p>
            <a:pPr lvl="0" eaLnBrk="0" fontAlgn="base" hangingPunct="0">
              <a:spcBef>
                <a:spcPct val="0"/>
              </a:spcBef>
              <a:spcAft>
                <a:spcPct val="0"/>
              </a:spcAft>
            </a:pPr>
            <a:r>
              <a:rPr lang="es-MX" altLang="es-CO" sz="1600" dirty="0">
                <a:latin typeface="Arial" panose="020B0604020202020204" pitchFamily="34" charset="0"/>
              </a:rPr>
              <a:t>        Escribir "Eres mayor de edad."</a:t>
            </a:r>
          </a:p>
          <a:p>
            <a:pPr lvl="0" eaLnBrk="0" fontAlgn="base" hangingPunct="0">
              <a:spcBef>
                <a:spcPct val="0"/>
              </a:spcBef>
              <a:spcAft>
                <a:spcPct val="0"/>
              </a:spcAft>
            </a:pPr>
            <a:r>
              <a:rPr lang="es-MX" altLang="es-CO" sz="1600" dirty="0">
                <a:latin typeface="Arial" panose="020B0604020202020204" pitchFamily="34" charset="0"/>
              </a:rPr>
              <a:t>    Sino</a:t>
            </a:r>
          </a:p>
          <a:p>
            <a:pPr lvl="0" eaLnBrk="0" fontAlgn="base" hangingPunct="0">
              <a:spcBef>
                <a:spcPct val="0"/>
              </a:spcBef>
              <a:spcAft>
                <a:spcPct val="0"/>
              </a:spcAft>
            </a:pPr>
            <a:r>
              <a:rPr lang="es-MX" altLang="es-CO" sz="1600" dirty="0">
                <a:latin typeface="Arial" panose="020B0604020202020204" pitchFamily="34" charset="0"/>
              </a:rPr>
              <a:t>        Escribir "Eres menor de edad."</a:t>
            </a:r>
          </a:p>
          <a:p>
            <a:pPr lvl="0" eaLnBrk="0" fontAlgn="base" hangingPunct="0">
              <a:spcBef>
                <a:spcPct val="0"/>
              </a:spcBef>
              <a:spcAft>
                <a:spcPct val="0"/>
              </a:spcAft>
            </a:pPr>
            <a:r>
              <a:rPr lang="es-MX" altLang="es-CO" sz="1600" dirty="0">
                <a:latin typeface="Arial" panose="020B0604020202020204" pitchFamily="34" charset="0"/>
              </a:rPr>
              <a:t>    FinSi</a:t>
            </a:r>
          </a:p>
          <a:p>
            <a:pPr lvl="0" eaLnBrk="0" fontAlgn="base" hangingPunct="0">
              <a:spcBef>
                <a:spcPct val="0"/>
              </a:spcBef>
              <a:spcAft>
                <a:spcPct val="0"/>
              </a:spcAft>
            </a:pPr>
            <a:r>
              <a:rPr lang="es-MX" altLang="es-CO" sz="1600" dirty="0">
                <a:latin typeface="Arial" panose="020B0604020202020204" pitchFamily="34" charset="0"/>
              </a:rPr>
              <a:t>FinAlgoritmo</a:t>
            </a:r>
          </a:p>
        </p:txBody>
      </p:sp>
      <p:pic>
        <p:nvPicPr>
          <p:cNvPr id="7170" name="Picture 2" descr="Descubriendo PseInt: La herramienta para programar sin límites – Mtro.  Fernando Arcinieg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4219" y="3248590"/>
            <a:ext cx="4547812" cy="238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41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Rectángulo 2"/>
          <p:cNvSpPr/>
          <p:nvPr/>
        </p:nvSpPr>
        <p:spPr>
          <a:xfrm>
            <a:off x="3696813" y="1346770"/>
            <a:ext cx="3994812"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000" b="1" dirty="0">
                <a:ln/>
                <a:solidFill>
                  <a:srgbClr val="7030A0"/>
                </a:solidFill>
              </a:rPr>
              <a:t>Notas Adicionales</a:t>
            </a:r>
            <a:endParaRPr lang="es-ES" sz="4000" b="1" cap="none" spc="0" dirty="0">
              <a:ln/>
              <a:solidFill>
                <a:srgbClr val="7030A0"/>
              </a:solidFill>
              <a:effectLst/>
            </a:endParaRPr>
          </a:p>
        </p:txBody>
      </p:sp>
      <p:cxnSp>
        <p:nvCxnSpPr>
          <p:cNvPr id="12" name="Conector recto 11"/>
          <p:cNvCxnSpPr/>
          <p:nvPr/>
        </p:nvCxnSpPr>
        <p:spPr>
          <a:xfrm>
            <a:off x="5428210" y="2719430"/>
            <a:ext cx="16626" cy="3845384"/>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5590219" y="2719430"/>
            <a:ext cx="1010213" cy="369332"/>
          </a:xfrm>
          <a:prstGeom prst="rect">
            <a:avLst/>
          </a:prstGeom>
          <a:noFill/>
        </p:spPr>
        <p:txBody>
          <a:bodyPr wrap="none" rtlCol="0">
            <a:spAutoFit/>
          </a:bodyPr>
          <a:lstStyle/>
          <a:p>
            <a:r>
              <a:rPr lang="es-CO" dirty="0"/>
              <a:t>Ejemplo:</a:t>
            </a:r>
          </a:p>
        </p:txBody>
      </p:sp>
      <p:sp>
        <p:nvSpPr>
          <p:cNvPr id="7" name="Rectangle 2"/>
          <p:cNvSpPr>
            <a:spLocks noChangeArrowheads="1"/>
          </p:cNvSpPr>
          <p:nvPr/>
        </p:nvSpPr>
        <p:spPr bwMode="auto">
          <a:xfrm>
            <a:off x="519983" y="2338260"/>
            <a:ext cx="436123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s-CO" altLang="es-CO" sz="1600" b="0" i="0" u="none" strike="noStrike" cap="none" normalizeH="0" baseline="0" dirty="0" smtClean="0">
                <a:ln>
                  <a:noFill/>
                </a:ln>
                <a:solidFill>
                  <a:schemeClr val="tx1"/>
                </a:solidFill>
                <a:effectLst/>
                <a:latin typeface="Arial" panose="020B0604020202020204" pitchFamily="34" charset="0"/>
              </a:rPr>
              <a:t>En PSEINT,</a:t>
            </a:r>
            <a:r>
              <a:rPr lang="es-CO" altLang="es-CO" dirty="0"/>
              <a:t> </a:t>
            </a:r>
            <a:r>
              <a:rPr lang="es-CO" dirty="0"/>
              <a:t>las palabras clave </a:t>
            </a:r>
            <a:r>
              <a:rPr lang="es-CO" dirty="0" smtClean="0"/>
              <a:t>como</a:t>
            </a:r>
          </a:p>
          <a:p>
            <a:pPr lvl="0" eaLnBrk="0" fontAlgn="base" hangingPunct="0">
              <a:spcBef>
                <a:spcPct val="0"/>
              </a:spcBef>
              <a:spcAft>
                <a:spcPct val="0"/>
              </a:spcAft>
            </a:pPr>
            <a:endParaRPr lang="es-MX" dirty="0"/>
          </a:p>
          <a:p>
            <a:pPr lvl="0" eaLnBrk="0" fontAlgn="base" hangingPunct="0">
              <a:spcBef>
                <a:spcPct val="0"/>
              </a:spcBef>
              <a:spcAft>
                <a:spcPct val="0"/>
              </a:spcAft>
            </a:pPr>
            <a:r>
              <a:rPr lang="es-MX" dirty="0" smtClean="0"/>
              <a:t>Si ,  Entonces Sino y FinSi son utilizados para estructurar la sentencia condicional </a:t>
            </a:r>
            <a:endParaRPr lang="es-CO" dirty="0" smtClean="0"/>
          </a:p>
          <a:p>
            <a:pPr lvl="0" eaLnBrk="0" fontAlgn="base" hangingPunct="0">
              <a:spcBef>
                <a:spcPct val="0"/>
              </a:spcBef>
              <a:spcAft>
                <a:spcPct val="0"/>
              </a:spcAft>
            </a:pPr>
            <a:endParaRPr kumimoji="0" lang="es-MX" altLang="es-CO"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s-CO" altLang="es-CO"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0" i="0" u="none" strike="noStrike" cap="none" normalizeH="0" baseline="0" dirty="0" smtClean="0">
                <a:ln>
                  <a:noFill/>
                </a:ln>
                <a:solidFill>
                  <a:schemeClr val="tx1"/>
                </a:solidFill>
                <a:effectLst/>
                <a:latin typeface="Arial" panose="020B0604020202020204" pitchFamily="34" charset="0"/>
              </a:rPr>
              <a:t>En Python, se usa la palabra clave </a:t>
            </a:r>
            <a:r>
              <a:rPr kumimoji="0" lang="es-CO" altLang="es-CO" sz="1600" b="0" i="0" u="none" strike="noStrike" cap="none" normalizeH="0" baseline="0" dirty="0" err="1" smtClean="0">
                <a:ln>
                  <a:noFill/>
                </a:ln>
                <a:solidFill>
                  <a:schemeClr val="tx1"/>
                </a:solidFill>
                <a:effectLst/>
                <a:latin typeface="Arial Unicode MS"/>
              </a:rPr>
              <a:t>elif</a:t>
            </a:r>
            <a:r>
              <a:rPr kumimoji="0" lang="es-CO" altLang="es-CO" sz="1600" b="0" i="0" u="none" strike="noStrike" cap="none" normalizeH="0" baseline="0" dirty="0" smtClean="0">
                <a:ln>
                  <a:noFill/>
                </a:ln>
                <a:solidFill>
                  <a:schemeClr val="tx1"/>
                </a:solidFill>
                <a:effectLst/>
              </a:rPr>
              <a:t> para añadir múltiples condiciones:</a:t>
            </a:r>
            <a:r>
              <a:rPr kumimoji="0" lang="es-CO" altLang="es-CO" sz="1600" b="0" i="0" u="none" strike="noStrike" cap="none" normalizeH="0" baseline="0" dirty="0" smtClean="0">
                <a:ln>
                  <a:noFill/>
                </a:ln>
                <a:solidFill>
                  <a:schemeClr val="tx1"/>
                </a:solidFill>
                <a:effectLst/>
                <a:latin typeface="Arial" panose="020B0604020202020204" pitchFamily="34" charset="0"/>
              </a:rPr>
              <a:t> </a:t>
            </a:r>
          </a:p>
        </p:txBody>
      </p:sp>
      <p:pic>
        <p:nvPicPr>
          <p:cNvPr id="9" name="Imagen 8"/>
          <p:cNvPicPr>
            <a:picLocks noChangeAspect="1"/>
          </p:cNvPicPr>
          <p:nvPr/>
        </p:nvPicPr>
        <p:blipFill>
          <a:blip r:embed="rId5"/>
          <a:stretch>
            <a:fillRect/>
          </a:stretch>
        </p:blipFill>
        <p:spPr>
          <a:xfrm>
            <a:off x="5694219" y="3386666"/>
            <a:ext cx="5490896" cy="2307225"/>
          </a:xfrm>
          <a:prstGeom prst="rect">
            <a:avLst/>
          </a:prstGeom>
        </p:spPr>
      </p:pic>
    </p:spTree>
    <p:extLst>
      <p:ext uri="{BB962C8B-B14F-4D97-AF65-F5344CB8AC3E}">
        <p14:creationId xmlns:p14="http://schemas.microsoft.com/office/powerpoint/2010/main" val="176089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391583" y="2024481"/>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5" y="1961935"/>
            <a:ext cx="2364900" cy="2364901"/>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103736" y="2584737"/>
            <a:ext cx="87335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CO" sz="3200" dirty="0" smtClean="0"/>
              <a:t>Conclusión</a:t>
            </a:r>
          </a:p>
          <a:p>
            <a:pPr lvl="0" algn="just" eaLnBrk="0" fontAlgn="base" hangingPunct="0">
              <a:spcBef>
                <a:spcPct val="0"/>
              </a:spcBef>
              <a:spcAft>
                <a:spcPct val="0"/>
              </a:spcAft>
            </a:pPr>
            <a:endParaRPr kumimoji="0" lang="es-MX" altLang="es-CO" sz="32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pPr>
            <a:r>
              <a:rPr lang="es-MX" sz="2000" dirty="0"/>
              <a:t>Las sentencias condicionales son una herramienta esencial en la programación que permite la toma de decisiones basadas en condiciones. Aunque la sintaxis varía entre lenguajes como PSEINT y Python, el concepto básico de evaluar una condición y ejecutar diferentes bloques de código sigue siendo el mismo.</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375</Words>
  <Application>Microsoft Office PowerPoint</Application>
  <PresentationFormat>Panorámica</PresentationFormat>
  <Paragraphs>51</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Unicode MS</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98</cp:revision>
  <dcterms:created xsi:type="dcterms:W3CDTF">2023-03-30T14:23:16Z</dcterms:created>
  <dcterms:modified xsi:type="dcterms:W3CDTF">2024-08-05T16:09:42Z</dcterms:modified>
</cp:coreProperties>
</file>