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0" r:id="rId2"/>
    <p:sldId id="300" r:id="rId3"/>
    <p:sldId id="316" r:id="rId4"/>
    <p:sldId id="321" r:id="rId5"/>
    <p:sldId id="322" r:id="rId6"/>
    <p:sldId id="315" r:id="rId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9966FF"/>
    <a:srgbClr val="273D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72" d="100"/>
          <a:sy n="72" d="100"/>
        </p:scale>
        <p:origin x="61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ACBA4-8822-4E8E-90D9-C72ABB978AE2}" type="datetimeFigureOut">
              <a:rPr lang="es-CO" smtClean="0"/>
              <a:t>19/08/2024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FA2EA6-2CD7-43AD-BE78-0CAD7E41D3C9}" type="slidenum">
              <a:rPr lang="es-CO" smtClean="0"/>
              <a:t>‹Nº›</a:t>
            </a:fld>
            <a:endParaRPr lang="es-CO"/>
          </a:p>
        </p:txBody>
      </p:sp>
    </p:spTree>
    <p:extLst>
      <p:ext uri="{BB962C8B-B14F-4D97-AF65-F5344CB8AC3E}">
        <p14:creationId xmlns:p14="http://schemas.microsoft.com/office/powerpoint/2010/main" val="2072690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FBE1C2-C00B-55D5-9804-A551B04C158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3EF3C71-DA2A-CB76-6330-30BFCAD148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7091DEB4-DCE1-0DA0-FECC-1C90BB39876F}"/>
              </a:ext>
            </a:extLst>
          </p:cNvPr>
          <p:cNvSpPr>
            <a:spLocks noGrp="1"/>
          </p:cNvSpPr>
          <p:nvPr>
            <p:ph type="dt" sz="half" idx="10"/>
          </p:nvPr>
        </p:nvSpPr>
        <p:spPr/>
        <p:txBody>
          <a:bodyPr/>
          <a:lstStyle/>
          <a:p>
            <a:fld id="{238DA42B-BF99-4754-B806-90D7563EF8DA}" type="datetimeFigureOut">
              <a:rPr lang="es-CO" smtClean="0"/>
              <a:t>19/08/2024</a:t>
            </a:fld>
            <a:endParaRPr lang="es-CO"/>
          </a:p>
        </p:txBody>
      </p:sp>
      <p:sp>
        <p:nvSpPr>
          <p:cNvPr id="5" name="Marcador de pie de página 4">
            <a:extLst>
              <a:ext uri="{FF2B5EF4-FFF2-40B4-BE49-F238E27FC236}">
                <a16:creationId xmlns:a16="http://schemas.microsoft.com/office/drawing/2014/main" id="{3C12E6A9-8229-6019-5F4E-A9D2157C880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8BCC44F-8055-A11A-D075-084E47A1527B}"/>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39203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46091-770A-6A69-C5B5-9295007AA10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F6E65EB1-1C94-3687-3AD3-D64C21E9C75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210EB4B-228D-68E4-720A-0C8F78525171}"/>
              </a:ext>
            </a:extLst>
          </p:cNvPr>
          <p:cNvSpPr>
            <a:spLocks noGrp="1"/>
          </p:cNvSpPr>
          <p:nvPr>
            <p:ph type="dt" sz="half" idx="10"/>
          </p:nvPr>
        </p:nvSpPr>
        <p:spPr/>
        <p:txBody>
          <a:bodyPr/>
          <a:lstStyle/>
          <a:p>
            <a:fld id="{238DA42B-BF99-4754-B806-90D7563EF8DA}" type="datetimeFigureOut">
              <a:rPr lang="es-CO" smtClean="0"/>
              <a:t>19/08/2024</a:t>
            </a:fld>
            <a:endParaRPr lang="es-CO"/>
          </a:p>
        </p:txBody>
      </p:sp>
      <p:sp>
        <p:nvSpPr>
          <p:cNvPr id="5" name="Marcador de pie de página 4">
            <a:extLst>
              <a:ext uri="{FF2B5EF4-FFF2-40B4-BE49-F238E27FC236}">
                <a16:creationId xmlns:a16="http://schemas.microsoft.com/office/drawing/2014/main" id="{1542E340-E14B-D328-FCC7-8D3E7E67AB2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3EB9406-BEE7-10AF-958D-C930B9C736E4}"/>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265224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D62CF46-F518-DB5E-7CB0-190AB229B08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6E91D25-94D1-7C9E-CFE6-7B9329ED345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5F2EC86-F52F-A9CC-E0EE-4D952F001FE4}"/>
              </a:ext>
            </a:extLst>
          </p:cNvPr>
          <p:cNvSpPr>
            <a:spLocks noGrp="1"/>
          </p:cNvSpPr>
          <p:nvPr>
            <p:ph type="dt" sz="half" idx="10"/>
          </p:nvPr>
        </p:nvSpPr>
        <p:spPr/>
        <p:txBody>
          <a:bodyPr/>
          <a:lstStyle/>
          <a:p>
            <a:fld id="{238DA42B-BF99-4754-B806-90D7563EF8DA}" type="datetimeFigureOut">
              <a:rPr lang="es-CO" smtClean="0"/>
              <a:t>19/08/2024</a:t>
            </a:fld>
            <a:endParaRPr lang="es-CO"/>
          </a:p>
        </p:txBody>
      </p:sp>
      <p:sp>
        <p:nvSpPr>
          <p:cNvPr id="5" name="Marcador de pie de página 4">
            <a:extLst>
              <a:ext uri="{FF2B5EF4-FFF2-40B4-BE49-F238E27FC236}">
                <a16:creationId xmlns:a16="http://schemas.microsoft.com/office/drawing/2014/main" id="{DD08AC59-5936-E82D-4621-C8E78CC9B20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2FC4F32-6340-9B46-AE92-36A59A667C24}"/>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85582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7C48F6-F4E0-3DFD-AC26-04EAE9A222B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078D405-3C28-7947-DD71-25C6ED3A925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275DC6C-5A90-4EC6-A8DE-07D35AE310A9}"/>
              </a:ext>
            </a:extLst>
          </p:cNvPr>
          <p:cNvSpPr>
            <a:spLocks noGrp="1"/>
          </p:cNvSpPr>
          <p:nvPr>
            <p:ph type="dt" sz="half" idx="10"/>
          </p:nvPr>
        </p:nvSpPr>
        <p:spPr/>
        <p:txBody>
          <a:bodyPr/>
          <a:lstStyle/>
          <a:p>
            <a:fld id="{238DA42B-BF99-4754-B806-90D7563EF8DA}" type="datetimeFigureOut">
              <a:rPr lang="es-CO" smtClean="0"/>
              <a:t>19/08/2024</a:t>
            </a:fld>
            <a:endParaRPr lang="es-CO"/>
          </a:p>
        </p:txBody>
      </p:sp>
      <p:sp>
        <p:nvSpPr>
          <p:cNvPr id="5" name="Marcador de pie de página 4">
            <a:extLst>
              <a:ext uri="{FF2B5EF4-FFF2-40B4-BE49-F238E27FC236}">
                <a16:creationId xmlns:a16="http://schemas.microsoft.com/office/drawing/2014/main" id="{A246D21C-DA62-B3E0-B781-81E82344388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1CD5BD8-4489-5DEC-C72E-8BA7D292E815}"/>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028350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C42897-4D39-367E-91CE-20788108AD5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3DC14D3-6568-9438-1112-9F269C9FCD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50194A9-9DA2-098A-DE91-048022AFA63C}"/>
              </a:ext>
            </a:extLst>
          </p:cNvPr>
          <p:cNvSpPr>
            <a:spLocks noGrp="1"/>
          </p:cNvSpPr>
          <p:nvPr>
            <p:ph type="dt" sz="half" idx="10"/>
          </p:nvPr>
        </p:nvSpPr>
        <p:spPr/>
        <p:txBody>
          <a:bodyPr/>
          <a:lstStyle/>
          <a:p>
            <a:fld id="{238DA42B-BF99-4754-B806-90D7563EF8DA}" type="datetimeFigureOut">
              <a:rPr lang="es-CO" smtClean="0"/>
              <a:t>19/08/2024</a:t>
            </a:fld>
            <a:endParaRPr lang="es-CO"/>
          </a:p>
        </p:txBody>
      </p:sp>
      <p:sp>
        <p:nvSpPr>
          <p:cNvPr id="5" name="Marcador de pie de página 4">
            <a:extLst>
              <a:ext uri="{FF2B5EF4-FFF2-40B4-BE49-F238E27FC236}">
                <a16:creationId xmlns:a16="http://schemas.microsoft.com/office/drawing/2014/main" id="{6A5D4FC9-3D2C-4612-EED7-0FC6AB70EF1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24F0936-F200-2B6D-B1E1-C81D19F772D9}"/>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2726970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71D8E6-4070-74A5-50A5-BE7AB7F7495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EC10D02-ED9D-3F1F-7BF6-CF085DE0C0F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33A6F45B-1119-E469-870C-A954120B3C9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0619DD39-C825-1508-F797-1741B458322A}"/>
              </a:ext>
            </a:extLst>
          </p:cNvPr>
          <p:cNvSpPr>
            <a:spLocks noGrp="1"/>
          </p:cNvSpPr>
          <p:nvPr>
            <p:ph type="dt" sz="half" idx="10"/>
          </p:nvPr>
        </p:nvSpPr>
        <p:spPr/>
        <p:txBody>
          <a:bodyPr/>
          <a:lstStyle/>
          <a:p>
            <a:fld id="{238DA42B-BF99-4754-B806-90D7563EF8DA}" type="datetimeFigureOut">
              <a:rPr lang="es-CO" smtClean="0"/>
              <a:t>19/08/2024</a:t>
            </a:fld>
            <a:endParaRPr lang="es-CO"/>
          </a:p>
        </p:txBody>
      </p:sp>
      <p:sp>
        <p:nvSpPr>
          <p:cNvPr id="6" name="Marcador de pie de página 5">
            <a:extLst>
              <a:ext uri="{FF2B5EF4-FFF2-40B4-BE49-F238E27FC236}">
                <a16:creationId xmlns:a16="http://schemas.microsoft.com/office/drawing/2014/main" id="{573116CE-7A6D-B812-1ED3-08DE737E9CF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944B45C-A803-EACC-A7DD-E9D39C96C057}"/>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73615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570645-DA5F-D3E4-2633-4EBAABB0AA9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E8418FF-E794-8640-C85C-6F9E8376D3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969DF01-3F3D-6936-EFE9-0CCAE880865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6C0EF6E8-D1C9-9CF2-1E95-A8F4B19142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1DDA514-020B-63A5-6D5D-88542F5A00C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93F05874-1C7D-2F93-AE74-BBE656B10DA1}"/>
              </a:ext>
            </a:extLst>
          </p:cNvPr>
          <p:cNvSpPr>
            <a:spLocks noGrp="1"/>
          </p:cNvSpPr>
          <p:nvPr>
            <p:ph type="dt" sz="half" idx="10"/>
          </p:nvPr>
        </p:nvSpPr>
        <p:spPr/>
        <p:txBody>
          <a:bodyPr/>
          <a:lstStyle/>
          <a:p>
            <a:fld id="{238DA42B-BF99-4754-B806-90D7563EF8DA}" type="datetimeFigureOut">
              <a:rPr lang="es-CO" smtClean="0"/>
              <a:t>19/08/2024</a:t>
            </a:fld>
            <a:endParaRPr lang="es-CO"/>
          </a:p>
        </p:txBody>
      </p:sp>
      <p:sp>
        <p:nvSpPr>
          <p:cNvPr id="8" name="Marcador de pie de página 7">
            <a:extLst>
              <a:ext uri="{FF2B5EF4-FFF2-40B4-BE49-F238E27FC236}">
                <a16:creationId xmlns:a16="http://schemas.microsoft.com/office/drawing/2014/main" id="{478D3331-9D8A-2AA5-CB4D-12E8A07FC8E0}"/>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2174DAFA-142A-7BDD-05E3-4E26EEE9D70A}"/>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015600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4F83B6-D1BA-993B-57EF-4D6EF43E549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69C6A3DC-FC06-5425-6E4F-7B07824E9F83}"/>
              </a:ext>
            </a:extLst>
          </p:cNvPr>
          <p:cNvSpPr>
            <a:spLocks noGrp="1"/>
          </p:cNvSpPr>
          <p:nvPr>
            <p:ph type="dt" sz="half" idx="10"/>
          </p:nvPr>
        </p:nvSpPr>
        <p:spPr/>
        <p:txBody>
          <a:bodyPr/>
          <a:lstStyle/>
          <a:p>
            <a:fld id="{238DA42B-BF99-4754-B806-90D7563EF8DA}" type="datetimeFigureOut">
              <a:rPr lang="es-CO" smtClean="0"/>
              <a:t>19/08/2024</a:t>
            </a:fld>
            <a:endParaRPr lang="es-CO"/>
          </a:p>
        </p:txBody>
      </p:sp>
      <p:sp>
        <p:nvSpPr>
          <p:cNvPr id="4" name="Marcador de pie de página 3">
            <a:extLst>
              <a:ext uri="{FF2B5EF4-FFF2-40B4-BE49-F238E27FC236}">
                <a16:creationId xmlns:a16="http://schemas.microsoft.com/office/drawing/2014/main" id="{C3CCD0D6-922E-FA5B-A12F-B24AFE08B07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EB49CA6-0874-BF59-BC8C-EDF59503F67D}"/>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232192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655FECB-7D69-3945-43E4-0384BA160F1D}"/>
              </a:ext>
            </a:extLst>
          </p:cNvPr>
          <p:cNvSpPr>
            <a:spLocks noGrp="1"/>
          </p:cNvSpPr>
          <p:nvPr>
            <p:ph type="dt" sz="half" idx="10"/>
          </p:nvPr>
        </p:nvSpPr>
        <p:spPr/>
        <p:txBody>
          <a:bodyPr/>
          <a:lstStyle/>
          <a:p>
            <a:fld id="{238DA42B-BF99-4754-B806-90D7563EF8DA}" type="datetimeFigureOut">
              <a:rPr lang="es-CO" smtClean="0"/>
              <a:t>19/08/2024</a:t>
            </a:fld>
            <a:endParaRPr lang="es-CO"/>
          </a:p>
        </p:txBody>
      </p:sp>
      <p:sp>
        <p:nvSpPr>
          <p:cNvPr id="3" name="Marcador de pie de página 2">
            <a:extLst>
              <a:ext uri="{FF2B5EF4-FFF2-40B4-BE49-F238E27FC236}">
                <a16:creationId xmlns:a16="http://schemas.microsoft.com/office/drawing/2014/main" id="{D82102E4-4195-E357-602F-08C964F0CFA0}"/>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5EA8DDC3-6CFC-8705-AE83-87D5D72D739D}"/>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158922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61C4D-3E9C-4965-DE35-AD95252FF34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14710F2-4405-0CBE-18ED-5FEDDAA4A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643DCBDE-62A2-912E-EB3E-C3614829C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D7D883C-1014-3B51-1999-9F553857A0A5}"/>
              </a:ext>
            </a:extLst>
          </p:cNvPr>
          <p:cNvSpPr>
            <a:spLocks noGrp="1"/>
          </p:cNvSpPr>
          <p:nvPr>
            <p:ph type="dt" sz="half" idx="10"/>
          </p:nvPr>
        </p:nvSpPr>
        <p:spPr/>
        <p:txBody>
          <a:bodyPr/>
          <a:lstStyle/>
          <a:p>
            <a:fld id="{238DA42B-BF99-4754-B806-90D7563EF8DA}" type="datetimeFigureOut">
              <a:rPr lang="es-CO" smtClean="0"/>
              <a:t>19/08/2024</a:t>
            </a:fld>
            <a:endParaRPr lang="es-CO"/>
          </a:p>
        </p:txBody>
      </p:sp>
      <p:sp>
        <p:nvSpPr>
          <p:cNvPr id="6" name="Marcador de pie de página 5">
            <a:extLst>
              <a:ext uri="{FF2B5EF4-FFF2-40B4-BE49-F238E27FC236}">
                <a16:creationId xmlns:a16="http://schemas.microsoft.com/office/drawing/2014/main" id="{40FE15F0-45AF-47E1-2443-CC0522C0B1D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721FC41-EF9A-FE9F-17F2-C7442084810C}"/>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305957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19AD41-85F0-5DD1-4372-9D3A430201B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A342FF3D-F72D-B8FF-7A5B-F2202CF6C0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22807D6D-B152-F0DB-8501-F4B0DF34CD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BC22BFB-C88E-DED7-387C-B0495B497C2E}"/>
              </a:ext>
            </a:extLst>
          </p:cNvPr>
          <p:cNvSpPr>
            <a:spLocks noGrp="1"/>
          </p:cNvSpPr>
          <p:nvPr>
            <p:ph type="dt" sz="half" idx="10"/>
          </p:nvPr>
        </p:nvSpPr>
        <p:spPr/>
        <p:txBody>
          <a:bodyPr/>
          <a:lstStyle/>
          <a:p>
            <a:fld id="{238DA42B-BF99-4754-B806-90D7563EF8DA}" type="datetimeFigureOut">
              <a:rPr lang="es-CO" smtClean="0"/>
              <a:t>19/08/2024</a:t>
            </a:fld>
            <a:endParaRPr lang="es-CO"/>
          </a:p>
        </p:txBody>
      </p:sp>
      <p:sp>
        <p:nvSpPr>
          <p:cNvPr id="6" name="Marcador de pie de página 5">
            <a:extLst>
              <a:ext uri="{FF2B5EF4-FFF2-40B4-BE49-F238E27FC236}">
                <a16:creationId xmlns:a16="http://schemas.microsoft.com/office/drawing/2014/main" id="{51F401F7-8B4A-3B8D-3FAB-AD4BC35CB7B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BD8C06F-BC82-106B-5C1A-78F0184FF0EF}"/>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4159429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E45DCD4-BE74-CEC7-0088-433B1306A4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B3F23CC-088C-0CCA-9BDC-A1C384CF18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1C74FC5-E92F-ED0E-7EE2-69248F62E3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8DA42B-BF99-4754-B806-90D7563EF8DA}" type="datetimeFigureOut">
              <a:rPr lang="es-CO" smtClean="0"/>
              <a:t>19/08/2024</a:t>
            </a:fld>
            <a:endParaRPr lang="es-CO"/>
          </a:p>
        </p:txBody>
      </p:sp>
      <p:sp>
        <p:nvSpPr>
          <p:cNvPr id="5" name="Marcador de pie de página 4">
            <a:extLst>
              <a:ext uri="{FF2B5EF4-FFF2-40B4-BE49-F238E27FC236}">
                <a16:creationId xmlns:a16="http://schemas.microsoft.com/office/drawing/2014/main" id="{4B4AB052-D403-92E8-A334-C9C0E66375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5CC4BB4-CD11-F2E0-A876-0B0E285BA9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00B3B-3447-4120-B37F-80156B3D5CC4}" type="slidenum">
              <a:rPr lang="es-CO" smtClean="0"/>
              <a:t>‹Nº›</a:t>
            </a:fld>
            <a:endParaRPr lang="es-CO"/>
          </a:p>
        </p:txBody>
      </p:sp>
    </p:spTree>
    <p:extLst>
      <p:ext uri="{BB962C8B-B14F-4D97-AF65-F5344CB8AC3E}">
        <p14:creationId xmlns:p14="http://schemas.microsoft.com/office/powerpoint/2010/main" val="3579348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jfif"/><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gi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6.gi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6.gif"/></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6.gif"/></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Imagen 6" descr="Interfaz de usuario gráfica, Texto, Aplicación&#10;&#10;Descripción generada automáticamente">
            <a:extLst>
              <a:ext uri="{FF2B5EF4-FFF2-40B4-BE49-F238E27FC236}">
                <a16:creationId xmlns:a16="http://schemas.microsoft.com/office/drawing/2014/main" id="{FC4DDBEC-A60F-1E97-361C-F2FAB2ED53E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37838" y="6418217"/>
            <a:ext cx="1814653" cy="263815"/>
          </a:xfrm>
          <a:prstGeom prst="rect">
            <a:avLst/>
          </a:prstGeom>
        </p:spPr>
      </p:pic>
      <p:sp>
        <p:nvSpPr>
          <p:cNvPr id="8" name="CuadroTexto 7">
            <a:extLst>
              <a:ext uri="{FF2B5EF4-FFF2-40B4-BE49-F238E27FC236}">
                <a16:creationId xmlns:a16="http://schemas.microsoft.com/office/drawing/2014/main" id="{D6283AC3-139C-24F2-EF40-1EC0A42C1268}"/>
              </a:ext>
            </a:extLst>
          </p:cNvPr>
          <p:cNvSpPr txBox="1"/>
          <p:nvPr/>
        </p:nvSpPr>
        <p:spPr>
          <a:xfrm>
            <a:off x="2562192" y="1391421"/>
            <a:ext cx="6536612" cy="769441"/>
          </a:xfrm>
          <a:prstGeom prst="rect">
            <a:avLst/>
          </a:prstGeom>
          <a:noFill/>
        </p:spPr>
        <p:txBody>
          <a:bodyPr wrap="square" rtlCol="0">
            <a:spAutoFit/>
          </a:bodyPr>
          <a:lstStyle/>
          <a:p>
            <a:pPr lvl="0" algn="ctr">
              <a:defRPr/>
            </a:pPr>
            <a:r>
              <a:rPr lang="es-MX" sz="4400" b="1" dirty="0">
                <a:solidFill>
                  <a:srgbClr val="332E85"/>
                </a:solidFill>
                <a:effectLst>
                  <a:outerShdw blurRad="38100" dist="38100" dir="2700000" algn="tl">
                    <a:srgbClr val="000000">
                      <a:alpha val="43137"/>
                    </a:srgbClr>
                  </a:outerShdw>
                </a:effectLst>
                <a:latin typeface="Montserrat" panose="00000500000000000000" pitchFamily="2" charset="0"/>
              </a:rPr>
              <a:t>Funciones</a:t>
            </a:r>
            <a:endParaRPr kumimoji="0" lang="es-CO" sz="4400" b="1"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Montserrat" panose="00000500000000000000" pitchFamily="2" charset="0"/>
            </a:endParaRPr>
          </a:p>
        </p:txBody>
      </p:sp>
      <p:pic>
        <p:nvPicPr>
          <p:cNvPr id="3" name="Imagen 2" descr="Logotipo&#10;&#10;Descripción generada automáticamente">
            <a:extLst>
              <a:ext uri="{FF2B5EF4-FFF2-40B4-BE49-F238E27FC236}">
                <a16:creationId xmlns:a16="http://schemas.microsoft.com/office/drawing/2014/main" id="{838424A0-33AC-5DE3-A872-BA75BA4365B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347265" y="237810"/>
            <a:ext cx="966466" cy="883434"/>
          </a:xfrm>
          <a:prstGeom prst="rect">
            <a:avLst/>
          </a:prstGeom>
        </p:spPr>
      </p:pic>
      <p:pic>
        <p:nvPicPr>
          <p:cNvPr id="5" name="Imagen 4">
            <a:extLst>
              <a:ext uri="{FF2B5EF4-FFF2-40B4-BE49-F238E27FC236}">
                <a16:creationId xmlns:a16="http://schemas.microsoft.com/office/drawing/2014/main" id="{F985087A-4444-4079-829C-465D4766E4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08240" y="2718973"/>
            <a:ext cx="6044515" cy="3178245"/>
          </a:xfrm>
          <a:prstGeom prst="rect">
            <a:avLst/>
          </a:prstGeom>
        </p:spPr>
      </p:pic>
    </p:spTree>
    <p:extLst>
      <p:ext uri="{BB962C8B-B14F-4D97-AF65-F5344CB8AC3E}">
        <p14:creationId xmlns:p14="http://schemas.microsoft.com/office/powerpoint/2010/main" val="2260472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3" name="Rectángulo 2"/>
          <p:cNvSpPr/>
          <p:nvPr/>
        </p:nvSpPr>
        <p:spPr>
          <a:xfrm>
            <a:off x="2966026" y="1827044"/>
            <a:ext cx="5598327"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4400" b="1" dirty="0">
                <a:ln/>
                <a:solidFill>
                  <a:srgbClr val="7030A0"/>
                </a:solidFill>
              </a:rPr>
              <a:t>Concepto de Funciones</a:t>
            </a:r>
            <a:endParaRPr lang="es-ES" sz="4400" b="1" cap="none" spc="0" dirty="0">
              <a:ln/>
              <a:solidFill>
                <a:srgbClr val="7030A0"/>
              </a:solidFill>
              <a:effectLst/>
            </a:endParaRPr>
          </a:p>
        </p:txBody>
      </p:sp>
      <p:sp>
        <p:nvSpPr>
          <p:cNvPr id="9" name="CuadroTexto 8">
            <a:extLst>
              <a:ext uri="{FF2B5EF4-FFF2-40B4-BE49-F238E27FC236}">
                <a16:creationId xmlns:a16="http://schemas.microsoft.com/office/drawing/2014/main" id="{C961F800-B863-4359-9446-0A94D5A3CBFB}"/>
              </a:ext>
            </a:extLst>
          </p:cNvPr>
          <p:cNvSpPr txBox="1"/>
          <p:nvPr/>
        </p:nvSpPr>
        <p:spPr>
          <a:xfrm>
            <a:off x="519983" y="2979088"/>
            <a:ext cx="6000087" cy="2862322"/>
          </a:xfrm>
          <a:prstGeom prst="rect">
            <a:avLst/>
          </a:prstGeom>
          <a:noFill/>
        </p:spPr>
        <p:txBody>
          <a:bodyPr wrap="square" rtlCol="0">
            <a:spAutoFit/>
          </a:bodyPr>
          <a:lstStyle/>
          <a:p>
            <a:pPr algn="just"/>
            <a:r>
              <a:rPr lang="es-CO" dirty="0"/>
              <a:t>En </a:t>
            </a:r>
            <a:r>
              <a:rPr lang="es-CO" b="1" dirty="0"/>
              <a:t>Matemáticas</a:t>
            </a:r>
            <a:r>
              <a:rPr lang="es-CO" dirty="0"/>
              <a:t>: Es una expresión que toma uno o más valores y produce un valor que se llama resultado, el cual es único. Ejemplos: </a:t>
            </a:r>
            <a:r>
              <a:rPr lang="es-CO" dirty="0" err="1"/>
              <a:t>sen</a:t>
            </a:r>
            <a:r>
              <a:rPr lang="es-CO" dirty="0"/>
              <a:t>(x), </a:t>
            </a:r>
            <a:r>
              <a:rPr lang="es-CO" dirty="0" err="1"/>
              <a:t>cos</a:t>
            </a:r>
            <a:r>
              <a:rPr lang="es-CO" dirty="0"/>
              <a:t>(x), </a:t>
            </a:r>
            <a:r>
              <a:rPr lang="es-CO" dirty="0" err="1"/>
              <a:t>sqrt</a:t>
            </a:r>
            <a:r>
              <a:rPr lang="es-CO" dirty="0"/>
              <a:t>(x).</a:t>
            </a:r>
          </a:p>
          <a:p>
            <a:pPr algn="just"/>
            <a:endParaRPr lang="es-CO" dirty="0"/>
          </a:p>
          <a:p>
            <a:pPr algn="just"/>
            <a:r>
              <a:rPr lang="es-CO" dirty="0"/>
              <a:t>En </a:t>
            </a:r>
            <a:r>
              <a:rPr lang="es-CO" b="1" dirty="0"/>
              <a:t>programación: </a:t>
            </a:r>
            <a:r>
              <a:rPr lang="es-CO" dirty="0"/>
              <a:t>Es un </a:t>
            </a:r>
            <a:r>
              <a:rPr lang="es-CO" dirty="0" err="1"/>
              <a:t>subalgoritmo</a:t>
            </a:r>
            <a:r>
              <a:rPr lang="es-CO" dirty="0"/>
              <a:t> que maneja el mismo significado que en matemáticas. Realiza ciertos cálculos con una o mas variables de entrada y produce un único resultado. En programación, este resultado puede ser un valor numérico, alfanumérico lógico o estructurado.</a:t>
            </a:r>
          </a:p>
          <a:p>
            <a:endParaRPr lang="es-CO" dirty="0"/>
          </a:p>
        </p:txBody>
      </p:sp>
      <p:pic>
        <p:nvPicPr>
          <p:cNvPr id="10" name="Imagen 9">
            <a:extLst>
              <a:ext uri="{FF2B5EF4-FFF2-40B4-BE49-F238E27FC236}">
                <a16:creationId xmlns:a16="http://schemas.microsoft.com/office/drawing/2014/main" id="{DC249C33-57BB-487C-BA81-7CC9A952F495}"/>
              </a:ext>
            </a:extLst>
          </p:cNvPr>
          <p:cNvPicPr>
            <a:picLocks noChangeAspect="1"/>
          </p:cNvPicPr>
          <p:nvPr/>
        </p:nvPicPr>
        <p:blipFill>
          <a:blip r:embed="rId5"/>
          <a:stretch>
            <a:fillRect/>
          </a:stretch>
        </p:blipFill>
        <p:spPr>
          <a:xfrm>
            <a:off x="7046213" y="3324020"/>
            <a:ext cx="4625804" cy="1874992"/>
          </a:xfrm>
          <a:prstGeom prst="rect">
            <a:avLst/>
          </a:prstGeom>
        </p:spPr>
      </p:pic>
    </p:spTree>
    <p:extLst>
      <p:ext uri="{BB962C8B-B14F-4D97-AF65-F5344CB8AC3E}">
        <p14:creationId xmlns:p14="http://schemas.microsoft.com/office/powerpoint/2010/main" val="2412004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3" name="Rectángulo 2"/>
          <p:cNvSpPr/>
          <p:nvPr/>
        </p:nvSpPr>
        <p:spPr>
          <a:xfrm>
            <a:off x="2151292" y="1431113"/>
            <a:ext cx="7344190"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3600" b="1" dirty="0">
                <a:ln/>
                <a:solidFill>
                  <a:srgbClr val="7030A0"/>
                </a:solidFill>
              </a:rPr>
              <a:t>Funciones: Estructura de la definición</a:t>
            </a:r>
            <a:endParaRPr lang="es-ES" sz="3600" b="1" cap="none" spc="0" dirty="0">
              <a:ln/>
              <a:solidFill>
                <a:srgbClr val="7030A0"/>
              </a:solidFill>
              <a:effectLst/>
            </a:endParaRPr>
          </a:p>
        </p:txBody>
      </p:sp>
      <p:pic>
        <p:nvPicPr>
          <p:cNvPr id="8" name="Imagen 7">
            <a:extLst>
              <a:ext uri="{FF2B5EF4-FFF2-40B4-BE49-F238E27FC236}">
                <a16:creationId xmlns:a16="http://schemas.microsoft.com/office/drawing/2014/main" id="{8F91690C-2969-4710-AD8D-699B8C7FB9BA}"/>
              </a:ext>
            </a:extLst>
          </p:cNvPr>
          <p:cNvPicPr>
            <a:picLocks noChangeAspect="1"/>
          </p:cNvPicPr>
          <p:nvPr/>
        </p:nvPicPr>
        <p:blipFill>
          <a:blip r:embed="rId5"/>
          <a:stretch>
            <a:fillRect/>
          </a:stretch>
        </p:blipFill>
        <p:spPr>
          <a:xfrm>
            <a:off x="1563838" y="2077444"/>
            <a:ext cx="8519098" cy="4134050"/>
          </a:xfrm>
          <a:prstGeom prst="rect">
            <a:avLst/>
          </a:prstGeom>
        </p:spPr>
      </p:pic>
    </p:spTree>
    <p:extLst>
      <p:ext uri="{BB962C8B-B14F-4D97-AF65-F5344CB8AC3E}">
        <p14:creationId xmlns:p14="http://schemas.microsoft.com/office/powerpoint/2010/main" val="2883101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3" name="Rectángulo 2"/>
          <p:cNvSpPr/>
          <p:nvPr/>
        </p:nvSpPr>
        <p:spPr>
          <a:xfrm>
            <a:off x="3896931" y="1292475"/>
            <a:ext cx="3852914"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3600" b="1" dirty="0">
                <a:ln/>
                <a:solidFill>
                  <a:srgbClr val="7030A0"/>
                </a:solidFill>
              </a:rPr>
              <a:t>Ejercicio propuesto</a:t>
            </a:r>
            <a:endParaRPr lang="es-ES" sz="3600" b="1" cap="none" spc="0" dirty="0">
              <a:ln/>
              <a:solidFill>
                <a:srgbClr val="7030A0"/>
              </a:solidFill>
              <a:effectLst/>
            </a:endParaRPr>
          </a:p>
        </p:txBody>
      </p:sp>
      <p:sp>
        <p:nvSpPr>
          <p:cNvPr id="11" name="CuadroTexto 10">
            <a:extLst>
              <a:ext uri="{FF2B5EF4-FFF2-40B4-BE49-F238E27FC236}">
                <a16:creationId xmlns:a16="http://schemas.microsoft.com/office/drawing/2014/main" id="{3EEE977A-C6DA-4FF3-B91C-52CB3E6614C0}"/>
              </a:ext>
            </a:extLst>
          </p:cNvPr>
          <p:cNvSpPr txBox="1"/>
          <p:nvPr/>
        </p:nvSpPr>
        <p:spPr>
          <a:xfrm>
            <a:off x="519983" y="2257769"/>
            <a:ext cx="5006174" cy="707886"/>
          </a:xfrm>
          <a:prstGeom prst="rect">
            <a:avLst/>
          </a:prstGeom>
          <a:noFill/>
        </p:spPr>
        <p:txBody>
          <a:bodyPr wrap="square" rtlCol="0">
            <a:spAutoFit/>
          </a:bodyPr>
          <a:lstStyle/>
          <a:p>
            <a:pPr algn="just"/>
            <a:r>
              <a:rPr lang="es-CO" sz="2000" dirty="0"/>
              <a:t>Haga una función que reciba un número entero positivo y devuelva su factorial.</a:t>
            </a:r>
          </a:p>
        </p:txBody>
      </p:sp>
      <p:pic>
        <p:nvPicPr>
          <p:cNvPr id="5" name="Imagen 4">
            <a:extLst>
              <a:ext uri="{FF2B5EF4-FFF2-40B4-BE49-F238E27FC236}">
                <a16:creationId xmlns:a16="http://schemas.microsoft.com/office/drawing/2014/main" id="{394C2B8B-1C91-41CF-BF95-6C8779586111}"/>
              </a:ext>
            </a:extLst>
          </p:cNvPr>
          <p:cNvPicPr>
            <a:picLocks noChangeAspect="1"/>
          </p:cNvPicPr>
          <p:nvPr/>
        </p:nvPicPr>
        <p:blipFill>
          <a:blip r:embed="rId5"/>
          <a:stretch>
            <a:fillRect/>
          </a:stretch>
        </p:blipFill>
        <p:spPr>
          <a:xfrm>
            <a:off x="3564836" y="3090393"/>
            <a:ext cx="7326132" cy="3179006"/>
          </a:xfrm>
          <a:prstGeom prst="rect">
            <a:avLst/>
          </a:prstGeom>
        </p:spPr>
      </p:pic>
    </p:spTree>
    <p:extLst>
      <p:ext uri="{BB962C8B-B14F-4D97-AF65-F5344CB8AC3E}">
        <p14:creationId xmlns:p14="http://schemas.microsoft.com/office/powerpoint/2010/main" val="1743414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7" name="Rectángulo 6">
            <a:extLst>
              <a:ext uri="{FF2B5EF4-FFF2-40B4-BE49-F238E27FC236}">
                <a16:creationId xmlns:a16="http://schemas.microsoft.com/office/drawing/2014/main" id="{F16A1F11-AE20-451B-A769-F175CE5DD7A4}"/>
              </a:ext>
            </a:extLst>
          </p:cNvPr>
          <p:cNvSpPr/>
          <p:nvPr/>
        </p:nvSpPr>
        <p:spPr>
          <a:xfrm>
            <a:off x="3595155" y="1199329"/>
            <a:ext cx="4482958"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3600" b="1" dirty="0">
                <a:ln/>
                <a:solidFill>
                  <a:srgbClr val="7030A0"/>
                </a:solidFill>
              </a:rPr>
              <a:t>Ejercicios a desarrollar</a:t>
            </a:r>
            <a:endParaRPr lang="es-ES" sz="3600" b="1" cap="none" spc="0" dirty="0">
              <a:ln/>
              <a:solidFill>
                <a:srgbClr val="7030A0"/>
              </a:solidFill>
              <a:effectLst/>
            </a:endParaRPr>
          </a:p>
        </p:txBody>
      </p:sp>
      <p:sp>
        <p:nvSpPr>
          <p:cNvPr id="8" name="CuadroTexto 7">
            <a:extLst>
              <a:ext uri="{FF2B5EF4-FFF2-40B4-BE49-F238E27FC236}">
                <a16:creationId xmlns:a16="http://schemas.microsoft.com/office/drawing/2014/main" id="{7B4E162D-D0AD-461F-B8A3-3B30248F9C70}"/>
              </a:ext>
            </a:extLst>
          </p:cNvPr>
          <p:cNvSpPr txBox="1"/>
          <p:nvPr/>
        </p:nvSpPr>
        <p:spPr>
          <a:xfrm>
            <a:off x="655637" y="2136338"/>
            <a:ext cx="10515600" cy="3170099"/>
          </a:xfrm>
          <a:prstGeom prst="rect">
            <a:avLst/>
          </a:prstGeom>
          <a:noFill/>
        </p:spPr>
        <p:txBody>
          <a:bodyPr wrap="square" rtlCol="0">
            <a:spAutoFit/>
          </a:bodyPr>
          <a:lstStyle/>
          <a:p>
            <a:pPr marL="342900" indent="-342900" algn="just">
              <a:buAutoNum type="arabicPeriod"/>
            </a:pPr>
            <a:r>
              <a:rPr lang="es-CO" sz="2000" dirty="0"/>
              <a:t>Escribir una función que calcule el área del un círculo y otra que calcule el volumen de un cilindro usando la primera función.</a:t>
            </a:r>
          </a:p>
          <a:p>
            <a:pPr marL="342900" indent="-342900" algn="just">
              <a:buAutoNum type="arabicPeriod"/>
            </a:pPr>
            <a:endParaRPr lang="es-CO" sz="2000" dirty="0"/>
          </a:p>
          <a:p>
            <a:pPr marL="342900" indent="-342900" algn="just">
              <a:buAutoNum type="arabicPeriod"/>
            </a:pPr>
            <a:r>
              <a:rPr lang="es-CO" sz="2000" dirty="0"/>
              <a:t>Dado un número, determinar cuantos dígitos tiene. Cree la función para resolver el problema.</a:t>
            </a:r>
          </a:p>
          <a:p>
            <a:pPr marL="342900" indent="-342900" algn="just">
              <a:buAutoNum type="arabicPeriod"/>
            </a:pPr>
            <a:endParaRPr lang="es-CO" sz="2000" dirty="0"/>
          </a:p>
          <a:p>
            <a:pPr marL="342900" indent="-342900" algn="just">
              <a:buAutoNum type="arabicPeriod"/>
            </a:pPr>
            <a:r>
              <a:rPr lang="es-CO" sz="2000" dirty="0"/>
              <a:t>Crear un algoritmo para hallar el factorial de un número. Cree una función para resolver el problema.</a:t>
            </a:r>
          </a:p>
          <a:p>
            <a:pPr marL="342900" indent="-342900" algn="just">
              <a:buAutoNum type="arabicPeriod"/>
            </a:pPr>
            <a:endParaRPr lang="es-CO" sz="2000" dirty="0"/>
          </a:p>
          <a:p>
            <a:pPr marL="342900" indent="-342900" algn="just">
              <a:buAutoNum type="arabicPeriod"/>
            </a:pPr>
            <a:r>
              <a:rPr lang="es-CO" sz="2000" dirty="0"/>
              <a:t>Haga un programa que realice un menú principal y realice las operaciones matemáticas básicas y complejas(potenciación, radicación, ecuación de primer grado)</a:t>
            </a:r>
          </a:p>
        </p:txBody>
      </p:sp>
    </p:spTree>
    <p:extLst>
      <p:ext uri="{BB962C8B-B14F-4D97-AF65-F5344CB8AC3E}">
        <p14:creationId xmlns:p14="http://schemas.microsoft.com/office/powerpoint/2010/main" val="2281318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sp>
        <p:nvSpPr>
          <p:cNvPr id="7" name="Rectángulo redondeado 6"/>
          <p:cNvSpPr/>
          <p:nvPr/>
        </p:nvSpPr>
        <p:spPr>
          <a:xfrm>
            <a:off x="551411" y="1930709"/>
            <a:ext cx="11089178" cy="4098174"/>
          </a:xfrm>
          <a:prstGeom prst="roundRect">
            <a:avLst/>
          </a:prstGeom>
          <a:solidFill>
            <a:srgbClr val="CCCCFF"/>
          </a:solidFill>
          <a:ln>
            <a:solidFill>
              <a:srgbClr val="CC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8" name="Picture 4" descr="Bombilla idea - Iconos gratis de arte y diseñ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75" y="1961935"/>
            <a:ext cx="2364900" cy="2364901"/>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2713718" y="6284423"/>
            <a:ext cx="5973082" cy="1222002"/>
          </a:xfrm>
          <a:prstGeom prst="rect">
            <a:avLst/>
          </a:prstGeom>
          <a:noFill/>
        </p:spPr>
        <p:txBody>
          <a:bodyPr wrap="square" rtlCol="0">
            <a:spAutoFit/>
          </a:bodyPr>
          <a:lstStyle/>
          <a:p>
            <a:endParaRPr lang="es-CO" dirty="0"/>
          </a:p>
        </p:txBody>
      </p:sp>
      <p:sp>
        <p:nvSpPr>
          <p:cNvPr id="6" name="Rectangle 2"/>
          <p:cNvSpPr>
            <a:spLocks noChangeArrowheads="1"/>
          </p:cNvSpPr>
          <p:nvPr/>
        </p:nvSpPr>
        <p:spPr bwMode="auto">
          <a:xfrm>
            <a:off x="2103736" y="2507795"/>
            <a:ext cx="8733597"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lang="es-CO" sz="3200" dirty="0"/>
              <a:t>Conclusión</a:t>
            </a:r>
          </a:p>
          <a:p>
            <a:pPr lvl="0" algn="just" eaLnBrk="0" fontAlgn="base" hangingPunct="0">
              <a:spcBef>
                <a:spcPct val="0"/>
              </a:spcBef>
              <a:spcAft>
                <a:spcPct val="0"/>
              </a:spcAft>
            </a:pPr>
            <a:endParaRPr kumimoji="0" lang="es-MX" altLang="es-CO" sz="3200" b="0" i="0" u="none" strike="noStrike" cap="none" normalizeH="0" baseline="0" dirty="0">
              <a:ln>
                <a:noFill/>
              </a:ln>
              <a:solidFill>
                <a:schemeClr val="tx1"/>
              </a:solidFill>
              <a:effectLst/>
              <a:latin typeface="Arial" panose="020B0604020202020204" pitchFamily="34" charset="0"/>
            </a:endParaRPr>
          </a:p>
          <a:p>
            <a:pPr lvl="0" algn="just" eaLnBrk="0" fontAlgn="base" hangingPunct="0">
              <a:spcBef>
                <a:spcPct val="0"/>
              </a:spcBef>
              <a:spcAft>
                <a:spcPct val="0"/>
              </a:spcAft>
            </a:pPr>
            <a:r>
              <a:rPr lang="es-MX" dirty="0"/>
              <a:t>Una función es visible para ella misma y otras funciones desde el momento en que se define. Es visible para el propio cuerpo de la función, es decir, la recursividad esta permitida. El código de una función es privado a esa función y sólo se puede accede a él mediante una llamada a esa función. Las variables definidas dentro de una función son locales por lo que no conservan su valor de una llamada a otra.</a:t>
            </a:r>
            <a:endParaRPr kumimoji="0" lang="es-CO" altLang="es-CO"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758617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4621</TotalTime>
  <Words>285</Words>
  <Application>Microsoft Office PowerPoint</Application>
  <PresentationFormat>Panorámica</PresentationFormat>
  <Paragraphs>19</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Calibri</vt:lpstr>
      <vt:lpstr>Calibri Light</vt:lpstr>
      <vt:lpstr>Montserrat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Ogp Informatica</dc:creator>
  <cp:lastModifiedBy>Julio Castaño</cp:lastModifiedBy>
  <cp:revision>104</cp:revision>
  <dcterms:created xsi:type="dcterms:W3CDTF">2023-03-30T14:23:16Z</dcterms:created>
  <dcterms:modified xsi:type="dcterms:W3CDTF">2024-08-20T05:56:42Z</dcterms:modified>
</cp:coreProperties>
</file>