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300" r:id="rId3"/>
    <p:sldId id="316" r:id="rId4"/>
    <p:sldId id="317" r:id="rId5"/>
    <p:sldId id="318" r:id="rId6"/>
    <p:sldId id="319" r:id="rId7"/>
    <p:sldId id="320" r:id="rId8"/>
    <p:sldId id="321" r:id="rId9"/>
    <p:sldId id="315"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RODRIGUEZ" initials="CR" lastIdx="1" clrIdx="0">
    <p:extLst>
      <p:ext uri="{19B8F6BF-5375-455C-9EA6-DF929625EA0E}">
        <p15:presenceInfo xmlns:p15="http://schemas.microsoft.com/office/powerpoint/2012/main" userId="CARLOS RODRIGU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CCCC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7-31T21:36:12.543" idx="1">
    <p:pos x="10" y="10"/>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7-31T21:36:12.543"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31/07/2024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31/07/2024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31/07/2024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31/07/2024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31/07/2024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31/07/2024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31/07/2024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31/07/2024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31/07/2024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31/07/2024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31/07/2024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31/07/2024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31/07/2024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5.gif"/><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comments" Target="../comments/comment2.xml"/><Relationship Id="rId5" Type="http://schemas.openxmlformats.org/officeDocument/2006/relationships/image" Target="../media/image5.gi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718171" y="2301652"/>
            <a:ext cx="10711541" cy="2800767"/>
          </a:xfrm>
          <a:prstGeom prst="rect">
            <a:avLst/>
          </a:prstGeom>
          <a:noFill/>
        </p:spPr>
        <p:txBody>
          <a:bodyPr wrap="square" rtlCol="0">
            <a:spAutoFit/>
          </a:bodyPr>
          <a:lstStyle/>
          <a:p>
            <a:pPr lvl="0" algn="ctr">
              <a:defRPr/>
            </a:pPr>
            <a:r>
              <a:rPr lang="es-MX" sz="4400" b="1" dirty="0">
                <a:solidFill>
                  <a:srgbClr val="0070C0"/>
                </a:solidFill>
                <a:effectLst>
                  <a:outerShdw blurRad="38100" dist="38100" dir="2700000" algn="tl">
                    <a:srgbClr val="000000">
                      <a:alpha val="43137"/>
                    </a:srgbClr>
                  </a:outerShdw>
                </a:effectLst>
                <a:latin typeface="Montserrat" panose="00000500000000000000" pitchFamily="2" charset="0"/>
              </a:rPr>
              <a:t>Definición de variables; tipos de datos básicos (numéricos, cadenas); declaración y asignación en PSEINT y Python.</a:t>
            </a:r>
            <a:endParaRPr kumimoji="0" lang="es-CO" sz="4400" b="1"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931629" y="861162"/>
            <a:ext cx="966466" cy="883434"/>
          </a:xfrm>
          <a:prstGeom prst="rect">
            <a:avLst/>
          </a:prstGeom>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1445548" y="3048465"/>
            <a:ext cx="8754168" cy="1015663"/>
          </a:xfrm>
          <a:prstGeom prst="rect">
            <a:avLst/>
          </a:prstGeom>
          <a:noFill/>
        </p:spPr>
        <p:txBody>
          <a:bodyPr wrap="square" rtlCol="0">
            <a:spAutoFit/>
          </a:bodyPr>
          <a:lstStyle/>
          <a:p>
            <a:pPr algn="just"/>
            <a:r>
              <a:rPr lang="es-MX" sz="2000" dirty="0"/>
              <a:t>Una variable es un espacio en la memoria de un computador que almacena datos que pueden cambiar durante la ejecución de un programa. Las variables tienen un nombre, un tipo de datos y un valor.</a:t>
            </a:r>
            <a:endParaRPr lang="es-CO" sz="2000" b="1" dirty="0">
              <a:latin typeface="Montserrat" panose="00000500000000000000" pitchFamily="2" charset="0"/>
            </a:endParaRPr>
          </a:p>
        </p:txBody>
      </p:sp>
      <p:sp>
        <p:nvSpPr>
          <p:cNvPr id="3" name="Rectángulo 2"/>
          <p:cNvSpPr/>
          <p:nvPr/>
        </p:nvSpPr>
        <p:spPr>
          <a:xfrm>
            <a:off x="2947151" y="1562484"/>
            <a:ext cx="5067413"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000" b="1" dirty="0">
                <a:ln/>
                <a:solidFill>
                  <a:srgbClr val="7030A0"/>
                </a:solidFill>
              </a:rPr>
              <a:t>Definición de Variables</a:t>
            </a:r>
            <a:endParaRPr lang="es-ES" sz="4000" b="1" cap="none" spc="0" dirty="0">
              <a:ln/>
              <a:solidFill>
                <a:srgbClr val="7030A0"/>
              </a:solidFill>
              <a:effectLst/>
            </a:endParaRPr>
          </a:p>
        </p:txBody>
      </p:sp>
      <p:pic>
        <p:nvPicPr>
          <p:cNvPr id="1026" name="Picture 2" descr="▷ Variables en Python - El Pythonista"/>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120065" y="4064128"/>
            <a:ext cx="3996637" cy="2248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3063529" y="1323706"/>
            <a:ext cx="5067413"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000" b="1" dirty="0">
                <a:ln/>
                <a:solidFill>
                  <a:srgbClr val="7030A0"/>
                </a:solidFill>
              </a:rPr>
              <a:t>Tipos de Datos Básicos</a:t>
            </a:r>
            <a:endParaRPr lang="es-ES" sz="4000" b="1" cap="none" spc="0" dirty="0">
              <a:ln/>
              <a:solidFill>
                <a:srgbClr val="7030A0"/>
              </a:solidFill>
              <a:effectLst/>
            </a:endParaRPr>
          </a:p>
        </p:txBody>
      </p:sp>
      <p:sp>
        <p:nvSpPr>
          <p:cNvPr id="5" name="Rectangle 1"/>
          <p:cNvSpPr>
            <a:spLocks noChangeArrowheads="1"/>
          </p:cNvSpPr>
          <p:nvPr/>
        </p:nvSpPr>
        <p:spPr bwMode="auto">
          <a:xfrm>
            <a:off x="1038225" y="2280974"/>
            <a:ext cx="3808095"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1" i="0" u="none" strike="noStrike" cap="none" normalizeH="0" baseline="0" dirty="0" smtClean="0">
                <a:ln>
                  <a:noFill/>
                </a:ln>
                <a:solidFill>
                  <a:schemeClr val="tx1"/>
                </a:solidFill>
                <a:effectLst/>
                <a:latin typeface="Arial" panose="020B0604020202020204" pitchFamily="34" charset="0"/>
              </a:rPr>
              <a:t>Numéricos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200" b="1" i="0" u="none" strike="noStrike" cap="none" normalizeH="0" baseline="0" dirty="0" smtClean="0">
                <a:ln>
                  <a:noFill/>
                </a:ln>
                <a:solidFill>
                  <a:schemeClr val="tx1"/>
                </a:solidFill>
                <a:effectLst/>
                <a:latin typeface="Arial" panose="020B0604020202020204" pitchFamily="34" charset="0"/>
              </a:rPr>
              <a:t>Enteros</a:t>
            </a:r>
            <a:r>
              <a:rPr kumimoji="0" lang="es-CO" altLang="es-CO" sz="12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200" b="0" i="0" u="none" strike="noStrike" cap="none" normalizeH="0" baseline="0" dirty="0" smtClean="0">
                <a:ln>
                  <a:noFill/>
                </a:ln>
                <a:solidFill>
                  <a:schemeClr val="tx1"/>
                </a:solidFill>
                <a:effectLst/>
                <a:latin typeface="Arial" panose="020B0604020202020204" pitchFamily="34" charset="0"/>
              </a:rPr>
              <a:t>Representan números sin decimales.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200" b="1" i="0" u="none" strike="noStrike" cap="none" normalizeH="0" baseline="0" dirty="0" smtClean="0">
                <a:ln>
                  <a:noFill/>
                </a:ln>
                <a:solidFill>
                  <a:schemeClr val="tx1"/>
                </a:solidFill>
                <a:effectLst/>
                <a:latin typeface="Arial" panose="020B0604020202020204" pitchFamily="34" charset="0"/>
              </a:rPr>
              <a:t>PSeInt</a:t>
            </a:r>
            <a:r>
              <a:rPr kumimoji="0" lang="es-CO" altLang="es-CO" sz="1200" b="0" i="0" u="none" strike="noStrike" cap="none" normalizeH="0" baseline="0" dirty="0" smtClean="0">
                <a:ln>
                  <a:noFill/>
                </a:ln>
                <a:solidFill>
                  <a:schemeClr val="tx1"/>
                </a:solidFill>
                <a:effectLst/>
                <a:latin typeface="Arial" panose="020B0604020202020204" pitchFamily="34" charset="0"/>
              </a:rPr>
              <a:t>: </a:t>
            </a:r>
            <a:r>
              <a:rPr kumimoji="0" lang="es-CO" altLang="es-CO" sz="1200" b="0" i="0" u="none" strike="noStrike" cap="none" normalizeH="0" baseline="0" dirty="0" smtClean="0">
                <a:ln>
                  <a:noFill/>
                </a:ln>
                <a:solidFill>
                  <a:schemeClr val="tx1"/>
                </a:solidFill>
                <a:effectLst/>
                <a:latin typeface="Arial Unicode MS"/>
              </a:rPr>
              <a:t>Entero</a:t>
            </a:r>
            <a:endParaRPr kumimoji="0" lang="es-CO" altLang="es-CO" sz="12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200" b="1" i="0" u="none" strike="noStrike" cap="none" normalizeH="0" baseline="0" dirty="0" smtClean="0">
                <a:ln>
                  <a:noFill/>
                </a:ln>
                <a:solidFill>
                  <a:schemeClr val="tx1"/>
                </a:solidFill>
                <a:effectLst/>
                <a:latin typeface="Arial" panose="020B0604020202020204" pitchFamily="34" charset="0"/>
              </a:rPr>
              <a:t>Python</a:t>
            </a:r>
            <a:r>
              <a:rPr kumimoji="0" lang="es-CO" altLang="es-CO" sz="1200" b="0" i="0" u="none" strike="noStrike" cap="none" normalizeH="0" baseline="0" dirty="0" smtClean="0">
                <a:ln>
                  <a:noFill/>
                </a:ln>
                <a:solidFill>
                  <a:schemeClr val="tx1"/>
                </a:solidFill>
                <a:effectLst/>
                <a:latin typeface="Arial" panose="020B0604020202020204" pitchFamily="34" charset="0"/>
              </a:rPr>
              <a:t>: </a:t>
            </a:r>
            <a:r>
              <a:rPr kumimoji="0" lang="es-CO" altLang="es-CO" sz="1200" b="0" i="0" u="none" strike="noStrike" cap="none" normalizeH="0" baseline="0" dirty="0" smtClean="0">
                <a:ln>
                  <a:noFill/>
                </a:ln>
                <a:solidFill>
                  <a:schemeClr val="tx1"/>
                </a:solidFill>
                <a:effectLst/>
                <a:latin typeface="Arial Unicode MS"/>
              </a:rPr>
              <a:t>int</a:t>
            </a:r>
          </a:p>
          <a:p>
            <a:pPr marL="457200" marR="0" lvl="1" indent="0" algn="l"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200" b="1" i="0" u="none" strike="noStrike" cap="none" normalizeH="0" baseline="0" dirty="0" smtClean="0">
                <a:ln>
                  <a:noFill/>
                </a:ln>
                <a:solidFill>
                  <a:schemeClr val="tx1"/>
                </a:solidFill>
                <a:effectLst/>
                <a:latin typeface="Arial" panose="020B0604020202020204" pitchFamily="34" charset="0"/>
              </a:rPr>
              <a:t>Reales/Flotantes</a:t>
            </a:r>
            <a:r>
              <a:rPr kumimoji="0" lang="es-CO" altLang="es-CO" sz="12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200" b="0" i="0" u="none" strike="noStrike" cap="none" normalizeH="0" baseline="0" dirty="0" smtClean="0">
                <a:ln>
                  <a:noFill/>
                </a:ln>
                <a:solidFill>
                  <a:schemeClr val="tx1"/>
                </a:solidFill>
                <a:effectLst/>
                <a:latin typeface="Arial" panose="020B0604020202020204" pitchFamily="34" charset="0"/>
              </a:rPr>
              <a:t>Representan números con decimales.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200" b="1" i="0" u="none" strike="noStrike" cap="none" normalizeH="0" baseline="0" dirty="0" smtClean="0">
                <a:ln>
                  <a:noFill/>
                </a:ln>
                <a:solidFill>
                  <a:schemeClr val="tx1"/>
                </a:solidFill>
                <a:effectLst/>
                <a:latin typeface="Arial" panose="020B0604020202020204" pitchFamily="34" charset="0"/>
              </a:rPr>
              <a:t>PSeInt</a:t>
            </a:r>
            <a:r>
              <a:rPr kumimoji="0" lang="es-CO" altLang="es-CO" sz="1200" b="0" i="0" u="none" strike="noStrike" cap="none" normalizeH="0" baseline="0" dirty="0" smtClean="0">
                <a:ln>
                  <a:noFill/>
                </a:ln>
                <a:solidFill>
                  <a:schemeClr val="tx1"/>
                </a:solidFill>
                <a:effectLst/>
                <a:latin typeface="Arial" panose="020B0604020202020204" pitchFamily="34" charset="0"/>
              </a:rPr>
              <a:t>: </a:t>
            </a:r>
            <a:r>
              <a:rPr kumimoji="0" lang="es-CO" altLang="es-CO" sz="1200" b="0" i="0" u="none" strike="noStrike" cap="none" normalizeH="0" baseline="0" dirty="0" smtClean="0">
                <a:ln>
                  <a:noFill/>
                </a:ln>
                <a:solidFill>
                  <a:schemeClr val="tx1"/>
                </a:solidFill>
                <a:effectLst/>
                <a:latin typeface="Arial Unicode MS"/>
              </a:rPr>
              <a:t>Real</a:t>
            </a:r>
            <a:endParaRPr kumimoji="0" lang="es-CO" altLang="es-CO" sz="12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200" b="1" i="0" u="none" strike="noStrike" cap="none" normalizeH="0" baseline="0" dirty="0" smtClean="0">
                <a:ln>
                  <a:noFill/>
                </a:ln>
                <a:solidFill>
                  <a:schemeClr val="tx1"/>
                </a:solidFill>
                <a:effectLst/>
                <a:latin typeface="Arial" panose="020B0604020202020204" pitchFamily="34" charset="0"/>
              </a:rPr>
              <a:t>Python</a:t>
            </a:r>
            <a:r>
              <a:rPr kumimoji="0" lang="es-CO" altLang="es-CO" sz="1200" b="0" i="0" u="none" strike="noStrike" cap="none" normalizeH="0" baseline="0" dirty="0" smtClean="0">
                <a:ln>
                  <a:noFill/>
                </a:ln>
                <a:solidFill>
                  <a:schemeClr val="tx1"/>
                </a:solidFill>
                <a:effectLst/>
                <a:latin typeface="Arial" panose="020B0604020202020204" pitchFamily="34" charset="0"/>
              </a:rPr>
              <a:t>: </a:t>
            </a:r>
            <a:r>
              <a:rPr kumimoji="0" lang="es-CO" altLang="es-CO" sz="1200" b="0" i="0" u="none" strike="noStrike" cap="none" normalizeH="0" baseline="0" dirty="0" smtClean="0">
                <a:ln>
                  <a:noFill/>
                </a:ln>
                <a:solidFill>
                  <a:schemeClr val="tx1"/>
                </a:solidFill>
                <a:effectLst/>
                <a:latin typeface="Arial Unicode MS"/>
              </a:rPr>
              <a:t>float</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1" i="0" u="none" strike="noStrike" cap="none" normalizeH="0" baseline="0" dirty="0" smtClean="0">
                <a:ln>
                  <a:noFill/>
                </a:ln>
                <a:solidFill>
                  <a:schemeClr val="tx1"/>
                </a:solidFill>
                <a:effectLst/>
                <a:latin typeface="Arial" panose="020B0604020202020204" pitchFamily="34" charset="0"/>
              </a:rPr>
              <a:t>Cadenas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200" b="1" i="0" u="none" strike="noStrike" cap="none" normalizeH="0" baseline="0" dirty="0" smtClean="0">
                <a:ln>
                  <a:noFill/>
                </a:ln>
                <a:solidFill>
                  <a:schemeClr val="tx1"/>
                </a:solidFill>
                <a:effectLst/>
                <a:latin typeface="Arial" panose="020B0604020202020204" pitchFamily="34" charset="0"/>
              </a:rPr>
              <a:t>Cadenas de texto</a:t>
            </a:r>
            <a:r>
              <a:rPr kumimoji="0" lang="es-CO" altLang="es-CO" sz="12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200" b="0" i="0" u="none" strike="noStrike" cap="none" normalizeH="0" baseline="0" dirty="0" smtClean="0">
                <a:ln>
                  <a:noFill/>
                </a:ln>
                <a:solidFill>
                  <a:schemeClr val="tx1"/>
                </a:solidFill>
                <a:effectLst/>
                <a:latin typeface="Arial" panose="020B0604020202020204" pitchFamily="34" charset="0"/>
              </a:rPr>
              <a:t>Representan secuencias de caracteres.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200" b="1" i="0" u="none" strike="noStrike" cap="none" normalizeH="0" baseline="0" dirty="0" smtClean="0">
                <a:ln>
                  <a:noFill/>
                </a:ln>
                <a:solidFill>
                  <a:schemeClr val="tx1"/>
                </a:solidFill>
                <a:effectLst/>
                <a:latin typeface="Arial" panose="020B0604020202020204" pitchFamily="34" charset="0"/>
              </a:rPr>
              <a:t>PSeInt</a:t>
            </a:r>
            <a:r>
              <a:rPr kumimoji="0" lang="es-CO" altLang="es-CO" sz="1200" b="0" i="0" u="none" strike="noStrike" cap="none" normalizeH="0" baseline="0" dirty="0" smtClean="0">
                <a:ln>
                  <a:noFill/>
                </a:ln>
                <a:solidFill>
                  <a:schemeClr val="tx1"/>
                </a:solidFill>
                <a:effectLst/>
                <a:latin typeface="Arial" panose="020B0604020202020204" pitchFamily="34" charset="0"/>
              </a:rPr>
              <a:t>: </a:t>
            </a:r>
            <a:r>
              <a:rPr kumimoji="0" lang="es-CO" altLang="es-CO" sz="1200" b="0" i="0" u="none" strike="noStrike" cap="none" normalizeH="0" baseline="0" dirty="0" smtClean="0">
                <a:ln>
                  <a:noFill/>
                </a:ln>
                <a:solidFill>
                  <a:schemeClr val="tx1"/>
                </a:solidFill>
                <a:effectLst/>
                <a:latin typeface="Arial Unicode MS"/>
              </a:rPr>
              <a:t>Cadena</a:t>
            </a:r>
            <a:r>
              <a:rPr kumimoji="0" lang="es-CO" altLang="es-CO" sz="1200" b="0" i="0" u="none" strike="noStrike" cap="none" normalizeH="0" baseline="0" dirty="0" smtClean="0">
                <a:ln>
                  <a:noFill/>
                </a:ln>
                <a:solidFill>
                  <a:schemeClr val="tx1"/>
                </a:solidFill>
                <a:effectLst/>
              </a:rPr>
              <a:t> o </a:t>
            </a:r>
            <a:r>
              <a:rPr kumimoji="0" lang="es-CO" altLang="es-CO" sz="1200" b="0" i="0" u="none" strike="noStrike" cap="none" normalizeH="0" baseline="0" dirty="0" smtClean="0">
                <a:ln>
                  <a:noFill/>
                </a:ln>
                <a:solidFill>
                  <a:schemeClr val="tx1"/>
                </a:solidFill>
                <a:effectLst/>
                <a:latin typeface="Arial Unicode MS"/>
              </a:rPr>
              <a:t>Caracter</a:t>
            </a:r>
            <a:endParaRPr kumimoji="0" lang="es-CO" altLang="es-CO" sz="12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200" b="1" i="0" u="none" strike="noStrike" cap="none" normalizeH="0" baseline="0" dirty="0" smtClean="0">
                <a:ln>
                  <a:noFill/>
                </a:ln>
                <a:solidFill>
                  <a:schemeClr val="tx1"/>
                </a:solidFill>
                <a:effectLst/>
                <a:latin typeface="Arial" panose="020B0604020202020204" pitchFamily="34" charset="0"/>
              </a:rPr>
              <a:t>Python</a:t>
            </a:r>
            <a:r>
              <a:rPr kumimoji="0" lang="es-CO" altLang="es-CO" sz="1200" b="0" i="0" u="none" strike="noStrike" cap="none" normalizeH="0" baseline="0" dirty="0" smtClean="0">
                <a:ln>
                  <a:noFill/>
                </a:ln>
                <a:solidFill>
                  <a:schemeClr val="tx1"/>
                </a:solidFill>
                <a:effectLst/>
                <a:latin typeface="Arial" panose="020B0604020202020204" pitchFamily="34" charset="0"/>
              </a:rPr>
              <a:t>: </a:t>
            </a:r>
            <a:r>
              <a:rPr kumimoji="0" lang="es-CO" altLang="es-CO" sz="1200" b="0" i="0" u="none" strike="noStrike" cap="none" normalizeH="0" baseline="0" dirty="0" smtClean="0">
                <a:ln>
                  <a:noFill/>
                </a:ln>
                <a:solidFill>
                  <a:schemeClr val="tx1"/>
                </a:solidFill>
                <a:effectLst/>
                <a:latin typeface="Arial Unicode MS"/>
              </a:rPr>
              <a:t>str</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pic>
        <p:nvPicPr>
          <p:cNvPr id="2051" name="Picture 3" descr="Estructura y comandos de PseI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5326" y="3010007"/>
            <a:ext cx="2973890" cy="260458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TIPOS de DATOS en programación [La mejor explicació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0759" y="2834814"/>
            <a:ext cx="3249595" cy="2894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240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3129509" y="1323706"/>
            <a:ext cx="4935454"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rgbClr val="7030A0"/>
                </a:solidFill>
              </a:rPr>
              <a:t>Declaración y Asignación</a:t>
            </a:r>
            <a:endParaRPr lang="es-ES" sz="3600" b="1" cap="none" spc="0" dirty="0">
              <a:ln/>
              <a:solidFill>
                <a:srgbClr val="7030A0"/>
              </a:solidFill>
              <a:effectLst/>
            </a:endParaRPr>
          </a:p>
        </p:txBody>
      </p:sp>
      <p:sp>
        <p:nvSpPr>
          <p:cNvPr id="7" name="Rectangle 2"/>
          <p:cNvSpPr>
            <a:spLocks noChangeArrowheads="1"/>
          </p:cNvSpPr>
          <p:nvPr/>
        </p:nvSpPr>
        <p:spPr bwMode="auto">
          <a:xfrm>
            <a:off x="1321724" y="3259439"/>
            <a:ext cx="497932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smtClean="0">
                <a:ln>
                  <a:noFill/>
                </a:ln>
                <a:solidFill>
                  <a:schemeClr val="tx1"/>
                </a:solidFill>
                <a:effectLst/>
                <a:latin typeface="Arial" panose="020B0604020202020204" pitchFamily="34" charset="0"/>
              </a:rPr>
              <a:t>PSeInt: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smtClean="0">
                <a:ln>
                  <a:noFill/>
                </a:ln>
                <a:solidFill>
                  <a:schemeClr val="tx1"/>
                </a:solidFill>
                <a:effectLst/>
                <a:latin typeface="Arial" panose="020B0604020202020204" pitchFamily="34" charset="0"/>
              </a:rPr>
              <a:t>En PSeInt, la declaración de una variable implica definir su tipo de datos, y la asignación se realiza utilizando el operador </a:t>
            </a:r>
            <a:r>
              <a:rPr kumimoji="0" lang="es-CO" altLang="es-CO" b="0" i="0" u="none" strike="noStrike" cap="none" normalizeH="0" baseline="0" dirty="0" smtClean="0">
                <a:ln>
                  <a:noFill/>
                </a:ln>
                <a:solidFill>
                  <a:schemeClr val="tx1"/>
                </a:solidFill>
                <a:effectLst/>
                <a:latin typeface="Arial Unicode MS"/>
              </a:rPr>
              <a:t>&lt;-</a:t>
            </a:r>
            <a:r>
              <a:rPr kumimoji="0" lang="es-CO" altLang="es-CO" b="0" i="0" u="none" strike="noStrike" cap="none" normalizeH="0" baseline="0" dirty="0" smtClean="0">
                <a:ln>
                  <a:noFill/>
                </a:ln>
                <a:solidFill>
                  <a:schemeClr val="tx1"/>
                </a:solidFill>
                <a:effectLst/>
              </a:rPr>
              <a:t>.</a:t>
            </a:r>
            <a:endParaRPr kumimoji="0" lang="es-CO" altLang="es-CO" b="0" i="0" u="none" strike="noStrike" cap="none" normalizeH="0" baseline="0" dirty="0" smtClean="0">
              <a:ln>
                <a:noFill/>
              </a:ln>
              <a:solidFill>
                <a:schemeClr val="tx1"/>
              </a:solidFill>
              <a:effectLst/>
              <a:latin typeface="Arial" panose="020B0604020202020204" pitchFamily="34" charset="0"/>
            </a:endParaRPr>
          </a:p>
        </p:txBody>
      </p:sp>
      <p:pic>
        <p:nvPicPr>
          <p:cNvPr id="3078" name="Picture 6" descr="PSeInt desde cero - YouTub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8429" y="2913122"/>
            <a:ext cx="2725360" cy="272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934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1038225" y="1608219"/>
            <a:ext cx="10171631"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MX" sz="3200" dirty="0">
                <a:solidFill>
                  <a:srgbClr val="9966FF"/>
                </a:solidFill>
              </a:rPr>
              <a:t>Ejemplo de Declaración y Asignación de Variables en </a:t>
            </a:r>
            <a:r>
              <a:rPr lang="es-MX" sz="3200" dirty="0" err="1">
                <a:solidFill>
                  <a:srgbClr val="9966FF"/>
                </a:solidFill>
              </a:rPr>
              <a:t>PSeInt</a:t>
            </a:r>
            <a:r>
              <a:rPr lang="es-MX" sz="3200" dirty="0">
                <a:solidFill>
                  <a:srgbClr val="9966FF"/>
                </a:solidFill>
              </a:rPr>
              <a:t>:</a:t>
            </a:r>
            <a:endParaRPr lang="es-ES" sz="3200" b="1" cap="none" spc="0" dirty="0">
              <a:ln/>
              <a:solidFill>
                <a:srgbClr val="9966FF"/>
              </a:solidFill>
              <a:effectLst/>
            </a:endParaRPr>
          </a:p>
        </p:txBody>
      </p:sp>
      <p:sp>
        <p:nvSpPr>
          <p:cNvPr id="7" name="Rectangle 2"/>
          <p:cNvSpPr>
            <a:spLocks noChangeArrowheads="1"/>
          </p:cNvSpPr>
          <p:nvPr/>
        </p:nvSpPr>
        <p:spPr bwMode="auto">
          <a:xfrm>
            <a:off x="1836247" y="2695031"/>
            <a:ext cx="656792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MX" altLang="es-CO" sz="1400" dirty="0">
                <a:latin typeface="Arial" panose="020B0604020202020204" pitchFamily="34" charset="0"/>
              </a:rPr>
              <a:t>Algoritmo </a:t>
            </a:r>
            <a:r>
              <a:rPr lang="es-MX" altLang="es-CO" sz="1400" dirty="0" err="1">
                <a:latin typeface="Arial" panose="020B0604020202020204" pitchFamily="34" charset="0"/>
              </a:rPr>
              <a:t>EjemploPSeInt</a:t>
            </a:r>
            <a:endParaRPr lang="es-MX" altLang="es-CO" sz="1400" dirty="0">
              <a:latin typeface="Arial" panose="020B0604020202020204" pitchFamily="34" charset="0"/>
            </a:endParaRPr>
          </a:p>
          <a:p>
            <a:pPr lvl="0" eaLnBrk="0" fontAlgn="base" hangingPunct="0">
              <a:spcBef>
                <a:spcPct val="0"/>
              </a:spcBef>
              <a:spcAft>
                <a:spcPct val="0"/>
              </a:spcAft>
            </a:pPr>
            <a:r>
              <a:rPr lang="es-MX" altLang="es-CO" sz="1400" dirty="0">
                <a:latin typeface="Arial" panose="020B0604020202020204" pitchFamily="34" charset="0"/>
              </a:rPr>
              <a:t>  // Declaración de variables</a:t>
            </a:r>
          </a:p>
          <a:p>
            <a:pPr lvl="0" eaLnBrk="0" fontAlgn="base" hangingPunct="0">
              <a:spcBef>
                <a:spcPct val="0"/>
              </a:spcBef>
              <a:spcAft>
                <a:spcPct val="0"/>
              </a:spcAft>
            </a:pPr>
            <a:r>
              <a:rPr lang="es-MX" altLang="es-CO" sz="1400" dirty="0">
                <a:latin typeface="Arial" panose="020B0604020202020204" pitchFamily="34" charset="0"/>
              </a:rPr>
              <a:t>  Definir edad Como Entero</a:t>
            </a:r>
          </a:p>
          <a:p>
            <a:pPr lvl="0" eaLnBrk="0" fontAlgn="base" hangingPunct="0">
              <a:spcBef>
                <a:spcPct val="0"/>
              </a:spcBef>
              <a:spcAft>
                <a:spcPct val="0"/>
              </a:spcAft>
            </a:pPr>
            <a:r>
              <a:rPr lang="es-MX" altLang="es-CO" sz="1400" dirty="0">
                <a:latin typeface="Arial" panose="020B0604020202020204" pitchFamily="34" charset="0"/>
              </a:rPr>
              <a:t>  Definir altura Como Real</a:t>
            </a:r>
          </a:p>
          <a:p>
            <a:pPr lvl="0" eaLnBrk="0" fontAlgn="base" hangingPunct="0">
              <a:spcBef>
                <a:spcPct val="0"/>
              </a:spcBef>
              <a:spcAft>
                <a:spcPct val="0"/>
              </a:spcAft>
            </a:pPr>
            <a:r>
              <a:rPr lang="es-MX" altLang="es-CO" sz="1400" dirty="0">
                <a:latin typeface="Arial" panose="020B0604020202020204" pitchFamily="34" charset="0"/>
              </a:rPr>
              <a:t>  Definir nombre Como Cadena</a:t>
            </a:r>
          </a:p>
          <a:p>
            <a:pPr lvl="0" eaLnBrk="0" fontAlgn="base" hangingPunct="0">
              <a:spcBef>
                <a:spcPct val="0"/>
              </a:spcBef>
              <a:spcAft>
                <a:spcPct val="0"/>
              </a:spcAft>
            </a:pPr>
            <a:endParaRPr lang="es-MX" altLang="es-CO" sz="1400" dirty="0">
              <a:latin typeface="Arial" panose="020B0604020202020204" pitchFamily="34" charset="0"/>
            </a:endParaRPr>
          </a:p>
          <a:p>
            <a:pPr lvl="0" eaLnBrk="0" fontAlgn="base" hangingPunct="0">
              <a:spcBef>
                <a:spcPct val="0"/>
              </a:spcBef>
              <a:spcAft>
                <a:spcPct val="0"/>
              </a:spcAft>
            </a:pPr>
            <a:r>
              <a:rPr lang="es-MX" altLang="es-CO" sz="1400" dirty="0">
                <a:latin typeface="Arial" panose="020B0604020202020204" pitchFamily="34" charset="0"/>
              </a:rPr>
              <a:t>  // Asignación de valores</a:t>
            </a:r>
          </a:p>
          <a:p>
            <a:pPr lvl="0" eaLnBrk="0" fontAlgn="base" hangingPunct="0">
              <a:spcBef>
                <a:spcPct val="0"/>
              </a:spcBef>
              <a:spcAft>
                <a:spcPct val="0"/>
              </a:spcAft>
            </a:pPr>
            <a:r>
              <a:rPr lang="es-MX" altLang="es-CO" sz="1400" dirty="0">
                <a:latin typeface="Arial" panose="020B0604020202020204" pitchFamily="34" charset="0"/>
              </a:rPr>
              <a:t>  edad &lt;- 25</a:t>
            </a:r>
          </a:p>
          <a:p>
            <a:pPr lvl="0" eaLnBrk="0" fontAlgn="base" hangingPunct="0">
              <a:spcBef>
                <a:spcPct val="0"/>
              </a:spcBef>
              <a:spcAft>
                <a:spcPct val="0"/>
              </a:spcAft>
            </a:pPr>
            <a:r>
              <a:rPr lang="es-MX" altLang="es-CO" sz="1400" dirty="0">
                <a:latin typeface="Arial" panose="020B0604020202020204" pitchFamily="34" charset="0"/>
              </a:rPr>
              <a:t>  altura &lt;- 1.75</a:t>
            </a:r>
          </a:p>
          <a:p>
            <a:pPr lvl="0" eaLnBrk="0" fontAlgn="base" hangingPunct="0">
              <a:spcBef>
                <a:spcPct val="0"/>
              </a:spcBef>
              <a:spcAft>
                <a:spcPct val="0"/>
              </a:spcAft>
            </a:pPr>
            <a:r>
              <a:rPr lang="es-MX" altLang="es-CO" sz="1400" dirty="0">
                <a:latin typeface="Arial" panose="020B0604020202020204" pitchFamily="34" charset="0"/>
              </a:rPr>
              <a:t>  nombre &lt;- "Juan"</a:t>
            </a:r>
          </a:p>
          <a:p>
            <a:pPr lvl="0" eaLnBrk="0" fontAlgn="base" hangingPunct="0">
              <a:spcBef>
                <a:spcPct val="0"/>
              </a:spcBef>
              <a:spcAft>
                <a:spcPct val="0"/>
              </a:spcAft>
            </a:pPr>
            <a:endParaRPr lang="es-MX" altLang="es-CO" sz="1400" dirty="0">
              <a:latin typeface="Arial" panose="020B0604020202020204" pitchFamily="34" charset="0"/>
            </a:endParaRPr>
          </a:p>
          <a:p>
            <a:pPr lvl="0" eaLnBrk="0" fontAlgn="base" hangingPunct="0">
              <a:spcBef>
                <a:spcPct val="0"/>
              </a:spcBef>
              <a:spcAft>
                <a:spcPct val="0"/>
              </a:spcAft>
            </a:pPr>
            <a:r>
              <a:rPr lang="es-MX" altLang="es-CO" sz="1400" dirty="0">
                <a:latin typeface="Arial" panose="020B0604020202020204" pitchFamily="34" charset="0"/>
              </a:rPr>
              <a:t>  // Uso de las variables</a:t>
            </a:r>
          </a:p>
          <a:p>
            <a:pPr lvl="0" eaLnBrk="0" fontAlgn="base" hangingPunct="0">
              <a:spcBef>
                <a:spcPct val="0"/>
              </a:spcBef>
              <a:spcAft>
                <a:spcPct val="0"/>
              </a:spcAft>
            </a:pPr>
            <a:r>
              <a:rPr lang="es-MX" altLang="es-CO" sz="1400" dirty="0">
                <a:latin typeface="Arial" panose="020B0604020202020204" pitchFamily="34" charset="0"/>
              </a:rPr>
              <a:t>  Escribir "Nombre: ", nombre</a:t>
            </a:r>
          </a:p>
          <a:p>
            <a:pPr lvl="0" eaLnBrk="0" fontAlgn="base" hangingPunct="0">
              <a:spcBef>
                <a:spcPct val="0"/>
              </a:spcBef>
              <a:spcAft>
                <a:spcPct val="0"/>
              </a:spcAft>
            </a:pPr>
            <a:r>
              <a:rPr lang="es-MX" altLang="es-CO" sz="1400" dirty="0">
                <a:latin typeface="Arial" panose="020B0604020202020204" pitchFamily="34" charset="0"/>
              </a:rPr>
              <a:t>  Escribir "Edad: ", edad</a:t>
            </a:r>
          </a:p>
          <a:p>
            <a:pPr lvl="0" eaLnBrk="0" fontAlgn="base" hangingPunct="0">
              <a:spcBef>
                <a:spcPct val="0"/>
              </a:spcBef>
              <a:spcAft>
                <a:spcPct val="0"/>
              </a:spcAft>
            </a:pPr>
            <a:r>
              <a:rPr lang="es-MX" altLang="es-CO" sz="1400" dirty="0">
                <a:latin typeface="Arial" panose="020B0604020202020204" pitchFamily="34" charset="0"/>
              </a:rPr>
              <a:t>  Escribir "Altura: ", altura</a:t>
            </a:r>
          </a:p>
          <a:p>
            <a:pPr lvl="0" eaLnBrk="0" fontAlgn="base" hangingPunct="0">
              <a:spcBef>
                <a:spcPct val="0"/>
              </a:spcBef>
              <a:spcAft>
                <a:spcPct val="0"/>
              </a:spcAft>
            </a:pPr>
            <a:r>
              <a:rPr lang="es-MX" altLang="es-CO" sz="1400" dirty="0" err="1">
                <a:latin typeface="Arial" panose="020B0604020202020204" pitchFamily="34" charset="0"/>
              </a:rPr>
              <a:t>FinAlgoritmo</a:t>
            </a:r>
            <a:endParaRPr lang="es-MX" altLang="es-CO" sz="1400" dirty="0">
              <a:latin typeface="Arial" panose="020B0604020202020204" pitchFamily="34" charset="0"/>
            </a:endParaRPr>
          </a:p>
        </p:txBody>
      </p:sp>
      <p:pic>
        <p:nvPicPr>
          <p:cNvPr id="4098" name="Picture 2" descr="Como declarar variables en PSeInt: Datos de entrada en algoritm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4040" y="3228051"/>
            <a:ext cx="38100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981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122" name="Picture 2" descr="Por qué aprender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37" y="2209226"/>
            <a:ext cx="2223654" cy="1482436"/>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3532044" y="2073732"/>
            <a:ext cx="5273047"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MX" sz="3200" dirty="0">
                <a:solidFill>
                  <a:srgbClr val="9966FF"/>
                </a:solidFill>
              </a:rPr>
              <a:t>Definición de </a:t>
            </a:r>
            <a:r>
              <a:rPr lang="es-MX" sz="3200" dirty="0" smtClean="0">
                <a:solidFill>
                  <a:srgbClr val="9966FF"/>
                </a:solidFill>
              </a:rPr>
              <a:t>Variables Python</a:t>
            </a:r>
            <a:endParaRPr lang="es-ES" sz="3200" b="1" cap="none" spc="0" dirty="0">
              <a:ln/>
              <a:solidFill>
                <a:srgbClr val="9966FF"/>
              </a:solidFill>
              <a:effectLst/>
            </a:endParaRPr>
          </a:p>
        </p:txBody>
      </p:sp>
      <p:sp>
        <p:nvSpPr>
          <p:cNvPr id="7" name="Rectangle 2"/>
          <p:cNvSpPr>
            <a:spLocks noChangeArrowheads="1"/>
          </p:cNvSpPr>
          <p:nvPr/>
        </p:nvSpPr>
        <p:spPr bwMode="auto">
          <a:xfrm>
            <a:off x="3532044" y="3349880"/>
            <a:ext cx="503837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MX" sz="2000" dirty="0"/>
              <a:t>En Python, una variable es un nombre que hace referencia a un valor almacenado en memoria. Las variables permiten almacenar, modificar y recuperar datos durante la ejecución de un programa.</a:t>
            </a:r>
            <a:endParaRPr lang="es-MX" altLang="es-CO" sz="2000" dirty="0">
              <a:latin typeface="Arial" panose="020B0604020202020204" pitchFamily="34" charset="0"/>
            </a:endParaRPr>
          </a:p>
        </p:txBody>
      </p:sp>
    </p:spTree>
    <p:extLst>
      <p:ext uri="{BB962C8B-B14F-4D97-AF65-F5344CB8AC3E}">
        <p14:creationId xmlns:p14="http://schemas.microsoft.com/office/powerpoint/2010/main" val="557949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122" name="Picture 2" descr="Por qué aprender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37" y="1436936"/>
            <a:ext cx="2223654" cy="1482436"/>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2791677" y="1624451"/>
            <a:ext cx="6105389"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MX" sz="3200" dirty="0">
                <a:solidFill>
                  <a:srgbClr val="9966FF"/>
                </a:solidFill>
              </a:rPr>
              <a:t>Declaración y Asignación en Python</a:t>
            </a:r>
            <a:endParaRPr lang="es-ES" sz="3200" b="1" cap="none" spc="0" dirty="0">
              <a:ln/>
              <a:solidFill>
                <a:srgbClr val="9966FF"/>
              </a:solidFill>
              <a:effectLst/>
            </a:endParaRPr>
          </a:p>
        </p:txBody>
      </p:sp>
      <p:sp>
        <p:nvSpPr>
          <p:cNvPr id="7" name="Rectangle 2"/>
          <p:cNvSpPr>
            <a:spLocks noChangeArrowheads="1"/>
          </p:cNvSpPr>
          <p:nvPr/>
        </p:nvSpPr>
        <p:spPr bwMode="auto">
          <a:xfrm>
            <a:off x="459524" y="3391443"/>
            <a:ext cx="466430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MX" sz="2000" dirty="0"/>
              <a:t>En Python, la declaración y asignación de variables se realiza de manera implícita, asignando un valor a un nombre de variable sin necesidad de especificar el tipo de dato.</a:t>
            </a:r>
            <a:endParaRPr lang="es-MX" altLang="es-CO" sz="2000" dirty="0">
              <a:latin typeface="Arial" panose="020B0604020202020204" pitchFamily="34" charset="0"/>
            </a:endParaRPr>
          </a:p>
        </p:txBody>
      </p:sp>
      <p:cxnSp>
        <p:nvCxnSpPr>
          <p:cNvPr id="6" name="Conector recto 5"/>
          <p:cNvCxnSpPr/>
          <p:nvPr/>
        </p:nvCxnSpPr>
        <p:spPr>
          <a:xfrm flipH="1" flipV="1">
            <a:off x="5320148" y="2783621"/>
            <a:ext cx="16623" cy="3649286"/>
          </a:xfrm>
          <a:prstGeom prst="line">
            <a:avLst/>
          </a:prstGeom>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6142298" y="2904351"/>
            <a:ext cx="2742995" cy="2862322"/>
          </a:xfrm>
          <a:prstGeom prst="rect">
            <a:avLst/>
          </a:prstGeom>
          <a:noFill/>
        </p:spPr>
        <p:txBody>
          <a:bodyPr wrap="none" rtlCol="0">
            <a:spAutoFit/>
          </a:bodyPr>
          <a:lstStyle/>
          <a:p>
            <a:r>
              <a:rPr lang="es-CO" b="1" dirty="0"/>
              <a:t>Sintaxis</a:t>
            </a:r>
            <a:r>
              <a:rPr lang="es-CO" dirty="0"/>
              <a:t>: variable = valor</a:t>
            </a:r>
          </a:p>
          <a:p>
            <a:endParaRPr lang="es-CO" dirty="0" smtClean="0"/>
          </a:p>
          <a:p>
            <a:endParaRPr lang="es-CO" dirty="0"/>
          </a:p>
          <a:p>
            <a:r>
              <a:rPr lang="es-MX" sz="1200" dirty="0"/>
              <a:t># Declaración y asignación de un entero</a:t>
            </a:r>
          </a:p>
          <a:p>
            <a:r>
              <a:rPr lang="es-MX" sz="1200" dirty="0"/>
              <a:t>edad = 25</a:t>
            </a:r>
          </a:p>
          <a:p>
            <a:endParaRPr lang="es-MX" sz="1200" dirty="0"/>
          </a:p>
          <a:p>
            <a:r>
              <a:rPr lang="es-MX" sz="1200" dirty="0"/>
              <a:t># Declaración y asignación de un flotante</a:t>
            </a:r>
          </a:p>
          <a:p>
            <a:r>
              <a:rPr lang="es-MX" sz="1200" dirty="0"/>
              <a:t>altura = 1.75</a:t>
            </a:r>
          </a:p>
          <a:p>
            <a:endParaRPr lang="es-MX" sz="1200" dirty="0"/>
          </a:p>
          <a:p>
            <a:r>
              <a:rPr lang="es-MX" sz="1200" dirty="0"/>
              <a:t># Imprimir los valores de las variables</a:t>
            </a:r>
          </a:p>
          <a:p>
            <a:r>
              <a:rPr lang="es-MX" sz="1200" dirty="0" err="1"/>
              <a:t>print</a:t>
            </a:r>
            <a:r>
              <a:rPr lang="es-MX" sz="1200" dirty="0"/>
              <a:t>("Edad:", edad)</a:t>
            </a:r>
          </a:p>
          <a:p>
            <a:r>
              <a:rPr lang="es-MX" sz="1200" dirty="0" err="1"/>
              <a:t>print</a:t>
            </a:r>
            <a:r>
              <a:rPr lang="es-MX" sz="1200" dirty="0"/>
              <a:t>("Altura:", altura)</a:t>
            </a:r>
          </a:p>
          <a:p>
            <a:endParaRPr lang="es-CO" dirty="0"/>
          </a:p>
        </p:txBody>
      </p:sp>
    </p:spTree>
    <p:extLst>
      <p:ext uri="{BB962C8B-B14F-4D97-AF65-F5344CB8AC3E}">
        <p14:creationId xmlns:p14="http://schemas.microsoft.com/office/powerpoint/2010/main" val="3955577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122" name="Picture 2" descr="Por qué aprender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944" y="1301185"/>
            <a:ext cx="2223654" cy="1482436"/>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cxnSp>
        <p:nvCxnSpPr>
          <p:cNvPr id="6" name="Conector recto 5"/>
          <p:cNvCxnSpPr/>
          <p:nvPr/>
        </p:nvCxnSpPr>
        <p:spPr>
          <a:xfrm flipH="1" flipV="1">
            <a:off x="5320148" y="2783621"/>
            <a:ext cx="16623" cy="3649286"/>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1"/>
          <p:cNvSpPr>
            <a:spLocks noChangeArrowheads="1"/>
          </p:cNvSpPr>
          <p:nvPr/>
        </p:nvSpPr>
        <p:spPr bwMode="auto">
          <a:xfrm>
            <a:off x="2027439" y="3190774"/>
            <a:ext cx="390465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1" i="0" u="none" strike="noStrike" cap="none" normalizeH="0" baseline="0" dirty="0" smtClean="0">
                <a:ln>
                  <a:noFill/>
                </a:ln>
                <a:solidFill>
                  <a:schemeClr val="tx1"/>
                </a:solidFill>
                <a:effectLst/>
                <a:latin typeface="Arial" panose="020B0604020202020204" pitchFamily="34" charset="0"/>
              </a:rPr>
              <a:t>Variables de Cadena</a:t>
            </a:r>
            <a:endParaRPr kumimoji="0" lang="es-CO" altLang="es-CO" sz="12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s-MX" sz="1200" dirty="0"/>
              <a:t># Declaración y asignación de una cadena</a:t>
            </a:r>
          </a:p>
          <a:p>
            <a:pPr lvl="0" eaLnBrk="0" fontAlgn="base" hangingPunct="0">
              <a:spcBef>
                <a:spcPct val="0"/>
              </a:spcBef>
              <a:spcAft>
                <a:spcPct val="0"/>
              </a:spcAft>
            </a:pPr>
            <a:r>
              <a:rPr lang="es-MX" sz="1200" dirty="0"/>
              <a:t>nombre = "Juan"</a:t>
            </a:r>
          </a:p>
          <a:p>
            <a:pPr lvl="0" eaLnBrk="0" fontAlgn="base" hangingPunct="0">
              <a:spcBef>
                <a:spcPct val="0"/>
              </a:spcBef>
              <a:spcAft>
                <a:spcPct val="0"/>
              </a:spcAft>
            </a:pPr>
            <a:endParaRPr lang="es-MX" sz="1200" dirty="0"/>
          </a:p>
          <a:p>
            <a:pPr lvl="0" eaLnBrk="0" fontAlgn="base" hangingPunct="0">
              <a:spcBef>
                <a:spcPct val="0"/>
              </a:spcBef>
              <a:spcAft>
                <a:spcPct val="0"/>
              </a:spcAft>
            </a:pPr>
            <a:r>
              <a:rPr lang="es-MX" sz="1200" dirty="0"/>
              <a:t># Imprimir el valor de la variable</a:t>
            </a:r>
          </a:p>
          <a:p>
            <a:pPr lvl="0" eaLnBrk="0" fontAlgn="base" hangingPunct="0">
              <a:spcBef>
                <a:spcPct val="0"/>
              </a:spcBef>
              <a:spcAft>
                <a:spcPct val="0"/>
              </a:spcAft>
            </a:pPr>
            <a:r>
              <a:rPr lang="es-MX" sz="1200" dirty="0" err="1"/>
              <a:t>print</a:t>
            </a:r>
            <a:r>
              <a:rPr lang="es-MX" sz="1200" dirty="0"/>
              <a:t>("Nombre:", nombre)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
        <p:nvSpPr>
          <p:cNvPr id="8" name="CuadroTexto 7"/>
          <p:cNvSpPr txBox="1"/>
          <p:nvPr/>
        </p:nvSpPr>
        <p:spPr>
          <a:xfrm>
            <a:off x="6919982" y="2500436"/>
            <a:ext cx="2611036" cy="3970318"/>
          </a:xfrm>
          <a:prstGeom prst="rect">
            <a:avLst/>
          </a:prstGeom>
          <a:noFill/>
        </p:spPr>
        <p:txBody>
          <a:bodyPr wrap="none" rtlCol="0">
            <a:spAutoFit/>
          </a:bodyPr>
          <a:lstStyle/>
          <a:p>
            <a:r>
              <a:rPr lang="es-CO" dirty="0" smtClean="0"/>
              <a:t>Ejemplo Completo:</a:t>
            </a:r>
          </a:p>
          <a:p>
            <a:endParaRPr lang="es-CO" dirty="0"/>
          </a:p>
          <a:p>
            <a:r>
              <a:rPr lang="es-MX" sz="1200" dirty="0"/>
              <a:t># Declaración y asignación de variables</a:t>
            </a:r>
          </a:p>
          <a:p>
            <a:r>
              <a:rPr lang="es-MX" sz="1200" dirty="0"/>
              <a:t>edad = </a:t>
            </a:r>
            <a:r>
              <a:rPr lang="es-MX" sz="1200" dirty="0">
                <a:solidFill>
                  <a:srgbClr val="C00000"/>
                </a:solidFill>
              </a:rPr>
              <a:t>25</a:t>
            </a:r>
          </a:p>
          <a:p>
            <a:r>
              <a:rPr lang="es-MX" sz="1200" dirty="0"/>
              <a:t>altura = </a:t>
            </a:r>
            <a:r>
              <a:rPr lang="es-MX" sz="1200" dirty="0">
                <a:solidFill>
                  <a:srgbClr val="C00000"/>
                </a:solidFill>
              </a:rPr>
              <a:t>1.75</a:t>
            </a:r>
          </a:p>
          <a:p>
            <a:r>
              <a:rPr lang="es-MX" sz="1200" dirty="0"/>
              <a:t>nombre = </a:t>
            </a:r>
            <a:r>
              <a:rPr lang="es-MX" sz="1200" dirty="0">
                <a:solidFill>
                  <a:schemeClr val="accent1"/>
                </a:solidFill>
              </a:rPr>
              <a:t>"Juan"</a:t>
            </a:r>
          </a:p>
          <a:p>
            <a:r>
              <a:rPr lang="es-MX" sz="1200" dirty="0" err="1"/>
              <a:t>es_estudiante</a:t>
            </a:r>
            <a:r>
              <a:rPr lang="es-MX" sz="1200" dirty="0"/>
              <a:t> = </a:t>
            </a:r>
            <a:r>
              <a:rPr lang="es-MX" sz="1200" dirty="0">
                <a:solidFill>
                  <a:srgbClr val="9966FF"/>
                </a:solidFill>
              </a:rPr>
              <a:t>True</a:t>
            </a:r>
          </a:p>
          <a:p>
            <a:endParaRPr lang="es-MX" sz="1200" dirty="0"/>
          </a:p>
          <a:p>
            <a:r>
              <a:rPr lang="es-MX" sz="1200" dirty="0"/>
              <a:t># Imprimir los valores de las variables</a:t>
            </a:r>
          </a:p>
          <a:p>
            <a:r>
              <a:rPr lang="es-MX" sz="1200" dirty="0" err="1"/>
              <a:t>print</a:t>
            </a:r>
            <a:r>
              <a:rPr lang="es-MX" sz="1200" dirty="0"/>
              <a:t>("Nombre:", nombre)</a:t>
            </a:r>
          </a:p>
          <a:p>
            <a:r>
              <a:rPr lang="es-MX" sz="1200" dirty="0" err="1"/>
              <a:t>print</a:t>
            </a:r>
            <a:r>
              <a:rPr lang="es-MX" sz="1200" dirty="0"/>
              <a:t>("Edad:", edad)</a:t>
            </a:r>
          </a:p>
          <a:p>
            <a:r>
              <a:rPr lang="es-MX" sz="1200" dirty="0" err="1"/>
              <a:t>print</a:t>
            </a:r>
            <a:r>
              <a:rPr lang="es-MX" sz="1200" dirty="0"/>
              <a:t>("Altura:", altura)</a:t>
            </a:r>
          </a:p>
          <a:p>
            <a:r>
              <a:rPr lang="es-MX" sz="1200" dirty="0" err="1"/>
              <a:t>print</a:t>
            </a:r>
            <a:r>
              <a:rPr lang="es-MX" sz="1200" dirty="0"/>
              <a:t>("Es estudiante:", </a:t>
            </a:r>
            <a:r>
              <a:rPr lang="es-MX" sz="1200" dirty="0" err="1"/>
              <a:t>es_estudiante</a:t>
            </a:r>
            <a:r>
              <a:rPr lang="es-MX" sz="1200" dirty="0"/>
              <a:t>)</a:t>
            </a:r>
          </a:p>
          <a:p>
            <a:endParaRPr lang="es-MX" sz="1200" dirty="0"/>
          </a:p>
          <a:p>
            <a:r>
              <a:rPr lang="es-MX" sz="1200" dirty="0"/>
              <a:t># Cambiar el valor de una variable</a:t>
            </a:r>
          </a:p>
          <a:p>
            <a:r>
              <a:rPr lang="es-MX" sz="1200" dirty="0"/>
              <a:t>edad = 26</a:t>
            </a:r>
          </a:p>
          <a:p>
            <a:r>
              <a:rPr lang="es-MX" sz="1200" dirty="0" err="1"/>
              <a:t>print</a:t>
            </a:r>
            <a:r>
              <a:rPr lang="es-MX" sz="1200" dirty="0"/>
              <a:t>("Nueva edad:", edad)</a:t>
            </a:r>
          </a:p>
          <a:p>
            <a:endParaRPr lang="es-CO" dirty="0" smtClean="0"/>
          </a:p>
          <a:p>
            <a:endParaRPr lang="es-CO" dirty="0"/>
          </a:p>
        </p:txBody>
      </p:sp>
    </p:spTree>
    <p:extLst>
      <p:ext uri="{BB962C8B-B14F-4D97-AF65-F5344CB8AC3E}">
        <p14:creationId xmlns:p14="http://schemas.microsoft.com/office/powerpoint/2010/main" val="4249287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706582" y="1596044"/>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5" y="1148411"/>
            <a:ext cx="2820381" cy="2820382"/>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2069869" y="2874700"/>
            <a:ext cx="933519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sz="2400" dirty="0"/>
              <a:t>La declaración y asignación de variables en </a:t>
            </a:r>
            <a:r>
              <a:rPr lang="es-MX" sz="2400" dirty="0" smtClean="0"/>
              <a:t>Python </a:t>
            </a:r>
            <a:r>
              <a:rPr lang="es-MX" sz="2400" dirty="0"/>
              <a:t>y </a:t>
            </a:r>
            <a:r>
              <a:rPr lang="es-MX" sz="2400" dirty="0" err="1"/>
              <a:t>PSeInt</a:t>
            </a:r>
            <a:r>
              <a:rPr lang="es-MX" sz="2400" dirty="0"/>
              <a:t> es directa y flexible. Python permite trabajar con diferentes tipos de datos básicos como enteros, flotantes, cadenas y booleanos sin la necesidad de declarar explícitamente el tipo de dato, lo que simplifica el proceso de desarrollo y hace que el código sea más fácil de leer y mantener.</a:t>
            </a:r>
            <a:endParaRPr kumimoji="0" lang="es-CO" altLang="es-CO"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4214</TotalTime>
  <Words>501</Words>
  <Application>Microsoft Office PowerPoint</Application>
  <PresentationFormat>Panorámica</PresentationFormat>
  <Paragraphs>86</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Arial Unicode MS</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98</cp:revision>
  <dcterms:created xsi:type="dcterms:W3CDTF">2023-03-30T14:23:16Z</dcterms:created>
  <dcterms:modified xsi:type="dcterms:W3CDTF">2024-08-01T02:42:15Z</dcterms:modified>
</cp:coreProperties>
</file>