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01" r:id="rId2"/>
    <p:sldId id="315" r:id="rId3"/>
    <p:sldId id="300" r:id="rId4"/>
    <p:sldId id="316" r:id="rId5"/>
    <p:sldId id="317" r:id="rId6"/>
    <p:sldId id="318" r:id="rId7"/>
    <p:sldId id="319" r:id="rId8"/>
    <p:sldId id="320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9966FF"/>
    <a:srgbClr val="273D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72" y="-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CACBA4-8822-4E8E-90D9-C72ABB978AE2}" type="datetimeFigureOut">
              <a:rPr lang="es-CO" smtClean="0"/>
              <a:t>1/08/2024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A2EA6-2CD7-43AD-BE78-0CAD7E41D3C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72690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FBE1C2-C00B-55D5-9804-A551B04C1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EF3C71-DA2A-CB76-6330-30BFCAD14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91DEB4-DCE1-0DA0-FECC-1C90BB398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1/08/2024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12E6A9-8229-6019-5F4E-A9D2157C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BCC44F-8055-A11A-D075-084E47A15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2033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46091-770A-6A69-C5B5-9295007AA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6E65EB1-1C94-3687-3AD3-D64C21E9C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10EB4B-228D-68E4-720A-0C8F78525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1/08/2024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42E340-E14B-D328-FCC7-8D3E7E67A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EB9406-BEE7-10AF-958D-C930B9C73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2241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D62CF46-F518-DB5E-7CB0-190AB229B0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6E91D25-94D1-7C9E-CFE6-7B9329ED3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F2EC86-F52F-A9CC-E0EE-4D952F001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1/08/2024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08AC59-5936-E82D-4621-C8E78CC9B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FC4F32-6340-9B46-AE92-36A59A667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5582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7C48F6-F4E0-3DFD-AC26-04EAE9A22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78D405-3C28-7947-DD71-25C6ED3A9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75DC6C-5A90-4EC6-A8DE-07D35AE31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1/08/2024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46D21C-DA62-B3E0-B781-81E823443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CD5BD8-4489-5DEC-C72E-8BA7D292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8350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C42897-4D39-367E-91CE-20788108A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DC14D3-6568-9438-1112-9F269C9FC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0194A9-9DA2-098A-DE91-048022AFA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1/08/2024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5D4FC9-3D2C-4612-EED7-0FC6AB70E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4F0936-F200-2B6D-B1E1-C81D19F77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6970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71D8E6-4070-74A5-50A5-BE7AB7F74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C10D02-ED9D-3F1F-7BF6-CF085DE0C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A6F45B-1119-E469-870C-A954120B3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19DD39-C825-1508-F797-1741B4583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1/08/2024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73116CE-7A6D-B812-1ED3-08DE737E9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44B45C-A803-EACC-A7DD-E9D39C96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6156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70645-DA5F-D3E4-2633-4EBAABB0A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8418FF-E794-8640-C85C-6F9E8376D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969DF01-3F3D-6936-EFE9-0CCAE8808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C0EF6E8-D1C9-9CF2-1E95-A8F4B19142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1DDA514-020B-63A5-6D5D-88542F5A00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3F05874-1C7D-2F93-AE74-BBE656B10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1/08/2024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78D3331-9D8A-2AA5-CB4D-12E8A07FC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174DAFA-142A-7BDD-05E3-4E26EEE9D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5600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F83B6-D1BA-993B-57EF-4D6EF43E5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9C6A3DC-FC06-5425-6E4F-7B07824E9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1/08/2024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3CCD0D6-922E-FA5B-A12F-B24AFE08B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EB49CA6-0874-BF59-BC8C-EDF59503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2192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655FECB-7D69-3945-43E4-0384BA160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1/08/2024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82102E4-4195-E357-602F-08C964F0C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A8DDC3-6CFC-8705-AE83-87D5D72D7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892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561C4D-3E9C-4965-DE35-AD95252FF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4710F2-4405-0CBE-18ED-5FEDDAA4A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43DCBDE-62A2-912E-EB3E-C3614829C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D7D883C-1014-3B51-1999-9F553857A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1/08/2024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0FE15F0-45AF-47E1-2443-CC0522C0B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21FC41-EF9A-FE9F-17F2-C74420848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5957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19AD41-85F0-5DD1-4372-9D3A43020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342FF3D-F72D-B8FF-7A5B-F2202CF6C0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807D6D-B152-F0DB-8501-F4B0DF34C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C22BFB-C88E-DED7-387C-B0495B497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1/08/2024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F401F7-8B4A-3B8D-3FAB-AD4BC35CB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BD8C06F-BC82-106B-5C1A-78F0184FF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9429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E45DCD4-BE74-CEC7-0088-433B1306A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3F23CC-088C-0CCA-9BDC-A1C384CF1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C74FC5-E92F-ED0E-7EE2-69248F62E3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DA42B-BF99-4754-B806-90D7563EF8DA}" type="datetimeFigureOut">
              <a:rPr lang="es-CO" smtClean="0"/>
              <a:t>1/08/2024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4AB052-D403-92E8-A334-C9C0E66375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CC4BB4-CD11-F2E0-A876-0B0E285BA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9348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0C9AD7-4662-12C2-868F-F740801D0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24695D4E-168E-3DAA-FAEF-4F9772C72AF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420C9C4C-6603-FA29-1B24-BACC3ADB11AE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424D51D-5984-4D77-44EC-F71B66DB971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596FDA4-55E2-A82B-CA22-980272838B35}"/>
              </a:ext>
            </a:extLst>
          </p:cNvPr>
          <p:cNvSpPr txBox="1"/>
          <p:nvPr/>
        </p:nvSpPr>
        <p:spPr>
          <a:xfrm>
            <a:off x="628194" y="362668"/>
            <a:ext cx="11303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4000" b="1" dirty="0">
                <a:solidFill>
                  <a:prstClr val="white"/>
                </a:solidFill>
                <a:latin typeface="Montserrat" panose="00000500000000000000" pitchFamily="2" charset="0"/>
              </a:rPr>
              <a:t>www.pio.edu.co</a:t>
            </a:r>
            <a:endParaRPr kumimoji="0" lang="es-CO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C648E2EC-F965-E9D4-1A36-9AF2F7459980}"/>
              </a:ext>
            </a:extLst>
          </p:cNvPr>
          <p:cNvSpPr/>
          <p:nvPr/>
        </p:nvSpPr>
        <p:spPr>
          <a:xfrm>
            <a:off x="0" y="2512895"/>
            <a:ext cx="12192000" cy="1846659"/>
          </a:xfrm>
          <a:custGeom>
            <a:avLst/>
            <a:gdLst/>
            <a:ahLst/>
            <a:cxnLst/>
            <a:rect l="l" t="t" r="r" b="b"/>
            <a:pathLst>
              <a:path w="12192000" h="3949700">
                <a:moveTo>
                  <a:pt x="0" y="3949700"/>
                </a:moveTo>
                <a:lnTo>
                  <a:pt x="12192000" y="3949700"/>
                </a:lnTo>
                <a:lnTo>
                  <a:pt x="12192000" y="0"/>
                </a:lnTo>
                <a:lnTo>
                  <a:pt x="0" y="0"/>
                </a:lnTo>
                <a:lnTo>
                  <a:pt x="0" y="3949700"/>
                </a:lnTo>
                <a:close/>
              </a:path>
            </a:pathLst>
          </a:custGeom>
          <a:solidFill>
            <a:schemeClr val="bg2">
              <a:lumMod val="90000"/>
              <a:alpha val="6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542753D0-B517-ADBA-F7A7-C952CDF82D83}"/>
              </a:ext>
            </a:extLst>
          </p:cNvPr>
          <p:cNvSpPr txBox="1"/>
          <p:nvPr/>
        </p:nvSpPr>
        <p:spPr>
          <a:xfrm>
            <a:off x="-125682" y="1504718"/>
            <a:ext cx="12209617" cy="1674817"/>
          </a:xfrm>
          <a:prstGeom prst="rect">
            <a:avLst/>
          </a:prstGeom>
          <a:noFill/>
        </p:spPr>
        <p:txBody>
          <a:bodyPr vert="horz" wrap="square" lIns="0" tIns="12700" rIns="0" bIns="0" rtlCol="0">
            <a:spAutoFit/>
          </a:bodyPr>
          <a:lstStyle/>
          <a:p>
            <a:pPr lvl="0" algn="ctr">
              <a:defRPr/>
            </a:pPr>
            <a:r>
              <a:rPr lang="es-MX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Tipos de datos complejos (listas, diccionarios); operaciones básicas con diferentes tipos de datos.</a:t>
            </a:r>
            <a:endParaRPr lang="es-CO" sz="36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 pitchFamily="2" charset="0"/>
            </a:endParaRPr>
          </a:p>
        </p:txBody>
      </p:sp>
      <p:pic>
        <p:nvPicPr>
          <p:cNvPr id="5124" name="Picture 4" descr="El perfil del programador colombiano - IA Colomb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350" y="3302614"/>
            <a:ext cx="4264428" cy="284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955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Los 4 tipos de lenguajes de programación más populares (y por qué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148" y="1376484"/>
            <a:ext cx="3412952" cy="2557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713718" y="6284423"/>
            <a:ext cx="5973082" cy="1222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87472" y="4071422"/>
            <a:ext cx="933519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sz="2000" dirty="0"/>
              <a:t>En programación, existen diversos tipos de datos que nos permiten almacenar y manipular información de diferentes formas. Entre estos, los tipos de datos complejos, como listas y diccionarios, son fundamentales debido a su versatilidad y capacidad para manejar colecciones de datos. Además, las operaciones básicas con tipos de datos como enteros, flotantes, cadenas y booleanos son esenciales para realizar cálculos y procesar información.</a:t>
            </a:r>
            <a:endParaRPr kumimoji="0" lang="es-CO" altLang="es-CO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58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6" name="2 CuadroTexto">
            <a:extLst>
              <a:ext uri="{FF2B5EF4-FFF2-40B4-BE49-F238E27FC236}">
                <a16:creationId xmlns:a16="http://schemas.microsoft.com/office/drawing/2014/main" id="{8FB1816E-F98E-2419-D5A5-893026A2759D}"/>
              </a:ext>
            </a:extLst>
          </p:cNvPr>
          <p:cNvSpPr txBox="1"/>
          <p:nvPr/>
        </p:nvSpPr>
        <p:spPr>
          <a:xfrm>
            <a:off x="300578" y="2483995"/>
            <a:ext cx="40796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smtClean="0">
                <a:solidFill>
                  <a:srgbClr val="0070C0"/>
                </a:solidFill>
              </a:rPr>
              <a:t>Listas</a:t>
            </a:r>
          </a:p>
          <a:p>
            <a:endParaRPr lang="es-MX" sz="1400" b="1" dirty="0"/>
          </a:p>
          <a:p>
            <a:r>
              <a:rPr lang="es-MX" sz="1400" b="1" dirty="0">
                <a:solidFill>
                  <a:srgbClr val="0070C0"/>
                </a:solidFill>
              </a:rPr>
              <a:t>Descripción:</a:t>
            </a:r>
            <a:r>
              <a:rPr lang="es-MX" sz="1400" dirty="0">
                <a:solidFill>
                  <a:srgbClr val="0070C0"/>
                </a:solidFill>
              </a:rPr>
              <a:t> </a:t>
            </a:r>
            <a:r>
              <a:rPr lang="es-MX" sz="1400" dirty="0"/>
              <a:t>Colecciones ordenadas y mutables de elementos</a:t>
            </a:r>
            <a:r>
              <a:rPr lang="es-MX" sz="1400" dirty="0" smtClean="0"/>
              <a:t>.</a:t>
            </a:r>
          </a:p>
          <a:p>
            <a:endParaRPr lang="es-MX" sz="1300" dirty="0"/>
          </a:p>
          <a:p>
            <a:r>
              <a:rPr lang="es-MX" sz="1400" b="1" dirty="0">
                <a:solidFill>
                  <a:srgbClr val="0070C0"/>
                </a:solidFill>
              </a:rPr>
              <a:t>Características:</a:t>
            </a:r>
            <a:endParaRPr lang="es-MX" sz="1400" dirty="0">
              <a:solidFill>
                <a:srgbClr val="0070C0"/>
              </a:solidFill>
            </a:endParaRPr>
          </a:p>
          <a:p>
            <a:pPr lvl="1"/>
            <a:r>
              <a:rPr lang="es-MX" sz="1400" dirty="0"/>
              <a:t>Permiten elementos duplicados.</a:t>
            </a:r>
          </a:p>
          <a:p>
            <a:pPr lvl="1"/>
            <a:r>
              <a:rPr lang="es-MX" sz="1400" dirty="0"/>
              <a:t>Los elementos pueden ser de diferentes tipos.</a:t>
            </a:r>
          </a:p>
          <a:p>
            <a:pPr lvl="1"/>
            <a:r>
              <a:rPr lang="es-MX" sz="1400" dirty="0"/>
              <a:t>Se accede a los elementos mediante índices.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981566" y="1554171"/>
            <a:ext cx="566360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4000" b="1" dirty="0">
                <a:ln/>
                <a:solidFill>
                  <a:srgbClr val="7030A0"/>
                </a:solidFill>
              </a:rPr>
              <a:t>Tipos de Datos Complejos</a:t>
            </a:r>
            <a:endParaRPr lang="es-ES" sz="4000" b="1" cap="none" spc="0" dirty="0">
              <a:ln/>
              <a:solidFill>
                <a:srgbClr val="7030A0"/>
              </a:solidFill>
              <a:effectLst/>
            </a:endParaRPr>
          </a:p>
        </p:txBody>
      </p:sp>
      <p:cxnSp>
        <p:nvCxnSpPr>
          <p:cNvPr id="7" name="Conector recto 6"/>
          <p:cNvCxnSpPr/>
          <p:nvPr/>
        </p:nvCxnSpPr>
        <p:spPr>
          <a:xfrm>
            <a:off x="5037513" y="2527069"/>
            <a:ext cx="8313" cy="4098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7863840" y="3499658"/>
            <a:ext cx="689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23" name="2 CuadroTexto">
            <a:extLst>
              <a:ext uri="{FF2B5EF4-FFF2-40B4-BE49-F238E27FC236}">
                <a16:creationId xmlns:a16="http://schemas.microsoft.com/office/drawing/2014/main" id="{8FB1816E-F98E-2419-D5A5-893026A2759D}"/>
              </a:ext>
            </a:extLst>
          </p:cNvPr>
          <p:cNvSpPr txBox="1"/>
          <p:nvPr/>
        </p:nvSpPr>
        <p:spPr>
          <a:xfrm>
            <a:off x="5541436" y="2790770"/>
            <a:ext cx="40796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>
                <a:solidFill>
                  <a:srgbClr val="0070C0"/>
                </a:solidFill>
              </a:rPr>
              <a:t>Operaciones </a:t>
            </a:r>
            <a:r>
              <a:rPr lang="es-MX" sz="1400" b="1" dirty="0" smtClean="0">
                <a:solidFill>
                  <a:srgbClr val="0070C0"/>
                </a:solidFill>
              </a:rPr>
              <a:t>Básicas Acceso</a:t>
            </a:r>
            <a:r>
              <a:rPr lang="es-MX" sz="1400" b="1" dirty="0">
                <a:solidFill>
                  <a:srgbClr val="0070C0"/>
                </a:solidFill>
              </a:rPr>
              <a:t>:</a:t>
            </a:r>
            <a:r>
              <a:rPr lang="es-MX" sz="1400" dirty="0">
                <a:solidFill>
                  <a:srgbClr val="0070C0"/>
                </a:solidFill>
              </a:rPr>
              <a:t> </a:t>
            </a:r>
            <a:r>
              <a:rPr lang="es-MX" sz="1400" dirty="0"/>
              <a:t>Obtener un elemento específico por su índice</a:t>
            </a:r>
            <a:r>
              <a:rPr lang="es-MX" sz="1400" dirty="0" smtClean="0"/>
              <a:t>.</a:t>
            </a:r>
          </a:p>
          <a:p>
            <a:endParaRPr lang="es-MX" sz="1400" dirty="0"/>
          </a:p>
          <a:p>
            <a:r>
              <a:rPr lang="es-MX" sz="1400" b="1" dirty="0">
                <a:solidFill>
                  <a:srgbClr val="0070C0"/>
                </a:solidFill>
              </a:rPr>
              <a:t>Añadir:</a:t>
            </a:r>
            <a:r>
              <a:rPr lang="es-MX" sz="1400" dirty="0">
                <a:solidFill>
                  <a:srgbClr val="0070C0"/>
                </a:solidFill>
              </a:rPr>
              <a:t> </a:t>
            </a:r>
            <a:r>
              <a:rPr lang="es-MX" sz="1400" dirty="0"/>
              <a:t>Agregar elementos al final o en una posición específica</a:t>
            </a:r>
            <a:r>
              <a:rPr lang="es-MX" sz="1400" dirty="0" smtClean="0"/>
              <a:t>.</a:t>
            </a:r>
          </a:p>
          <a:p>
            <a:endParaRPr lang="es-MX" sz="1400" dirty="0"/>
          </a:p>
          <a:p>
            <a:r>
              <a:rPr lang="es-MX" sz="1400" b="1" dirty="0">
                <a:solidFill>
                  <a:srgbClr val="0070C0"/>
                </a:solidFill>
              </a:rPr>
              <a:t>Eliminar:</a:t>
            </a:r>
            <a:r>
              <a:rPr lang="es-MX" sz="1400" dirty="0">
                <a:solidFill>
                  <a:srgbClr val="0070C0"/>
                </a:solidFill>
              </a:rPr>
              <a:t> </a:t>
            </a:r>
            <a:r>
              <a:rPr lang="es-MX" sz="1400" dirty="0"/>
              <a:t>Remover elementos específicos o por índice</a:t>
            </a:r>
            <a:r>
              <a:rPr lang="es-MX" sz="1400" dirty="0" smtClean="0"/>
              <a:t>.</a:t>
            </a:r>
          </a:p>
          <a:p>
            <a:endParaRPr lang="es-MX" sz="1400" dirty="0"/>
          </a:p>
          <a:p>
            <a:r>
              <a:rPr lang="es-MX" sz="1400" b="1" dirty="0">
                <a:solidFill>
                  <a:srgbClr val="0070C0"/>
                </a:solidFill>
              </a:rPr>
              <a:t>Slicing:</a:t>
            </a:r>
            <a:r>
              <a:rPr lang="es-MX" sz="1400" dirty="0">
                <a:solidFill>
                  <a:srgbClr val="0070C0"/>
                </a:solidFill>
              </a:rPr>
              <a:t> </a:t>
            </a:r>
            <a:r>
              <a:rPr lang="es-MX" sz="1400" dirty="0"/>
              <a:t>Obtener una subsección de la lista</a:t>
            </a:r>
            <a:r>
              <a:rPr lang="es-MX" sz="1400" dirty="0" smtClean="0"/>
              <a:t>.</a:t>
            </a:r>
          </a:p>
          <a:p>
            <a:endParaRPr lang="es-MX" sz="1400" dirty="0"/>
          </a:p>
          <a:p>
            <a:r>
              <a:rPr lang="es-MX" sz="1400" b="1" dirty="0">
                <a:solidFill>
                  <a:srgbClr val="0070C0"/>
                </a:solidFill>
              </a:rPr>
              <a:t>Concatenación:</a:t>
            </a:r>
            <a:r>
              <a:rPr lang="es-MX" sz="1400" dirty="0">
                <a:solidFill>
                  <a:srgbClr val="0070C0"/>
                </a:solidFill>
              </a:rPr>
              <a:t> </a:t>
            </a:r>
            <a:r>
              <a:rPr lang="es-MX" sz="1400" dirty="0"/>
              <a:t>Unir dos listas</a:t>
            </a:r>
            <a:r>
              <a:rPr lang="es-MX" sz="1400" dirty="0" smtClean="0"/>
              <a:t>.</a:t>
            </a:r>
          </a:p>
          <a:p>
            <a:endParaRPr lang="es-MX" sz="1400" dirty="0"/>
          </a:p>
          <a:p>
            <a:r>
              <a:rPr lang="es-MX" sz="1400" b="1" dirty="0">
                <a:solidFill>
                  <a:srgbClr val="0070C0"/>
                </a:solidFill>
              </a:rPr>
              <a:t>Reversión:</a:t>
            </a:r>
            <a:r>
              <a:rPr lang="es-MX" sz="1400" dirty="0">
                <a:solidFill>
                  <a:srgbClr val="0070C0"/>
                </a:solidFill>
              </a:rPr>
              <a:t> </a:t>
            </a:r>
            <a:r>
              <a:rPr lang="es-MX" sz="1400" dirty="0"/>
              <a:t>Invertir el orden de los elementos</a:t>
            </a:r>
            <a:r>
              <a:rPr lang="es-MX" sz="1400" dirty="0" smtClean="0"/>
              <a:t>.</a:t>
            </a:r>
          </a:p>
          <a:p>
            <a:endParaRPr lang="es-MX" sz="1400" dirty="0"/>
          </a:p>
          <a:p>
            <a:r>
              <a:rPr lang="es-MX" sz="1400" b="1" dirty="0">
                <a:solidFill>
                  <a:srgbClr val="0070C0"/>
                </a:solidFill>
              </a:rPr>
              <a:t>Ordenación:</a:t>
            </a:r>
            <a:r>
              <a:rPr lang="es-MX" sz="1400" dirty="0">
                <a:solidFill>
                  <a:srgbClr val="0070C0"/>
                </a:solidFill>
              </a:rPr>
              <a:t> </a:t>
            </a:r>
            <a:r>
              <a:rPr lang="es-MX" sz="1400" dirty="0"/>
              <a:t>Organizar los elementos en un orden específico.</a:t>
            </a:r>
          </a:p>
          <a:p>
            <a:pPr lvl="1"/>
            <a:r>
              <a:rPr lang="es-MX" sz="1400" dirty="0" smtClean="0"/>
              <a:t>.</a:t>
            </a:r>
            <a:endParaRPr lang="es-MX" sz="1400" dirty="0"/>
          </a:p>
        </p:txBody>
      </p:sp>
      <p:cxnSp>
        <p:nvCxnSpPr>
          <p:cNvPr id="22" name="Conector recto 21"/>
          <p:cNvCxnSpPr/>
          <p:nvPr/>
        </p:nvCxnSpPr>
        <p:spPr>
          <a:xfrm>
            <a:off x="39299" y="4576156"/>
            <a:ext cx="50458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TIPOS de DATOS en programación [La mejor explicación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65" y="4636993"/>
            <a:ext cx="3976638" cy="200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▷ ¿Dónde encontrar programadores con experiencia?✔️ | Talently Blog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447" y="1392115"/>
            <a:ext cx="2014199" cy="1134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200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6" name="2 CuadroTexto">
            <a:extLst>
              <a:ext uri="{FF2B5EF4-FFF2-40B4-BE49-F238E27FC236}">
                <a16:creationId xmlns:a16="http://schemas.microsoft.com/office/drawing/2014/main" id="{8FB1816E-F98E-2419-D5A5-893026A2759D}"/>
              </a:ext>
            </a:extLst>
          </p:cNvPr>
          <p:cNvSpPr txBox="1"/>
          <p:nvPr/>
        </p:nvSpPr>
        <p:spPr>
          <a:xfrm>
            <a:off x="300578" y="2527069"/>
            <a:ext cx="40796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smtClean="0">
                <a:solidFill>
                  <a:schemeClr val="accent1"/>
                </a:solidFill>
              </a:rPr>
              <a:t>Diccionarios</a:t>
            </a:r>
          </a:p>
          <a:p>
            <a:endParaRPr lang="es-MX" sz="1400" b="1" dirty="0"/>
          </a:p>
          <a:p>
            <a:r>
              <a:rPr lang="es-MX" sz="1400" b="1" dirty="0">
                <a:solidFill>
                  <a:schemeClr val="accent1"/>
                </a:solidFill>
              </a:rPr>
              <a:t>Descripción:</a:t>
            </a:r>
            <a:r>
              <a:rPr lang="es-MX" sz="1400" dirty="0">
                <a:solidFill>
                  <a:schemeClr val="accent1"/>
                </a:solidFill>
              </a:rPr>
              <a:t> </a:t>
            </a:r>
            <a:r>
              <a:rPr lang="es-MX" sz="1400" dirty="0"/>
              <a:t>Colecciones desordenadas de pares clave-valor</a:t>
            </a:r>
            <a:r>
              <a:rPr lang="es-MX" sz="1400" dirty="0" smtClean="0"/>
              <a:t>.</a:t>
            </a:r>
          </a:p>
          <a:p>
            <a:endParaRPr lang="es-MX" sz="1400" dirty="0"/>
          </a:p>
          <a:p>
            <a:r>
              <a:rPr lang="es-MX" sz="1400" b="1" dirty="0">
                <a:solidFill>
                  <a:schemeClr val="accent1"/>
                </a:solidFill>
              </a:rPr>
              <a:t>Características:</a:t>
            </a:r>
            <a:endParaRPr lang="es-MX" sz="1400" dirty="0">
              <a:solidFill>
                <a:schemeClr val="accent1"/>
              </a:solidFill>
            </a:endParaRPr>
          </a:p>
          <a:p>
            <a:pPr lvl="1"/>
            <a:r>
              <a:rPr lang="es-MX" sz="1400" dirty="0"/>
              <a:t>Cada clave es única.</a:t>
            </a:r>
          </a:p>
          <a:p>
            <a:pPr lvl="1"/>
            <a:r>
              <a:rPr lang="es-MX" sz="1400" dirty="0"/>
              <a:t>Las claves deben ser de un tipo inmutable (como cadenas o números).</a:t>
            </a:r>
          </a:p>
          <a:p>
            <a:pPr lvl="1"/>
            <a:r>
              <a:rPr lang="es-MX" sz="1400" dirty="0"/>
              <a:t>Los valores pueden ser de cualquier tipo.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981566" y="1554171"/>
            <a:ext cx="566360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4000" b="1" dirty="0">
                <a:ln/>
                <a:solidFill>
                  <a:srgbClr val="7030A0"/>
                </a:solidFill>
              </a:rPr>
              <a:t>Tipos de Datos Complejos</a:t>
            </a:r>
            <a:endParaRPr lang="es-ES" sz="4000" b="1" cap="none" spc="0" dirty="0">
              <a:ln/>
              <a:solidFill>
                <a:srgbClr val="7030A0"/>
              </a:solidFill>
              <a:effectLst/>
            </a:endParaRPr>
          </a:p>
        </p:txBody>
      </p:sp>
      <p:cxnSp>
        <p:nvCxnSpPr>
          <p:cNvPr id="7" name="Conector recto 6"/>
          <p:cNvCxnSpPr/>
          <p:nvPr/>
        </p:nvCxnSpPr>
        <p:spPr>
          <a:xfrm>
            <a:off x="5037513" y="2527069"/>
            <a:ext cx="8313" cy="4098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7863840" y="3499658"/>
            <a:ext cx="689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23" name="2 CuadroTexto">
            <a:extLst>
              <a:ext uri="{FF2B5EF4-FFF2-40B4-BE49-F238E27FC236}">
                <a16:creationId xmlns:a16="http://schemas.microsoft.com/office/drawing/2014/main" id="{8FB1816E-F98E-2419-D5A5-893026A2759D}"/>
              </a:ext>
            </a:extLst>
          </p:cNvPr>
          <p:cNvSpPr txBox="1"/>
          <p:nvPr/>
        </p:nvSpPr>
        <p:spPr>
          <a:xfrm>
            <a:off x="5541436" y="2527069"/>
            <a:ext cx="40796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>
                <a:solidFill>
                  <a:schemeClr val="accent1"/>
                </a:solidFill>
              </a:rPr>
              <a:t>Operaciones Básicas:Acceso:</a:t>
            </a:r>
            <a:r>
              <a:rPr lang="es-MX" sz="1400" dirty="0">
                <a:solidFill>
                  <a:schemeClr val="accent1"/>
                </a:solidFill>
              </a:rPr>
              <a:t> </a:t>
            </a:r>
            <a:r>
              <a:rPr lang="es-MX" sz="1400" dirty="0"/>
              <a:t>Obtener el valor asociado a una clave específica</a:t>
            </a:r>
            <a:r>
              <a:rPr lang="es-MX" sz="1400" dirty="0" smtClean="0"/>
              <a:t>.</a:t>
            </a:r>
          </a:p>
          <a:p>
            <a:endParaRPr lang="es-MX" sz="1400" dirty="0"/>
          </a:p>
          <a:p>
            <a:r>
              <a:rPr lang="es-MX" sz="1400" b="1" dirty="0">
                <a:solidFill>
                  <a:schemeClr val="accent1"/>
                </a:solidFill>
              </a:rPr>
              <a:t>Añadir/Modificar:</a:t>
            </a:r>
            <a:r>
              <a:rPr lang="es-MX" sz="1400" dirty="0">
                <a:solidFill>
                  <a:schemeClr val="accent1"/>
                </a:solidFill>
              </a:rPr>
              <a:t> </a:t>
            </a:r>
            <a:r>
              <a:rPr lang="es-MX" sz="1400" dirty="0"/>
              <a:t>Agregar nuevas claves o actualizar valores existentes</a:t>
            </a:r>
            <a:r>
              <a:rPr lang="es-MX" sz="1400" dirty="0" smtClean="0"/>
              <a:t>.</a:t>
            </a:r>
          </a:p>
          <a:p>
            <a:endParaRPr lang="es-MX" sz="1400" dirty="0"/>
          </a:p>
          <a:p>
            <a:r>
              <a:rPr lang="es-MX" sz="1400" b="1" dirty="0">
                <a:solidFill>
                  <a:schemeClr val="accent1"/>
                </a:solidFill>
              </a:rPr>
              <a:t>Eliminar:</a:t>
            </a:r>
            <a:r>
              <a:rPr lang="es-MX" sz="1400" dirty="0">
                <a:solidFill>
                  <a:schemeClr val="accent1"/>
                </a:solidFill>
              </a:rPr>
              <a:t> </a:t>
            </a:r>
            <a:r>
              <a:rPr lang="es-MX" sz="1400" dirty="0"/>
              <a:t>Remover pares clave-valor</a:t>
            </a:r>
            <a:r>
              <a:rPr lang="es-MX" sz="1400" dirty="0" smtClean="0"/>
              <a:t>.</a:t>
            </a:r>
          </a:p>
          <a:p>
            <a:endParaRPr lang="es-MX" sz="1400" dirty="0"/>
          </a:p>
          <a:p>
            <a:r>
              <a:rPr lang="es-MX" sz="1400" b="1" dirty="0">
                <a:solidFill>
                  <a:schemeClr val="accent1"/>
                </a:solidFill>
              </a:rPr>
              <a:t>Obtener Claves:</a:t>
            </a:r>
            <a:r>
              <a:rPr lang="es-MX" sz="1400" dirty="0">
                <a:solidFill>
                  <a:schemeClr val="accent1"/>
                </a:solidFill>
              </a:rPr>
              <a:t> </a:t>
            </a:r>
            <a:r>
              <a:rPr lang="es-MX" sz="1400" dirty="0"/>
              <a:t>Recuperar todas las claves del diccionario</a:t>
            </a:r>
            <a:r>
              <a:rPr lang="es-MX" sz="1400" dirty="0" smtClean="0"/>
              <a:t>.</a:t>
            </a:r>
          </a:p>
          <a:p>
            <a:endParaRPr lang="es-MX" sz="1400" dirty="0"/>
          </a:p>
          <a:p>
            <a:r>
              <a:rPr lang="es-MX" sz="1400" b="1" dirty="0">
                <a:solidFill>
                  <a:schemeClr val="accent1"/>
                </a:solidFill>
              </a:rPr>
              <a:t>Obtener Valores:</a:t>
            </a:r>
            <a:r>
              <a:rPr lang="es-MX" sz="1400" dirty="0">
                <a:solidFill>
                  <a:schemeClr val="accent1"/>
                </a:solidFill>
              </a:rPr>
              <a:t> </a:t>
            </a:r>
            <a:r>
              <a:rPr lang="es-MX" sz="1400" dirty="0"/>
              <a:t>Recuperar todos los valores del diccionario</a:t>
            </a:r>
            <a:r>
              <a:rPr lang="es-MX" sz="1400" dirty="0" smtClean="0"/>
              <a:t>.</a:t>
            </a:r>
          </a:p>
          <a:p>
            <a:endParaRPr lang="es-MX" sz="1400" dirty="0"/>
          </a:p>
          <a:p>
            <a:r>
              <a:rPr lang="es-MX" sz="1400" b="1" dirty="0">
                <a:solidFill>
                  <a:schemeClr val="accent1"/>
                </a:solidFill>
              </a:rPr>
              <a:t>Obtener Pares Clave-Valor:</a:t>
            </a:r>
            <a:r>
              <a:rPr lang="es-MX" sz="1400" dirty="0">
                <a:solidFill>
                  <a:schemeClr val="accent1"/>
                </a:solidFill>
              </a:rPr>
              <a:t> </a:t>
            </a:r>
            <a:r>
              <a:rPr lang="es-MX" sz="1400" dirty="0"/>
              <a:t>Recuperar todos los pares clave-valor.</a:t>
            </a:r>
          </a:p>
        </p:txBody>
      </p:sp>
      <p:cxnSp>
        <p:nvCxnSpPr>
          <p:cNvPr id="22" name="Conector recto 21"/>
          <p:cNvCxnSpPr/>
          <p:nvPr/>
        </p:nvCxnSpPr>
        <p:spPr>
          <a:xfrm>
            <a:off x="0" y="4777994"/>
            <a:ext cx="50458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Somos Sistemas: Operaciones Matemáticas en PHP | Programación PHP | Part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702" y="4886024"/>
            <a:ext cx="2831953" cy="173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97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ía del programador: ¿Dónde estudiar esta carrera y cuánto se puede ganar?  | Noticias | Agencia Peruana de Noticias Andina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0164" y="1808854"/>
            <a:ext cx="2352701" cy="156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6" name="2 CuadroTexto">
            <a:extLst>
              <a:ext uri="{FF2B5EF4-FFF2-40B4-BE49-F238E27FC236}">
                <a16:creationId xmlns:a16="http://schemas.microsoft.com/office/drawing/2014/main" id="{8FB1816E-F98E-2419-D5A5-893026A2759D}"/>
              </a:ext>
            </a:extLst>
          </p:cNvPr>
          <p:cNvSpPr txBox="1"/>
          <p:nvPr/>
        </p:nvSpPr>
        <p:spPr>
          <a:xfrm>
            <a:off x="610863" y="2080074"/>
            <a:ext cx="407965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>
                <a:solidFill>
                  <a:schemeClr val="accent1"/>
                </a:solidFill>
              </a:rPr>
              <a:t>Enteros y </a:t>
            </a:r>
            <a:r>
              <a:rPr lang="es-MX" sz="1400" b="1" dirty="0" smtClean="0">
                <a:solidFill>
                  <a:schemeClr val="accent1"/>
                </a:solidFill>
              </a:rPr>
              <a:t>Flotantes</a:t>
            </a:r>
          </a:p>
          <a:p>
            <a:endParaRPr lang="es-MX" sz="1400" b="1" dirty="0"/>
          </a:p>
          <a:p>
            <a:r>
              <a:rPr lang="es-MX" sz="1400" b="1" dirty="0">
                <a:solidFill>
                  <a:schemeClr val="accent1"/>
                </a:solidFill>
              </a:rPr>
              <a:t>Aritmética Básica</a:t>
            </a:r>
            <a:r>
              <a:rPr lang="es-MX" sz="1400" b="1" dirty="0" smtClean="0">
                <a:solidFill>
                  <a:schemeClr val="accent1"/>
                </a:solidFill>
              </a:rPr>
              <a:t>:</a:t>
            </a:r>
          </a:p>
          <a:p>
            <a:endParaRPr lang="es-MX" sz="1400" dirty="0"/>
          </a:p>
          <a:p>
            <a:pPr lvl="1"/>
            <a:r>
              <a:rPr lang="es-MX" sz="1400" b="1" dirty="0">
                <a:solidFill>
                  <a:schemeClr val="accent1"/>
                </a:solidFill>
              </a:rPr>
              <a:t>Suma (+):</a:t>
            </a:r>
            <a:r>
              <a:rPr lang="es-MX" sz="1400" dirty="0">
                <a:solidFill>
                  <a:schemeClr val="accent1"/>
                </a:solidFill>
              </a:rPr>
              <a:t> </a:t>
            </a:r>
            <a:r>
              <a:rPr lang="es-MX" sz="1400" dirty="0"/>
              <a:t>Adición de dos números</a:t>
            </a:r>
            <a:r>
              <a:rPr lang="es-MX" sz="1400" dirty="0" smtClean="0"/>
              <a:t>.</a:t>
            </a:r>
          </a:p>
          <a:p>
            <a:pPr lvl="1"/>
            <a:endParaRPr lang="es-MX" sz="1400" dirty="0"/>
          </a:p>
          <a:p>
            <a:pPr lvl="1"/>
            <a:r>
              <a:rPr lang="es-MX" sz="1400" b="1" dirty="0">
                <a:solidFill>
                  <a:schemeClr val="accent1"/>
                </a:solidFill>
              </a:rPr>
              <a:t>Resta (-):</a:t>
            </a:r>
            <a:r>
              <a:rPr lang="es-MX" sz="1400" dirty="0">
                <a:solidFill>
                  <a:schemeClr val="accent1"/>
                </a:solidFill>
              </a:rPr>
              <a:t> </a:t>
            </a:r>
            <a:r>
              <a:rPr lang="es-MX" sz="1400" dirty="0"/>
              <a:t>Sustracción de un número de otro</a:t>
            </a:r>
            <a:r>
              <a:rPr lang="es-MX" sz="1400" dirty="0" smtClean="0"/>
              <a:t>.</a:t>
            </a:r>
          </a:p>
          <a:p>
            <a:pPr lvl="1"/>
            <a:endParaRPr lang="es-MX" sz="1400" dirty="0"/>
          </a:p>
          <a:p>
            <a:pPr lvl="1"/>
            <a:r>
              <a:rPr lang="es-MX" sz="1400" b="1" dirty="0">
                <a:solidFill>
                  <a:schemeClr val="accent1"/>
                </a:solidFill>
              </a:rPr>
              <a:t>Multiplicación (*):</a:t>
            </a:r>
            <a:r>
              <a:rPr lang="es-MX" sz="1400" dirty="0">
                <a:solidFill>
                  <a:schemeClr val="accent1"/>
                </a:solidFill>
              </a:rPr>
              <a:t> </a:t>
            </a:r>
            <a:r>
              <a:rPr lang="es-MX" sz="1400" dirty="0"/>
              <a:t>Producto de dos números</a:t>
            </a:r>
            <a:r>
              <a:rPr lang="es-MX" sz="1400" dirty="0" smtClean="0"/>
              <a:t>.</a:t>
            </a:r>
          </a:p>
          <a:p>
            <a:pPr lvl="1"/>
            <a:endParaRPr lang="es-MX" sz="1400" dirty="0"/>
          </a:p>
          <a:p>
            <a:pPr lvl="1"/>
            <a:r>
              <a:rPr lang="es-MX" sz="1400" b="1" dirty="0">
                <a:solidFill>
                  <a:schemeClr val="accent1"/>
                </a:solidFill>
              </a:rPr>
              <a:t>División (/):</a:t>
            </a:r>
            <a:r>
              <a:rPr lang="es-MX" sz="1400" dirty="0">
                <a:solidFill>
                  <a:schemeClr val="accent1"/>
                </a:solidFill>
              </a:rPr>
              <a:t> </a:t>
            </a:r>
            <a:r>
              <a:rPr lang="es-MX" sz="1400" dirty="0"/>
              <a:t>Cociente de dos números</a:t>
            </a:r>
            <a:r>
              <a:rPr lang="es-MX" sz="1400" dirty="0" smtClean="0"/>
              <a:t>.</a:t>
            </a:r>
          </a:p>
          <a:p>
            <a:pPr lvl="1"/>
            <a:endParaRPr lang="es-MX" sz="1400" dirty="0"/>
          </a:p>
          <a:p>
            <a:pPr lvl="1"/>
            <a:r>
              <a:rPr lang="es-MX" sz="1400" b="1" dirty="0">
                <a:solidFill>
                  <a:schemeClr val="accent1"/>
                </a:solidFill>
              </a:rPr>
              <a:t>División Entera (//):</a:t>
            </a:r>
            <a:r>
              <a:rPr lang="es-MX" sz="1400" dirty="0">
                <a:solidFill>
                  <a:schemeClr val="accent1"/>
                </a:solidFill>
              </a:rPr>
              <a:t> </a:t>
            </a:r>
            <a:r>
              <a:rPr lang="es-MX" sz="1400" dirty="0"/>
              <a:t>Cociente entero de dos números</a:t>
            </a:r>
            <a:r>
              <a:rPr lang="es-MX" sz="1400" dirty="0" smtClean="0"/>
              <a:t>.</a:t>
            </a:r>
          </a:p>
          <a:p>
            <a:pPr lvl="1"/>
            <a:endParaRPr lang="es-MX" sz="1400" dirty="0"/>
          </a:p>
          <a:p>
            <a:pPr lvl="1"/>
            <a:r>
              <a:rPr lang="es-MX" sz="1400" b="1" dirty="0">
                <a:solidFill>
                  <a:schemeClr val="accent1"/>
                </a:solidFill>
              </a:rPr>
              <a:t>Módulo (%):</a:t>
            </a:r>
            <a:r>
              <a:rPr lang="es-MX" sz="1400" dirty="0">
                <a:solidFill>
                  <a:schemeClr val="accent1"/>
                </a:solidFill>
              </a:rPr>
              <a:t> </a:t>
            </a:r>
            <a:r>
              <a:rPr lang="es-MX" sz="1400" dirty="0"/>
              <a:t>Residuo de la división de dos números</a:t>
            </a:r>
            <a:r>
              <a:rPr lang="es-MX" sz="1400" dirty="0" smtClean="0"/>
              <a:t>.</a:t>
            </a:r>
          </a:p>
          <a:p>
            <a:pPr lvl="1"/>
            <a:endParaRPr lang="es-MX" sz="1400" dirty="0"/>
          </a:p>
          <a:p>
            <a:pPr lvl="1"/>
            <a:r>
              <a:rPr lang="es-MX" sz="1400" b="1" dirty="0">
                <a:solidFill>
                  <a:schemeClr val="accent1"/>
                </a:solidFill>
              </a:rPr>
              <a:t>Exponente (</a:t>
            </a:r>
            <a:r>
              <a:rPr lang="es-MX" sz="1400" dirty="0">
                <a:solidFill>
                  <a:schemeClr val="accent1"/>
                </a:solidFill>
              </a:rPr>
              <a:t>):** </a:t>
            </a:r>
            <a:r>
              <a:rPr lang="es-MX" sz="1400" dirty="0"/>
              <a:t>Potencia de un número elevado a otro.</a:t>
            </a:r>
          </a:p>
          <a:p>
            <a:pPr lvl="1"/>
            <a:endParaRPr lang="es-MX" sz="1400" dirty="0"/>
          </a:p>
        </p:txBody>
      </p:sp>
      <p:sp>
        <p:nvSpPr>
          <p:cNvPr id="3" name="Rectángulo 2"/>
          <p:cNvSpPr/>
          <p:nvPr/>
        </p:nvSpPr>
        <p:spPr>
          <a:xfrm>
            <a:off x="1445243" y="1196762"/>
            <a:ext cx="878612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MX" sz="3200" b="1" dirty="0">
                <a:ln/>
                <a:solidFill>
                  <a:srgbClr val="7030A0"/>
                </a:solidFill>
              </a:rPr>
              <a:t>Operaciones Básicas con Diferentes Tipos de Datos</a:t>
            </a:r>
            <a:endParaRPr lang="es-ES" sz="3200" b="1" cap="none" spc="0" dirty="0">
              <a:ln/>
              <a:solidFill>
                <a:srgbClr val="7030A0"/>
              </a:solidFill>
              <a:effectLst/>
            </a:endParaRPr>
          </a:p>
        </p:txBody>
      </p:sp>
      <p:cxnSp>
        <p:nvCxnSpPr>
          <p:cNvPr id="7" name="Conector recto 6"/>
          <p:cNvCxnSpPr/>
          <p:nvPr/>
        </p:nvCxnSpPr>
        <p:spPr>
          <a:xfrm>
            <a:off x="5394960" y="2058134"/>
            <a:ext cx="24938" cy="4506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7863840" y="3499658"/>
            <a:ext cx="689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5519651" y="2058134"/>
            <a:ext cx="1715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>
                <a:solidFill>
                  <a:schemeClr val="accent1"/>
                </a:solidFill>
              </a:rPr>
              <a:t>Operaciones Básicas: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5677593" y="2660073"/>
            <a:ext cx="608384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solidFill>
                  <a:schemeClr val="accent1"/>
                </a:solidFill>
              </a:rPr>
              <a:t>Acceso</a:t>
            </a:r>
            <a:r>
              <a:rPr lang="es-CO" sz="1200" dirty="0" smtClean="0">
                <a:solidFill>
                  <a:schemeClr val="accent1"/>
                </a:solidFill>
              </a:rPr>
              <a:t>:</a:t>
            </a:r>
          </a:p>
          <a:p>
            <a:endParaRPr lang="es-CO" sz="1200" dirty="0">
              <a:solidFill>
                <a:schemeClr val="accent1"/>
              </a:solidFill>
            </a:endParaRPr>
          </a:p>
          <a:p>
            <a:r>
              <a:rPr lang="es-CO" sz="1200" dirty="0" smtClean="0"/>
              <a:t>mi_diccionario = {</a:t>
            </a:r>
            <a:r>
              <a:rPr lang="es-CO" sz="1200" dirty="0" smtClean="0">
                <a:solidFill>
                  <a:schemeClr val="accent6">
                    <a:lumMod val="75000"/>
                  </a:schemeClr>
                </a:solidFill>
              </a:rPr>
              <a:t>'nombre': 'Juan', 'edad</a:t>
            </a:r>
            <a:r>
              <a:rPr lang="es-CO" sz="1200" dirty="0" smtClean="0">
                <a:solidFill>
                  <a:schemeClr val="accent1"/>
                </a:solidFill>
              </a:rPr>
              <a:t>': </a:t>
            </a:r>
            <a:r>
              <a:rPr lang="es-CO" sz="1200" dirty="0" smtClean="0">
                <a:solidFill>
                  <a:srgbClr val="C00000"/>
                </a:solidFill>
              </a:rPr>
              <a:t>30</a:t>
            </a:r>
            <a:r>
              <a:rPr lang="es-CO" sz="1200" dirty="0" smtClean="0">
                <a:solidFill>
                  <a:schemeClr val="accent1"/>
                </a:solidFill>
              </a:rPr>
              <a:t>}</a:t>
            </a:r>
          </a:p>
          <a:p>
            <a:r>
              <a:rPr lang="es-CO" sz="1200" dirty="0" smtClean="0"/>
              <a:t>nombre = mi_diccionario['nombre']  # 'Juan‘</a:t>
            </a:r>
          </a:p>
          <a:p>
            <a:endParaRPr lang="es-CO" sz="1200" dirty="0"/>
          </a:p>
          <a:p>
            <a:r>
              <a:rPr lang="es-CO" sz="1200" dirty="0">
                <a:solidFill>
                  <a:schemeClr val="accent5">
                    <a:lumMod val="75000"/>
                  </a:schemeClr>
                </a:solidFill>
              </a:rPr>
              <a:t>Añadir/Modificar</a:t>
            </a:r>
            <a:r>
              <a:rPr lang="es-CO" sz="1200" dirty="0" smtClean="0">
                <a:solidFill>
                  <a:schemeClr val="accent5">
                    <a:lumMod val="75000"/>
                  </a:schemeClr>
                </a:solidFill>
              </a:rPr>
              <a:t>:</a:t>
            </a:r>
          </a:p>
          <a:p>
            <a:endParaRPr lang="es-CO" sz="12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s-MX" sz="1200" dirty="0"/>
              <a:t>mi_diccionario[</a:t>
            </a:r>
            <a:r>
              <a:rPr lang="es-MX" sz="1200" dirty="0">
                <a:solidFill>
                  <a:schemeClr val="accent6">
                    <a:lumMod val="75000"/>
                  </a:schemeClr>
                </a:solidFill>
              </a:rPr>
              <a:t>'profesión'</a:t>
            </a:r>
            <a:r>
              <a:rPr lang="es-MX" sz="1200" dirty="0">
                <a:solidFill>
                  <a:schemeClr val="accent5">
                    <a:lumMod val="75000"/>
                  </a:schemeClr>
                </a:solidFill>
              </a:rPr>
              <a:t>] = </a:t>
            </a:r>
            <a:r>
              <a:rPr lang="es-MX" sz="1200" dirty="0">
                <a:solidFill>
                  <a:schemeClr val="accent6">
                    <a:lumMod val="75000"/>
                  </a:schemeClr>
                </a:solidFill>
              </a:rPr>
              <a:t>'Ingeniero'</a:t>
            </a:r>
            <a:r>
              <a:rPr lang="es-MX" sz="1200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r>
              <a:rPr lang="es-MX" sz="1200" dirty="0"/>
              <a:t># {'nombre': 'Juan', 'edad': 30, 'profesión': 'Ingeniero</a:t>
            </a:r>
            <a:r>
              <a:rPr lang="es-MX" sz="1200" dirty="0" smtClean="0"/>
              <a:t>'}</a:t>
            </a:r>
          </a:p>
          <a:p>
            <a:endParaRPr lang="es-MX" sz="1200" dirty="0"/>
          </a:p>
          <a:p>
            <a:r>
              <a:rPr lang="es-CO" sz="1200" dirty="0">
                <a:solidFill>
                  <a:schemeClr val="accent5">
                    <a:lumMod val="75000"/>
                  </a:schemeClr>
                </a:solidFill>
              </a:rPr>
              <a:t>Eliminar</a:t>
            </a:r>
            <a:r>
              <a:rPr lang="es-CO" sz="1200" dirty="0" smtClean="0">
                <a:solidFill>
                  <a:schemeClr val="accent5">
                    <a:lumMod val="75000"/>
                  </a:schemeClr>
                </a:solidFill>
              </a:rPr>
              <a:t>: </a:t>
            </a:r>
          </a:p>
          <a:p>
            <a:endParaRPr lang="es-CO" sz="12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s-MX" sz="1200" dirty="0">
                <a:solidFill>
                  <a:schemeClr val="accent5">
                    <a:lumMod val="75000"/>
                  </a:schemeClr>
                </a:solidFill>
              </a:rPr>
              <a:t>del</a:t>
            </a:r>
            <a:r>
              <a:rPr lang="es-MX" sz="1200" dirty="0"/>
              <a:t> mi_diccionario[</a:t>
            </a:r>
            <a:r>
              <a:rPr lang="es-MX" sz="1200" dirty="0">
                <a:solidFill>
                  <a:schemeClr val="accent5">
                    <a:lumMod val="75000"/>
                  </a:schemeClr>
                </a:solidFill>
              </a:rPr>
              <a:t>'edad'</a:t>
            </a:r>
            <a:r>
              <a:rPr lang="es-MX" sz="1200" dirty="0"/>
              <a:t>]  # {'nombre': 'Juan', 'profesión': 'Ingeniero</a:t>
            </a:r>
            <a:r>
              <a:rPr lang="es-MX" sz="1200" dirty="0" smtClean="0"/>
              <a:t>'}</a:t>
            </a:r>
          </a:p>
          <a:p>
            <a:endParaRPr lang="es-MX" sz="1200" dirty="0"/>
          </a:p>
          <a:p>
            <a:r>
              <a:rPr lang="es-MX" sz="1200" dirty="0">
                <a:solidFill>
                  <a:schemeClr val="accent5">
                    <a:lumMod val="75000"/>
                  </a:schemeClr>
                </a:solidFill>
              </a:rPr>
              <a:t>Ordenación:</a:t>
            </a:r>
            <a:endParaRPr lang="es-MX" sz="12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s-MX" sz="1200" dirty="0" smtClean="0"/>
          </a:p>
          <a:p>
            <a:r>
              <a:rPr lang="it-IT" sz="1200" dirty="0"/>
              <a:t>mi_lista.sort()  # [1, 3, 4, 5, 6]</a:t>
            </a:r>
          </a:p>
          <a:p>
            <a:endParaRPr lang="es-MX" sz="1200" dirty="0"/>
          </a:p>
          <a:p>
            <a:endParaRPr lang="es-MX" sz="1200" dirty="0"/>
          </a:p>
          <a:p>
            <a:endParaRPr lang="es-MX" sz="12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s-CO" sz="12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s-CO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22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Programación: datos y operaciones básicas - ArchiTecnolog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70" y="4358764"/>
            <a:ext cx="3559968" cy="2224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707225" y="1196762"/>
            <a:ext cx="226215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MX" sz="3200" b="1" dirty="0">
                <a:ln/>
                <a:solidFill>
                  <a:srgbClr val="7030A0"/>
                </a:solidFill>
              </a:rPr>
              <a:t>Diccionarios</a:t>
            </a:r>
            <a:endParaRPr lang="es-ES" sz="3200" b="1" cap="none" spc="0" dirty="0">
              <a:ln/>
              <a:solidFill>
                <a:srgbClr val="7030A0"/>
              </a:solidFill>
              <a:effectLst/>
            </a:endParaRPr>
          </a:p>
        </p:txBody>
      </p:sp>
      <p:cxnSp>
        <p:nvCxnSpPr>
          <p:cNvPr id="7" name="Conector recto 6"/>
          <p:cNvCxnSpPr/>
          <p:nvPr/>
        </p:nvCxnSpPr>
        <p:spPr>
          <a:xfrm>
            <a:off x="5394960" y="2058134"/>
            <a:ext cx="24938" cy="4506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7863840" y="3499658"/>
            <a:ext cx="689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5519651" y="2058134"/>
            <a:ext cx="1715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>
                <a:solidFill>
                  <a:schemeClr val="accent1"/>
                </a:solidFill>
              </a:rPr>
              <a:t>Operaciones Básicas: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19983" y="2365911"/>
            <a:ext cx="3956317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Descripción:</a:t>
            </a:r>
            <a:r>
              <a:rPr kumimoji="0" lang="es-CO" altLang="es-CO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Colecciones desordenadas de pares clave-valor.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Características: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Cada clave es única.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Las claves deben ser de un tipo inmutable (como cadenas o números).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 valores pueden ser de cualquier tipo.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5568844" y="2365911"/>
            <a:ext cx="5969904" cy="398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1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Acceso: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mi_diccionario = {'nombre': 'Juan', 'edad': 30} nombre = mi_diccionario['nombre'] # 'Juan'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1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Añadir/Modificar: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mi_diccionario['profesión'] = 'Ingeniero' # {'nombre': 'Juan', 'edad': 30, 'profesión': 'Ingeniero'}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1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Eliminar: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del mi_diccionario['edad'] # {'nombre': 'Juan', 'profesión': 'Ingeniero'}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1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Obtener Claves: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claves = mi_diccionario.keys() # dict_keys(['nombre', 'profesión'])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1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Obtener Valores: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valores = mi_diccionario.values() # dict_values(['Juan', 'Ingeniero'])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1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Obtener Pares Clave-Valor: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items = mi_diccionario.items() # dict_items([('nombre', 'Juan'), ('profesión', '</a:t>
            </a:r>
            <a:endParaRPr kumimoji="0" lang="es-CO" altLang="es-CO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73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Día del Programador: por qué se celebra esta fecha | software | apps |  TECNOLOGIA | EL COMERCIO PERÚ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475" y="4957573"/>
            <a:ext cx="2593012" cy="1475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265309" y="1196762"/>
            <a:ext cx="314599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MX" sz="3200" b="1" dirty="0">
                <a:ln/>
                <a:solidFill>
                  <a:srgbClr val="7030A0"/>
                </a:solidFill>
              </a:rPr>
              <a:t>Cadenas de Texto</a:t>
            </a:r>
            <a:endParaRPr lang="es-ES" sz="3200" b="1" cap="none" spc="0" dirty="0">
              <a:ln/>
              <a:solidFill>
                <a:srgbClr val="7030A0"/>
              </a:solidFill>
              <a:effectLst/>
            </a:endParaRPr>
          </a:p>
        </p:txBody>
      </p:sp>
      <p:cxnSp>
        <p:nvCxnSpPr>
          <p:cNvPr id="7" name="Conector recto 6"/>
          <p:cNvCxnSpPr/>
          <p:nvPr/>
        </p:nvCxnSpPr>
        <p:spPr>
          <a:xfrm>
            <a:off x="5394960" y="2058134"/>
            <a:ext cx="24938" cy="4506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7863840" y="3499658"/>
            <a:ext cx="689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5519651" y="2058134"/>
            <a:ext cx="1715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>
                <a:solidFill>
                  <a:schemeClr val="accent1"/>
                </a:solidFill>
              </a:rPr>
              <a:t>Operaciones Básicas: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02921" y="1839807"/>
            <a:ext cx="3956317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O" altLang="es-CO" sz="13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rPr>
              <a:t>Operaciones Básicas</a:t>
            </a:r>
            <a:r>
              <a:rPr lang="es-CO" altLang="es-CO" sz="1300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CO" altLang="es-CO" sz="1300" b="1" i="0" u="none" strike="noStrike" cap="none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CO" altLang="es-CO" sz="1300" b="0" i="0" u="none" strike="noStrike" cap="none" normalizeH="0" baseline="0" dirty="0" smtClean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5568844" y="2365911"/>
            <a:ext cx="5969904" cy="398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1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Acceso: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mi_diccionario = {'nombre': 'Juan', 'edad': 30} nombre = mi_diccionario['nombre'] # 'Juan'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1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Añadir/Modificar: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mi_diccionario['profesión'] = 'Ingeniero' # {'nombre': 'Juan', 'edad': 30, 'profesión': 'Ingeniero'}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1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Eliminar: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del mi_diccionario['edad'] # {'nombre': 'Juan', 'profesión': 'Ingeniero'}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1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Obtener Claves: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claves = mi_diccionario.keys() # dict_keys(['nombre', 'profesión'])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1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Obtener Valores: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valores = mi_diccionario.values() # dict_values(['Juan', 'Ingeniero'])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1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Obtener Pares Clave-Valor: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items = mi_diccionario.items() # dict_items([('nombre', 'Juan'), ('profesión', '</a:t>
            </a:r>
            <a:endParaRPr kumimoji="0" lang="es-CO" altLang="es-CO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73050" y="2533099"/>
            <a:ext cx="5048177" cy="2385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1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Concatenación (+):</a:t>
            </a:r>
            <a:r>
              <a:rPr kumimoji="0" lang="es-CO" altLang="es-CO" sz="11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Unir dos cadenas.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saludo = "Hola, " nombre = "Mundo" frase = saludo + nombre # "Hola, Mundo“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s-CO" altLang="es-CO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1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Repetición (*):</a:t>
            </a:r>
            <a:r>
              <a:rPr kumimoji="0" lang="es-CO" altLang="es-CO" sz="11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Repetir una cadena un número específico de veces.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repetido = "Hola " * 3 # "Hola </a:t>
            </a:r>
            <a:r>
              <a:rPr kumimoji="0" lang="es-CO" altLang="es-CO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Hola</a:t>
            </a:r>
            <a:r>
              <a:rPr kumimoji="0" lang="es-CO" altLang="es-CO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s-CO" altLang="es-CO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Hola</a:t>
            </a:r>
            <a:r>
              <a:rPr kumimoji="0" lang="es-CO" altLang="es-CO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1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Slicing:</a:t>
            </a:r>
            <a:r>
              <a:rPr kumimoji="0" lang="es-CO" altLang="es-CO" sz="11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Obtener una subsección de la cadena.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subcadena = "Hola Mundo"[0:4] # "Hola“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CO" altLang="es-CO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73050" y="4618284"/>
            <a:ext cx="3823483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1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Longitud:</a:t>
            </a:r>
            <a:r>
              <a:rPr kumimoji="0" lang="es-CO" altLang="es-CO" sz="11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Obtener el número de caracteres en la cadena.</a:t>
            </a:r>
            <a:endParaRPr kumimoji="0" lang="es-CO" altLang="es-CO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longitud = </a:t>
            </a:r>
            <a:r>
              <a:rPr kumimoji="0" lang="es-CO" altLang="es-CO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len</a:t>
            </a:r>
            <a:r>
              <a:rPr kumimoji="0" lang="es-CO" altLang="es-CO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("Hola Mundo") # 10</a:t>
            </a:r>
            <a:endParaRPr kumimoji="0" lang="es-CO" altLang="es-CO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21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087889" y="1196762"/>
            <a:ext cx="350083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MX" sz="3200" b="1" dirty="0">
                <a:ln/>
                <a:solidFill>
                  <a:srgbClr val="7030A0"/>
                </a:solidFill>
              </a:rPr>
              <a:t>Métodos Comunes:</a:t>
            </a:r>
            <a:endParaRPr lang="es-ES" sz="3200" b="1" cap="none" spc="0" dirty="0">
              <a:ln/>
              <a:solidFill>
                <a:srgbClr val="7030A0"/>
              </a:solidFill>
              <a:effectLst/>
            </a:endParaRPr>
          </a:p>
        </p:txBody>
      </p:sp>
      <p:cxnSp>
        <p:nvCxnSpPr>
          <p:cNvPr id="7" name="Conector recto 6"/>
          <p:cNvCxnSpPr/>
          <p:nvPr/>
        </p:nvCxnSpPr>
        <p:spPr>
          <a:xfrm>
            <a:off x="5394960" y="2058134"/>
            <a:ext cx="24938" cy="4506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7863840" y="3499658"/>
            <a:ext cx="689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07166" y="2058134"/>
            <a:ext cx="4455066" cy="330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1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 Unicode MS"/>
              </a:rPr>
              <a:t>upper()</a:t>
            </a:r>
            <a:r>
              <a:rPr kumimoji="0" lang="es-CO" altLang="es-CO" sz="11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</a:rPr>
              <a:t>: </a:t>
            </a:r>
            <a:r>
              <a:rPr kumimoji="0" lang="es-CO" altLang="es-CO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Convertir a mayúsculas.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mayusculas = "Hola </a:t>
            </a:r>
            <a:r>
              <a:rPr kumimoji="0" lang="es-CO" altLang="es-CO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Mundo".upper</a:t>
            </a:r>
            <a:r>
              <a:rPr kumimoji="0" lang="es-CO" altLang="es-CO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 # "HOLA MUNDO"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1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 Unicode MS"/>
              </a:rPr>
              <a:t>lower()</a:t>
            </a:r>
            <a:r>
              <a:rPr kumimoji="0" lang="es-CO" altLang="es-CO" sz="11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</a:rPr>
              <a:t>: </a:t>
            </a:r>
            <a:r>
              <a:rPr kumimoji="0" lang="es-CO" altLang="es-CO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Convertir a minúsculas.</a:t>
            </a:r>
            <a:endParaRPr kumimoji="0" lang="es-CO" altLang="es-CO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minusculas = "Hola </a:t>
            </a:r>
            <a:r>
              <a:rPr kumimoji="0" lang="es-CO" altLang="es-CO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Mundo".lower</a:t>
            </a:r>
            <a:r>
              <a:rPr kumimoji="0" lang="es-CO" altLang="es-CO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 # "hola mundo"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1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 Unicode MS"/>
              </a:rPr>
              <a:t>strip()</a:t>
            </a:r>
            <a:r>
              <a:rPr kumimoji="0" lang="es-CO" altLang="es-CO" sz="11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</a:rPr>
              <a:t>: </a:t>
            </a:r>
            <a:r>
              <a:rPr kumimoji="0" lang="es-CO" altLang="es-CO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Eliminar espacios en blanco al principio y al final.</a:t>
            </a:r>
            <a:endParaRPr kumimoji="0" lang="es-CO" altLang="es-CO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sin_espacios = " Hola Mundo ".strip() # "Hola Mundo"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1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 Unicode MS"/>
              </a:rPr>
              <a:t>replace()</a:t>
            </a:r>
            <a:r>
              <a:rPr kumimoji="0" lang="es-CO" altLang="es-CO" sz="11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</a:rPr>
              <a:t>: </a:t>
            </a:r>
            <a:r>
              <a:rPr kumimoji="0" lang="es-CO" altLang="es-CO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Reemplazar una subcadena por otra.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reemplazo = "Hola Mundo".replace("Hola", "Adiós") # "Adiós Mundo“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s-CO" altLang="es-CO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1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 Unicode MS"/>
              </a:rPr>
              <a:t>split</a:t>
            </a:r>
            <a:r>
              <a:rPr kumimoji="0" lang="es-CO" altLang="es-CO" sz="11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 Unicode MS"/>
              </a:rPr>
              <a:t>()</a:t>
            </a:r>
            <a:r>
              <a:rPr kumimoji="0" lang="es-CO" altLang="es-CO" sz="11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</a:rPr>
              <a:t>: </a:t>
            </a:r>
            <a:r>
              <a:rPr kumimoji="0" lang="es-CO" altLang="es-CO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Dividir la cadena en una lista de subcadenas.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lista = "Hola Mundo".</a:t>
            </a:r>
            <a:r>
              <a:rPr kumimoji="0" lang="es-CO" altLang="es-CO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split</a:t>
            </a:r>
            <a:r>
              <a:rPr kumimoji="0" lang="es-CO" altLang="es-CO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 # ["Hola", "Mundo"]</a:t>
            </a:r>
            <a:endParaRPr kumimoji="0" lang="es-CO" altLang="es-CO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5745895" y="2135616"/>
            <a:ext cx="4626588" cy="2877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1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Booleans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1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Valores: </a:t>
            </a:r>
            <a:r>
              <a:rPr kumimoji="0" lang="es-CO" altLang="es-CO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True</a:t>
            </a:r>
            <a:r>
              <a:rPr kumimoji="0" lang="es-CO" altLang="es-CO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y </a:t>
            </a:r>
            <a:r>
              <a:rPr kumimoji="0" lang="es-CO" altLang="es-CO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False</a:t>
            </a:r>
            <a:r>
              <a:rPr kumimoji="0" lang="es-CO" altLang="es-CO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1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Operadores Lógicos: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1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and:</a:t>
            </a:r>
            <a:r>
              <a:rPr kumimoji="0" lang="es-CO" altLang="es-CO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Verdadero si ambos operandos son verdaderos.</a:t>
            </a:r>
            <a:endParaRPr kumimoji="0" lang="es-CO" altLang="es-CO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resultado = True and False # False </a:t>
            </a:r>
            <a:endParaRPr kumimoji="0" lang="es-CO" altLang="es-CO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1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or:</a:t>
            </a:r>
            <a:r>
              <a:rPr kumimoji="0" lang="es-CO" altLang="es-CO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Verdadero si al menos uno de los operandos es verdadero.</a:t>
            </a:r>
            <a:endParaRPr kumimoji="0" lang="es-CO" altLang="es-CO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resultado = True or False # True </a:t>
            </a:r>
            <a:endParaRPr kumimoji="0" lang="es-CO" altLang="es-CO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1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not:</a:t>
            </a:r>
            <a:r>
              <a:rPr kumimoji="0" lang="es-CO" altLang="es-CO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Invierte el valor de verdad del operando.</a:t>
            </a:r>
            <a:endParaRPr kumimoji="0" lang="es-CO" altLang="es-CO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resultado = not True # False</a:t>
            </a:r>
            <a:endParaRPr kumimoji="0" lang="es-CO" altLang="es-CO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4" name="Picture 6" descr="Boolean phrase meaning, Booléen — Wikipéd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89" y="4553907"/>
            <a:ext cx="3382200" cy="187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165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4327</TotalTime>
  <Words>994</Words>
  <Application>Microsoft Office PowerPoint</Application>
  <PresentationFormat>Panorámica</PresentationFormat>
  <Paragraphs>191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Arial Unicode MS</vt:lpstr>
      <vt:lpstr>Calibri</vt:lpstr>
      <vt:lpstr>Calibri Light</vt:lpstr>
      <vt:lpstr>Montserrat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Ogp Informatica</dc:creator>
  <cp:lastModifiedBy>CARLOS RODRIGUEZ</cp:lastModifiedBy>
  <cp:revision>104</cp:revision>
  <dcterms:created xsi:type="dcterms:W3CDTF">2023-03-30T14:23:16Z</dcterms:created>
  <dcterms:modified xsi:type="dcterms:W3CDTF">2024-08-01T23:57:02Z</dcterms:modified>
</cp:coreProperties>
</file>