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789709" y="2999921"/>
            <a:ext cx="10512123" cy="1938992"/>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Modelos jerárquico, de red y relacional; diferencias y aplicaciones.</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13303" y="1210399"/>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8" name="Picture 2" descr="Breve historia del origen de las bases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483" y="2924054"/>
            <a:ext cx="4748698" cy="235700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101755" y="2726514"/>
            <a:ext cx="4794740" cy="2554545"/>
          </a:xfrm>
          <a:prstGeom prst="rect">
            <a:avLst/>
          </a:prstGeom>
          <a:noFill/>
        </p:spPr>
        <p:txBody>
          <a:bodyPr wrap="square" rtlCol="0">
            <a:spAutoFit/>
          </a:bodyPr>
          <a:lstStyle/>
          <a:p>
            <a:r>
              <a:rPr lang="es-MX" sz="1600" b="1" dirty="0"/>
              <a:t>Modelo </a:t>
            </a:r>
            <a:r>
              <a:rPr lang="es-MX" sz="1600" b="1" dirty="0" smtClean="0"/>
              <a:t>Jerárquico</a:t>
            </a:r>
          </a:p>
          <a:p>
            <a:endParaRPr lang="es-MX" sz="1600" b="1" dirty="0"/>
          </a:p>
          <a:p>
            <a:r>
              <a:rPr lang="es-MX" sz="1600" b="1" dirty="0"/>
              <a:t>Descripción</a:t>
            </a:r>
            <a:r>
              <a:rPr lang="es-MX" sz="1600" b="1" dirty="0" smtClean="0"/>
              <a:t>:</a:t>
            </a:r>
          </a:p>
          <a:p>
            <a:endParaRPr lang="es-MX" sz="1600" b="1" dirty="0"/>
          </a:p>
          <a:p>
            <a:r>
              <a:rPr lang="es-MX" sz="1600" dirty="0"/>
              <a:t>El </a:t>
            </a:r>
            <a:r>
              <a:rPr lang="es-MX" sz="1600" b="1" dirty="0"/>
              <a:t>modelo jerárquico</a:t>
            </a:r>
            <a:r>
              <a:rPr lang="es-MX" sz="1600" dirty="0"/>
              <a:t> fue uno de los primeros modelos de bases de datos desarrollados y se basa en una estructura tipo árbol donde los datos se organizan en niveles jerárquicos. En este modelo, cada entidad (registro) tiene un único padre y puede tener muchos hijos, formando una relación de uno a muchos.</a:t>
            </a:r>
          </a:p>
        </p:txBody>
      </p:sp>
      <p:sp>
        <p:nvSpPr>
          <p:cNvPr id="3" name="Rectángulo 2"/>
          <p:cNvSpPr/>
          <p:nvPr/>
        </p:nvSpPr>
        <p:spPr>
          <a:xfrm>
            <a:off x="3871830" y="1556260"/>
            <a:ext cx="4265462"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chemeClr val="accent5">
                    <a:lumMod val="60000"/>
                    <a:lumOff val="40000"/>
                  </a:schemeClr>
                </a:solidFill>
              </a:rPr>
              <a:t>Modelos de Bases de Datos</a:t>
            </a:r>
            <a:endParaRPr lang="es-ES" sz="2800" b="1" cap="none" spc="0" dirty="0">
              <a:ln/>
              <a:solidFill>
                <a:schemeClr val="accent5">
                  <a:lumMod val="60000"/>
                  <a:lumOff val="40000"/>
                </a:schemeClr>
              </a:solidFill>
              <a:effectLst/>
            </a:endParaRPr>
          </a:p>
        </p:txBody>
      </p:sp>
      <p:cxnSp>
        <p:nvCxnSpPr>
          <p:cNvPr id="7" name="Conector recto 6"/>
          <p:cNvCxnSpPr>
            <a:stCxn id="3" idx="2"/>
          </p:cNvCxnSpPr>
          <p:nvPr/>
        </p:nvCxnSpPr>
        <p:spPr>
          <a:xfrm>
            <a:off x="6004561" y="2079480"/>
            <a:ext cx="0" cy="44853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2" name="Picture 4" descr="Características de Scrum: Prepara Equipos EFICIENTES 🏅 2024"/>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307212" y="2115636"/>
            <a:ext cx="3077216" cy="18270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entajas, desventajas y aplicaciones de los contratos inteligentes -  Evaluando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790" y="4897708"/>
            <a:ext cx="2483567" cy="139544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123371" y="1265335"/>
            <a:ext cx="3989850" cy="523220"/>
          </a:xfrm>
          <a:prstGeom prst="rect">
            <a:avLst/>
          </a:prstGeom>
          <a:noFill/>
        </p:spPr>
        <p:txBody>
          <a:bodyPr wrap="square" rtlCol="0">
            <a:spAutoFit/>
          </a:bodyPr>
          <a:lstStyle/>
          <a:p>
            <a:r>
              <a:rPr lang="es-MX" sz="2800" b="1" dirty="0">
                <a:solidFill>
                  <a:schemeClr val="accent5">
                    <a:lumMod val="60000"/>
                    <a:lumOff val="40000"/>
                  </a:schemeClr>
                </a:solidFill>
              </a:rPr>
              <a:t>Características Clave</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519983" y="1959140"/>
            <a:ext cx="53948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Estructura en Árbol:</a:t>
            </a:r>
            <a:r>
              <a:rPr kumimoji="0" lang="es-CO" altLang="es-CO" sz="1400" b="0" i="0" u="none" strike="noStrike" cap="none" normalizeH="0" baseline="0" dirty="0" smtClean="0">
                <a:ln>
                  <a:noFill/>
                </a:ln>
                <a:solidFill>
                  <a:schemeClr val="tx1"/>
                </a:solidFill>
                <a:effectLst/>
                <a:latin typeface="Arial" panose="020B0604020202020204" pitchFamily="34" charset="0"/>
              </a:rPr>
              <a:t> Los datos se organizan en una jerarquía de nodos, donde un nodo raíz contiene ramas de nodos hijos.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Relaciones de Uno a Muchos:</a:t>
            </a:r>
            <a:r>
              <a:rPr kumimoji="0" lang="es-CO" altLang="es-CO" sz="1400" b="0" i="0" u="none" strike="noStrike" cap="none" normalizeH="0" baseline="0" dirty="0" smtClean="0">
                <a:ln>
                  <a:noFill/>
                </a:ln>
                <a:solidFill>
                  <a:schemeClr val="tx1"/>
                </a:solidFill>
                <a:effectLst/>
                <a:latin typeface="Arial" panose="020B0604020202020204" pitchFamily="34" charset="0"/>
              </a:rPr>
              <a:t> Cada nodo hijo tiene un solo nodo padre, pero un padre puede tener múltiples hijos.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Acceso Secuencial y Navegaciones:</a:t>
            </a:r>
            <a:r>
              <a:rPr kumimoji="0" lang="es-CO" altLang="es-CO" sz="1400" b="0" i="0" u="none" strike="noStrike" cap="none" normalizeH="0" baseline="0" dirty="0" smtClean="0">
                <a:ln>
                  <a:noFill/>
                </a:ln>
                <a:solidFill>
                  <a:schemeClr val="tx1"/>
                </a:solidFill>
                <a:effectLst/>
                <a:latin typeface="Arial" panose="020B0604020202020204" pitchFamily="34" charset="0"/>
              </a:rPr>
              <a:t> Se accede a los datos mediante una navegación secuencial a través de la jerarquía.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Rendimiento Rápido en Consultas Específicas:</a:t>
            </a:r>
            <a:r>
              <a:rPr kumimoji="0" lang="es-CO" altLang="es-CO" sz="1400" b="0" i="0" u="none" strike="noStrike" cap="none" normalizeH="0" baseline="0" dirty="0" smtClean="0">
                <a:ln>
                  <a:noFill/>
                </a:ln>
                <a:solidFill>
                  <a:schemeClr val="tx1"/>
                </a:solidFill>
                <a:effectLst/>
                <a:latin typeface="Arial" panose="020B0604020202020204" pitchFamily="34" charset="0"/>
              </a:rPr>
              <a:t> Las consultas que siguen la jerarquía establecida son rápidas debido al acceso directo entre padres e hijos. </a:t>
            </a:r>
          </a:p>
        </p:txBody>
      </p:sp>
      <p:sp>
        <p:nvSpPr>
          <p:cNvPr id="7" name="CuadroTexto 6"/>
          <p:cNvSpPr txBox="1"/>
          <p:nvPr/>
        </p:nvSpPr>
        <p:spPr>
          <a:xfrm>
            <a:off x="6594149" y="4397129"/>
            <a:ext cx="1066126" cy="646331"/>
          </a:xfrm>
          <a:prstGeom prst="rect">
            <a:avLst/>
          </a:prstGeom>
          <a:noFill/>
        </p:spPr>
        <p:txBody>
          <a:bodyPr wrap="none" rtlCol="0">
            <a:spAutoFit/>
          </a:bodyPr>
          <a:lstStyle/>
          <a:p>
            <a:r>
              <a:rPr lang="es-CO" b="1" dirty="0"/>
              <a:t>Ventajas</a:t>
            </a:r>
            <a:r>
              <a:rPr lang="es-CO" b="1" dirty="0" smtClean="0"/>
              <a:t>:</a:t>
            </a:r>
          </a:p>
          <a:p>
            <a:endParaRPr lang="es-CO" b="1" dirty="0"/>
          </a:p>
        </p:txBody>
      </p:sp>
      <p:sp>
        <p:nvSpPr>
          <p:cNvPr id="8" name="Rectangle 2"/>
          <p:cNvSpPr>
            <a:spLocks noChangeArrowheads="1"/>
          </p:cNvSpPr>
          <p:nvPr/>
        </p:nvSpPr>
        <p:spPr bwMode="auto">
          <a:xfrm>
            <a:off x="6594149" y="4897691"/>
            <a:ext cx="45033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Eficiencia en Acceso a Datos:</a:t>
            </a:r>
            <a:r>
              <a:rPr kumimoji="0" lang="es-CO" altLang="es-CO" sz="1200" b="0" i="0" u="none" strike="noStrike" cap="none" normalizeH="0" baseline="0" dirty="0" smtClean="0">
                <a:ln>
                  <a:noFill/>
                </a:ln>
                <a:solidFill>
                  <a:schemeClr val="tx1"/>
                </a:solidFill>
                <a:effectLst/>
                <a:latin typeface="Arial" panose="020B0604020202020204" pitchFamily="34" charset="0"/>
              </a:rPr>
              <a:t> Ideal para aplicaciones donde los datos tienen una estructura jerárquica clara (por ejemplo, organigramas, directorios de archivos).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Similitud con Estructuras Naturales:</a:t>
            </a:r>
            <a:r>
              <a:rPr kumimoji="0" lang="es-CO" altLang="es-CO" sz="1200" b="0" i="0" u="none" strike="noStrike" cap="none" normalizeH="0" baseline="0" dirty="0" smtClean="0">
                <a:ln>
                  <a:noFill/>
                </a:ln>
                <a:solidFill>
                  <a:schemeClr val="tx1"/>
                </a:solidFill>
                <a:effectLst/>
                <a:latin typeface="Arial" panose="020B0604020202020204" pitchFamily="34" charset="0"/>
              </a:rPr>
              <a:t> Fácil de entender y utilizar en contextos donde la jerarquía es la estructura natural. </a:t>
            </a:r>
          </a:p>
        </p:txBody>
      </p: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8" name="Picture 6" descr="Ventajas y desventajas del crowdfunding: Experiencia tras 10 añ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059" y="4662235"/>
            <a:ext cx="5172608" cy="19397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entajas y desventajas del crowdfunding: Experiencia tras 10 añ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814" y="3873733"/>
            <a:ext cx="5007077" cy="187765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1114239" y="1763346"/>
            <a:ext cx="2784763" cy="461665"/>
          </a:xfrm>
          <a:prstGeom prst="rect">
            <a:avLst/>
          </a:prstGeom>
          <a:noFill/>
        </p:spPr>
        <p:txBody>
          <a:bodyPr wrap="square" rtlCol="0">
            <a:spAutoFit/>
          </a:bodyPr>
          <a:lstStyle/>
          <a:p>
            <a:r>
              <a:rPr lang="es-MX" sz="2400" b="1" dirty="0">
                <a:solidFill>
                  <a:schemeClr val="accent5">
                    <a:lumMod val="60000"/>
                    <a:lumOff val="40000"/>
                  </a:schemeClr>
                </a:solidFill>
              </a:rPr>
              <a:t>Limitaciones:</a:t>
            </a:r>
            <a:endParaRPr lang="es-CO" sz="2400" b="1" dirty="0">
              <a:solidFill>
                <a:schemeClr val="accent5">
                  <a:lumMod val="60000"/>
                  <a:lumOff val="40000"/>
                </a:schemeClr>
              </a:solidFill>
            </a:endParaRPr>
          </a:p>
        </p:txBody>
      </p:sp>
      <p:sp>
        <p:nvSpPr>
          <p:cNvPr id="5" name="Rectangle 1"/>
          <p:cNvSpPr>
            <a:spLocks noChangeArrowheads="1"/>
          </p:cNvSpPr>
          <p:nvPr/>
        </p:nvSpPr>
        <p:spPr bwMode="auto">
          <a:xfrm>
            <a:off x="1114238" y="2534905"/>
            <a:ext cx="377364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Rigidez en las Relaciones:</a:t>
            </a:r>
            <a:r>
              <a:rPr kumimoji="0" lang="es-CO" altLang="es-CO" sz="1400" b="0" i="0" u="none" strike="noStrike" cap="none" normalizeH="0" baseline="0" dirty="0" smtClean="0">
                <a:ln>
                  <a:noFill/>
                </a:ln>
                <a:solidFill>
                  <a:schemeClr val="tx1"/>
                </a:solidFill>
                <a:effectLst/>
                <a:latin typeface="Arial" panose="020B0604020202020204" pitchFamily="34" charset="0"/>
              </a:rPr>
              <a:t> No permite fácilmente relaciones de muchos a muchos.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Dificultad en Modificación de Estructuras:</a:t>
            </a:r>
            <a:r>
              <a:rPr kumimoji="0" lang="es-CO" altLang="es-CO" sz="1400" b="0" i="0" u="none" strike="noStrike" cap="none" normalizeH="0" baseline="0" dirty="0" smtClean="0">
                <a:ln>
                  <a:noFill/>
                </a:ln>
                <a:solidFill>
                  <a:schemeClr val="tx1"/>
                </a:solidFill>
                <a:effectLst/>
                <a:latin typeface="Arial" panose="020B0604020202020204" pitchFamily="34" charset="0"/>
              </a:rPr>
              <a:t> Agregar o cambiar la jerarquía puede requerir cambios significativos en la base de datos.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Dependencia del Conocimiento del Esquema:</a:t>
            </a:r>
            <a:r>
              <a:rPr kumimoji="0" lang="es-CO" altLang="es-CO" sz="1400" b="0" i="0" u="none" strike="noStrike" cap="none" normalizeH="0" baseline="0" dirty="0" smtClean="0">
                <a:ln>
                  <a:noFill/>
                </a:ln>
                <a:solidFill>
                  <a:schemeClr val="tx1"/>
                </a:solidFill>
                <a:effectLst/>
                <a:latin typeface="Arial" panose="020B0604020202020204" pitchFamily="34" charset="0"/>
              </a:rPr>
              <a:t> Los usuarios deben conocer la jerarquía exacta para realizar consultas eficaces. </a:t>
            </a:r>
          </a:p>
        </p:txBody>
      </p:sp>
      <p:sp>
        <p:nvSpPr>
          <p:cNvPr id="7" name="CuadroTexto 6"/>
          <p:cNvSpPr txBox="1"/>
          <p:nvPr/>
        </p:nvSpPr>
        <p:spPr>
          <a:xfrm>
            <a:off x="6143104" y="1763346"/>
            <a:ext cx="1862818" cy="461665"/>
          </a:xfrm>
          <a:prstGeom prst="rect">
            <a:avLst/>
          </a:prstGeom>
          <a:noFill/>
        </p:spPr>
        <p:txBody>
          <a:bodyPr wrap="none" rtlCol="0">
            <a:spAutoFit/>
          </a:bodyPr>
          <a:lstStyle/>
          <a:p>
            <a:r>
              <a:rPr lang="es-CO" sz="2400" b="1" dirty="0">
                <a:solidFill>
                  <a:schemeClr val="accent5">
                    <a:lumMod val="60000"/>
                    <a:lumOff val="40000"/>
                  </a:schemeClr>
                </a:solidFill>
              </a:rPr>
              <a:t>Aplicaciones:</a:t>
            </a:r>
          </a:p>
        </p:txBody>
      </p:sp>
      <p:sp>
        <p:nvSpPr>
          <p:cNvPr id="9" name="Rectangle 2"/>
          <p:cNvSpPr>
            <a:spLocks noChangeArrowheads="1"/>
          </p:cNvSpPr>
          <p:nvPr/>
        </p:nvSpPr>
        <p:spPr bwMode="auto">
          <a:xfrm>
            <a:off x="5951911" y="2211740"/>
            <a:ext cx="440537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panose="020B0604020202020204" pitchFamily="34" charset="0"/>
              </a:rPr>
              <a:t>Sistemas de gestión de archivos y directorios.</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panose="020B0604020202020204" pitchFamily="34" charset="0"/>
              </a:rPr>
              <a:t>Aplicaciones en las que los datos se organizan jerárquicamente, como organigramas empresariales.</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panose="020B0604020202020204" pitchFamily="34" charset="0"/>
              </a:rPr>
              <a:t>Primeros sistemas de gestión de bases de datos, como el </a:t>
            </a:r>
            <a:r>
              <a:rPr kumimoji="0" lang="es-CO" altLang="es-CO" sz="1400" b="1" i="0" u="none" strike="noStrike" cap="none" normalizeH="0" baseline="0" dirty="0" smtClean="0">
                <a:ln>
                  <a:noFill/>
                </a:ln>
                <a:solidFill>
                  <a:schemeClr val="tx1"/>
                </a:solidFill>
                <a:effectLst/>
                <a:latin typeface="Arial" panose="020B0604020202020204" pitchFamily="34" charset="0"/>
              </a:rPr>
              <a:t>Information Management System (IMS)</a:t>
            </a:r>
            <a:r>
              <a:rPr kumimoji="0" lang="es-CO" altLang="es-CO" sz="1400" b="0" i="0" u="none" strike="noStrike" cap="none" normalizeH="0" baseline="0" dirty="0" smtClean="0">
                <a:ln>
                  <a:noFill/>
                </a:ln>
                <a:solidFill>
                  <a:schemeClr val="tx1"/>
                </a:solidFill>
                <a:effectLst/>
                <a:latin typeface="Arial" panose="020B0604020202020204" pitchFamily="34" charset="0"/>
              </a:rPr>
              <a:t> de IBM. </a:t>
            </a: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4098" name="Picture 2" descr="Modelos De Arquitectura De Red - Y Arquitectu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270" y="2474496"/>
            <a:ext cx="4500028" cy="353040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447001" y="1510221"/>
            <a:ext cx="3316470" cy="523220"/>
          </a:xfrm>
          <a:prstGeom prst="rect">
            <a:avLst/>
          </a:prstGeom>
          <a:noFill/>
        </p:spPr>
        <p:txBody>
          <a:bodyPr wrap="square" rtlCol="0">
            <a:spAutoFit/>
          </a:bodyPr>
          <a:lstStyle/>
          <a:p>
            <a:r>
              <a:rPr lang="es-MX" sz="2800" b="1" dirty="0">
                <a:solidFill>
                  <a:schemeClr val="accent5">
                    <a:lumMod val="60000"/>
                    <a:lumOff val="40000"/>
                  </a:schemeClr>
                </a:solidFill>
              </a:rPr>
              <a:t>Modelo de Red</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625644" y="3148826"/>
            <a:ext cx="458862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1400" dirty="0"/>
              <a:t>El </a:t>
            </a:r>
            <a:r>
              <a:rPr lang="es-MX" sz="1400" b="1" dirty="0"/>
              <a:t>modelo de red</a:t>
            </a:r>
            <a:r>
              <a:rPr lang="es-MX" sz="1400" dirty="0"/>
              <a:t> es una generalización del modelo jerárquico que permite representar relaciones más complejas. En lugar de una estructura estrictamente jerárquica, este modelo utiliza un grafo, donde cada nodo puede tener múltiples relaciones con otros nodos. Fue desarrollado por el </a:t>
            </a:r>
            <a:r>
              <a:rPr lang="es-MX" sz="1400" b="1" dirty="0"/>
              <a:t>Grupo de Lenguaje de Datos de la Conferencia sobre Sistemas de Lenguaje de Datos (CODASYL)</a:t>
            </a:r>
            <a:r>
              <a:rPr lang="es-MX" sz="1400" dirty="0"/>
              <a:t> en los años 1960.</a:t>
            </a:r>
            <a:endParaRPr kumimoji="0" lang="es-CO" altLang="es-CO"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Informe de análisis - Iconos gratis de archivos y carpet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396" y="2460567"/>
            <a:ext cx="3352632" cy="335263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625204" y="1388280"/>
            <a:ext cx="3766532" cy="523220"/>
          </a:xfrm>
          <a:prstGeom prst="rect">
            <a:avLst/>
          </a:prstGeom>
          <a:noFill/>
        </p:spPr>
        <p:txBody>
          <a:bodyPr wrap="square" rtlCol="0">
            <a:spAutoFit/>
          </a:bodyPr>
          <a:lstStyle/>
          <a:p>
            <a:r>
              <a:rPr lang="es-MX" sz="2800" b="1" dirty="0">
                <a:solidFill>
                  <a:schemeClr val="accent5">
                    <a:lumMod val="60000"/>
                    <a:lumOff val="40000"/>
                  </a:schemeClr>
                </a:solidFill>
              </a:rPr>
              <a:t>Características Clave:</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038225" y="2350955"/>
            <a:ext cx="598603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b="1" dirty="0"/>
              <a:t>Estructura de Grafo (Red):</a:t>
            </a:r>
            <a:r>
              <a:rPr lang="es-MX" sz="1400" dirty="0"/>
              <a:t> Los datos se organizan en una red de nodos (registros) y aristas (relaciones), permitiendo relaciones de muchos a muchos.</a:t>
            </a:r>
          </a:p>
          <a:p>
            <a:r>
              <a:rPr lang="es-MX" sz="1400" b="1" dirty="0"/>
              <a:t>Flexibilidad en Relaciones:</a:t>
            </a:r>
            <a:r>
              <a:rPr lang="es-MX" sz="1400" dirty="0"/>
              <a:t> Permite múltiples padres para cada nodo hijo, a diferencia del modelo jerárquico.</a:t>
            </a:r>
          </a:p>
          <a:p>
            <a:r>
              <a:rPr lang="es-MX" sz="1400" b="1" dirty="0"/>
              <a:t>Navegación Compleja:</a:t>
            </a:r>
            <a:r>
              <a:rPr lang="es-MX" sz="1400" dirty="0"/>
              <a:t> Acceso a los datos mediante navegación a través de punteros (enlaces) entre registros</a:t>
            </a:r>
            <a:r>
              <a:rPr lang="es-MX" sz="1400" dirty="0" smtClean="0"/>
              <a:t>.</a:t>
            </a:r>
          </a:p>
          <a:p>
            <a:endParaRPr lang="es-MX" sz="1400" dirty="0" smtClean="0"/>
          </a:p>
          <a:p>
            <a:endParaRPr lang="es-MX" sz="1400" dirty="0"/>
          </a:p>
          <a:p>
            <a:r>
              <a:rPr lang="es-MX" sz="1400" b="1" dirty="0"/>
              <a:t>Ventajas</a:t>
            </a:r>
            <a:r>
              <a:rPr lang="es-MX" sz="1400" b="1" dirty="0" smtClean="0"/>
              <a:t>:</a:t>
            </a:r>
          </a:p>
          <a:p>
            <a:endParaRPr lang="es-MX" sz="1400" b="1" dirty="0"/>
          </a:p>
          <a:p>
            <a:r>
              <a:rPr lang="es-MX" sz="1400" b="1" dirty="0"/>
              <a:t>Relaciones Complejas y Flexibles:</a:t>
            </a:r>
            <a:r>
              <a:rPr lang="es-MX" sz="1400" dirty="0"/>
              <a:t> Admite relaciones más complejas y de muchos a muchos.</a:t>
            </a:r>
          </a:p>
          <a:p>
            <a:r>
              <a:rPr lang="es-MX" sz="1400" b="1" dirty="0"/>
              <a:t>Rendimiento Rápido en Consultas Multinivel:</a:t>
            </a:r>
            <a:r>
              <a:rPr lang="es-MX" sz="1400" dirty="0"/>
              <a:t> Ideal para consultas complejas que implican múltiples niveles de relaciones.</a:t>
            </a:r>
          </a:p>
          <a:p>
            <a:pPr marL="0" marR="0" lvl="0" indent="0" algn="l" defTabSz="914400" rtl="0" eaLnBrk="0" fontAlgn="base" latinLnBrk="0" hangingPunct="0">
              <a:lnSpc>
                <a:spcPct val="100000"/>
              </a:lnSpc>
              <a:spcBef>
                <a:spcPct val="0"/>
              </a:spcBef>
              <a:spcAft>
                <a:spcPct val="0"/>
              </a:spcAft>
              <a:buClrTx/>
              <a:buSzTx/>
              <a:tabLst/>
            </a:pPr>
            <a:endParaRPr lang="es-MX" altLang="es-CO" sz="14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81295" y="1287173"/>
            <a:ext cx="6174191" cy="523220"/>
          </a:xfrm>
          <a:prstGeom prst="rect">
            <a:avLst/>
          </a:prstGeom>
          <a:noFill/>
        </p:spPr>
        <p:txBody>
          <a:bodyPr wrap="none" rtlCol="0">
            <a:spAutoFit/>
          </a:bodyPr>
          <a:lstStyle/>
          <a:p>
            <a:r>
              <a:rPr lang="es-MX" sz="2800" dirty="0">
                <a:solidFill>
                  <a:schemeClr val="accent5">
                    <a:lumMod val="60000"/>
                    <a:lumOff val="40000"/>
                  </a:schemeClr>
                </a:solidFill>
              </a:rPr>
              <a:t>Diferencias Principales entre los Modelos</a:t>
            </a:r>
            <a:endParaRPr lang="es-CO" sz="2800" dirty="0">
              <a:solidFill>
                <a:schemeClr val="accent5">
                  <a:lumMod val="60000"/>
                  <a:lumOff val="40000"/>
                </a:schemeClr>
              </a:solidFill>
            </a:endParaRP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pic>
        <p:nvPicPr>
          <p:cNvPr id="7" name="Imagen 6"/>
          <p:cNvPicPr>
            <a:picLocks noChangeAspect="1"/>
          </p:cNvPicPr>
          <p:nvPr/>
        </p:nvPicPr>
        <p:blipFill>
          <a:blip r:embed="rId5"/>
          <a:stretch>
            <a:fillRect/>
          </a:stretch>
        </p:blipFill>
        <p:spPr>
          <a:xfrm>
            <a:off x="2477490" y="2396317"/>
            <a:ext cx="6781800" cy="3295650"/>
          </a:xfrm>
          <a:prstGeom prst="rect">
            <a:avLst/>
          </a:prstGeom>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179234"/>
            <a:ext cx="72154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Cada modelo de base de datos ofrece un enfoque diferente para la organización y el manejo de datos. El modelo jerárquico es adecuado para estructuras de datos simples y jerárquicas, mientras que el modelo de red ofrece más flexibilidad para datos complejos. El modelo relacional, el más ampliamente utilizado hoy en día, proporciona flexibilidad, consistencia y facilidad de uso, lo que lo convierte en el estándar predominante en la mayoría de las aplicaciones empresariales.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TotalTime>
  <Words>595</Words>
  <Application>Microsoft Office PowerPoint</Application>
  <PresentationFormat>Panorámica</PresentationFormat>
  <Paragraphs>49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115</cp:revision>
  <dcterms:created xsi:type="dcterms:W3CDTF">2023-03-30T14:23:16Z</dcterms:created>
  <dcterms:modified xsi:type="dcterms:W3CDTF">2024-09-02T22:26:12Z</dcterms:modified>
</cp:coreProperties>
</file>