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15" r:id="rId9"/>
    <p:sldId id="30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2/09/2024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822960" y="3099673"/>
            <a:ext cx="10512123" cy="1938992"/>
          </a:xfrm>
          <a:prstGeom prst="rect">
            <a:avLst/>
          </a:prstGeom>
          <a:noFill/>
        </p:spPr>
        <p:txBody>
          <a:bodyPr wrap="square" rtlCol="0">
            <a:spAutoFit/>
          </a:bodyPr>
          <a:lstStyle/>
          <a:p>
            <a:pPr lvl="0" algn="ctr">
              <a:defRPr/>
            </a:pPr>
            <a:r>
              <a:rPr lang="es-MX" sz="40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Introducción al diseño de bases de datos relacionales; entidades y relaciones.</a:t>
            </a:r>
            <a:endParaRPr kumimoji="0" lang="es-CO" sz="40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62932" y="1202086"/>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873170" y="2742007"/>
            <a:ext cx="5013440" cy="2585323"/>
          </a:xfrm>
          <a:prstGeom prst="rect">
            <a:avLst/>
          </a:prstGeom>
          <a:noFill/>
        </p:spPr>
        <p:txBody>
          <a:bodyPr wrap="square" rtlCol="0">
            <a:spAutoFit/>
          </a:bodyPr>
          <a:lstStyle/>
          <a:p>
            <a:pPr algn="just"/>
            <a:r>
              <a:rPr lang="es-MX" dirty="0"/>
              <a:t>El diseño de bases de datos relacionales se centra en organizar los datos de manera eficiente y lógica para permitir un acceso, gestión y actualización efectivos. Este diseño se basa en la teoría matemática de las relaciones y utiliza estructuras tabulares para representar y gestionar datos. El proceso de diseño de bases de datos relacionales implica definir entidades, sus atributos, y las relaciones entre ellas.</a:t>
            </a:r>
            <a:endParaRPr lang="es-CO" b="1" dirty="0"/>
          </a:p>
        </p:txBody>
      </p:sp>
      <p:sp>
        <p:nvSpPr>
          <p:cNvPr id="3" name="Rectángulo 2"/>
          <p:cNvSpPr/>
          <p:nvPr/>
        </p:nvSpPr>
        <p:spPr>
          <a:xfrm>
            <a:off x="1810158" y="1352839"/>
            <a:ext cx="8239179"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sz="2800" b="1" dirty="0">
                <a:ln/>
                <a:solidFill>
                  <a:schemeClr val="accent5">
                    <a:lumMod val="60000"/>
                    <a:lumOff val="40000"/>
                  </a:schemeClr>
                </a:solidFill>
              </a:rPr>
              <a:t>Introducción al Diseño de Bases de Datos Relacionales</a:t>
            </a:r>
            <a:endParaRPr lang="es-ES" sz="2800" b="1" cap="none" spc="0" dirty="0">
              <a:ln/>
              <a:solidFill>
                <a:schemeClr val="accent5">
                  <a:lumMod val="60000"/>
                  <a:lumOff val="40000"/>
                </a:schemeClr>
              </a:solidFill>
              <a:effectLst/>
            </a:endParaRPr>
          </a:p>
        </p:txBody>
      </p:sp>
      <p:pic>
        <p:nvPicPr>
          <p:cNvPr id="5" name="Picture 2" descr="Base de datos en la nube: ¿Cómo funciona y por qué la necesitas? - Ikusi"/>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420219" y="2506681"/>
            <a:ext cx="4230974" cy="282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779683" y="1178854"/>
            <a:ext cx="6566796" cy="954107"/>
          </a:xfrm>
          <a:prstGeom prst="rect">
            <a:avLst/>
          </a:prstGeom>
          <a:noFill/>
        </p:spPr>
        <p:txBody>
          <a:bodyPr wrap="square" rtlCol="0">
            <a:spAutoFit/>
          </a:bodyPr>
          <a:lstStyle/>
          <a:p>
            <a:r>
              <a:rPr lang="es-MX" sz="2800" b="1" dirty="0">
                <a:solidFill>
                  <a:schemeClr val="accent5">
                    <a:lumMod val="60000"/>
                    <a:lumOff val="40000"/>
                  </a:schemeClr>
                </a:solidFill>
              </a:rPr>
              <a:t>Conceptos Básicos del Diseño de Bases de Datos Relacionales</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407325" y="2446544"/>
            <a:ext cx="704919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t>El </a:t>
            </a:r>
            <a:r>
              <a:rPr lang="es-MX" sz="1400" b="1" dirty="0"/>
              <a:t>modelo relacional</a:t>
            </a:r>
            <a:r>
              <a:rPr lang="es-MX" sz="1400" dirty="0"/>
              <a:t> organiza los datos en tablas (relaciones) que están compuestas por filas (tuplas) y columnas (atributos). Cada tabla representa una entidad y sus atributos. Las relaciones entre tablas se establecen mediante claves primarias y foráneas</a:t>
            </a:r>
            <a:r>
              <a:rPr lang="es-MX" sz="1400" dirty="0" smtClean="0"/>
              <a:t>.</a:t>
            </a:r>
          </a:p>
          <a:p>
            <a:endParaRPr lang="es-MX" sz="1400" dirty="0"/>
          </a:p>
          <a:p>
            <a:r>
              <a:rPr lang="es-MX" sz="1400" b="1" dirty="0"/>
              <a:t>Tabla (Relación):</a:t>
            </a:r>
            <a:r>
              <a:rPr lang="es-MX" sz="1400" dirty="0"/>
              <a:t> Representa una entidad, como "Cliente", "Producto" o "Pedido</a:t>
            </a:r>
            <a:r>
              <a:rPr lang="es-MX" sz="1400" dirty="0" smtClean="0"/>
              <a:t>".</a:t>
            </a:r>
          </a:p>
          <a:p>
            <a:endParaRPr lang="es-MX" sz="1400" dirty="0"/>
          </a:p>
          <a:p>
            <a:r>
              <a:rPr lang="es-MX" sz="1400" b="1" dirty="0"/>
              <a:t>Fila (Tupla):</a:t>
            </a:r>
            <a:r>
              <a:rPr lang="es-MX" sz="1400" dirty="0"/>
              <a:t> Corresponde a una instancia de la entidad (por ejemplo, un cliente específico</a:t>
            </a:r>
            <a:r>
              <a:rPr lang="es-MX" sz="1400" dirty="0" smtClean="0"/>
              <a:t>).</a:t>
            </a:r>
          </a:p>
          <a:p>
            <a:endParaRPr lang="es-MX" sz="1400" dirty="0"/>
          </a:p>
          <a:p>
            <a:r>
              <a:rPr lang="es-MX" sz="1400" b="1" dirty="0"/>
              <a:t>Columna (Atributo):</a:t>
            </a:r>
            <a:r>
              <a:rPr lang="es-MX" sz="1400" dirty="0"/>
              <a:t> Representa una propiedad o característica de la entidad (por ejemplo, nombre, dirección</a:t>
            </a:r>
            <a:r>
              <a:rPr lang="es-MX" sz="1400" dirty="0" smtClean="0"/>
              <a:t>).</a:t>
            </a:r>
          </a:p>
          <a:p>
            <a:endParaRPr lang="es-MX" sz="1400" dirty="0"/>
          </a:p>
          <a:p>
            <a:r>
              <a:rPr lang="es-MX" sz="1400" b="1" dirty="0" smtClean="0"/>
              <a:t>Normalización</a:t>
            </a:r>
          </a:p>
          <a:p>
            <a:endParaRPr lang="es-MX" sz="1400" b="1" dirty="0"/>
          </a:p>
          <a:p>
            <a:r>
              <a:rPr lang="es-MX" sz="1400" dirty="0"/>
              <a:t>La </a:t>
            </a:r>
            <a:r>
              <a:rPr lang="es-MX" sz="1400" b="1" dirty="0"/>
              <a:t>normalización</a:t>
            </a:r>
            <a:r>
              <a:rPr lang="es-MX" sz="1400" dirty="0"/>
              <a:t> es el proceso de organizar las columnas y tablas de una base de datos para minimizar la redundancia y dependencia de los datos. Se divide en varias formas normales (1NF, 2NF, 3NF, etc.), cada una de las cuales aplica reglas para garantizar una estructura de datos eficiente y evitar anomalías en las operaciones de inserción, actualización y eliminación.</a:t>
            </a:r>
          </a:p>
        </p:txBody>
      </p:sp>
      <p:pic>
        <p:nvPicPr>
          <p:cNvPr id="2050" name="Picture 2" descr="Diseño de Base de datos: cómo una óptima estructura es vital para el  analista de datos | Universitat Carleman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7792" y="2903124"/>
            <a:ext cx="3577373" cy="268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3074" name="Picture 2" descr="Modelos de datos y niveles de diseño - NotJust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437" y="2426509"/>
            <a:ext cx="4044954" cy="3533015"/>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319364" y="1281209"/>
            <a:ext cx="7647709" cy="954107"/>
          </a:xfrm>
          <a:prstGeom prst="rect">
            <a:avLst/>
          </a:prstGeom>
          <a:noFill/>
        </p:spPr>
        <p:txBody>
          <a:bodyPr wrap="square" rtlCol="0">
            <a:spAutoFit/>
          </a:bodyPr>
          <a:lstStyle/>
          <a:p>
            <a:r>
              <a:rPr lang="es-MX" sz="2800" b="1" dirty="0">
                <a:solidFill>
                  <a:schemeClr val="accent5">
                    <a:lumMod val="60000"/>
                    <a:lumOff val="40000"/>
                  </a:schemeClr>
                </a:solidFill>
              </a:rPr>
              <a:t>Entidades y Relaciones en el Diseño de Bases de Datos </a:t>
            </a:r>
            <a:r>
              <a:rPr lang="es-MX" sz="2800" b="1" dirty="0" smtClean="0">
                <a:solidFill>
                  <a:schemeClr val="accent5">
                    <a:lumMod val="60000"/>
                    <a:lumOff val="40000"/>
                  </a:schemeClr>
                </a:solidFill>
              </a:rPr>
              <a:t>Relacionales Entidades</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1038225" y="2875231"/>
            <a:ext cx="5412654"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t>Una </a:t>
            </a:r>
            <a:r>
              <a:rPr lang="es-MX" sz="1400" b="1" dirty="0"/>
              <a:t>entidad</a:t>
            </a:r>
            <a:r>
              <a:rPr lang="es-MX" sz="1400" dirty="0"/>
              <a:t> es cualquier objeto, concepto o cosa de la que se necesita almacenar información en la base de datos. Las entidades son las unidades fundamentales en el diseño de bases de datos y se representan como tablas</a:t>
            </a:r>
            <a:r>
              <a:rPr lang="es-MX" sz="1400" dirty="0" smtClean="0"/>
              <a:t>.</a:t>
            </a:r>
          </a:p>
          <a:p>
            <a:endParaRPr lang="es-MX" sz="1400" dirty="0"/>
          </a:p>
          <a:p>
            <a:r>
              <a:rPr lang="es-MX" sz="1400" b="1" dirty="0"/>
              <a:t>Ejemplos de Entidades:</a:t>
            </a:r>
            <a:endParaRPr lang="es-MX" sz="1400" dirty="0"/>
          </a:p>
          <a:p>
            <a:pPr lvl="1"/>
            <a:r>
              <a:rPr lang="es-MX" sz="1400" dirty="0"/>
              <a:t>En un sistema de ventas: "Cliente", "Producto", "Pedido".</a:t>
            </a:r>
          </a:p>
          <a:p>
            <a:pPr lvl="1"/>
            <a:r>
              <a:rPr lang="es-MX" sz="1400" dirty="0"/>
              <a:t>En un sistema universitario: "Estudiante", "Curso", "Profesor</a:t>
            </a:r>
            <a:r>
              <a:rPr lang="es-MX" sz="1400" dirty="0" smtClean="0"/>
              <a:t>".</a:t>
            </a:r>
          </a:p>
          <a:p>
            <a:pPr lvl="1"/>
            <a:endParaRPr lang="es-MX" sz="1400" dirty="0"/>
          </a:p>
          <a:p>
            <a:r>
              <a:rPr lang="es-MX" sz="1400" dirty="0"/>
              <a:t>Cada entidad tiene un conjunto de </a:t>
            </a:r>
            <a:r>
              <a:rPr lang="es-MX" sz="1400" b="1" dirty="0"/>
              <a:t>atributos</a:t>
            </a:r>
            <a:r>
              <a:rPr lang="es-MX" sz="1400" dirty="0"/>
              <a:t> que describen sus propiedades. Por ejemplo, la entidad "Cliente" puede tener atributos como "ID_Cliente", "Nombre", "Correo Electrónico", y "Teléfono".</a:t>
            </a:r>
          </a:p>
          <a:p>
            <a:r>
              <a:rPr lang="es-MX" sz="1400" b="1" dirty="0"/>
              <a:t>Relaciones</a:t>
            </a:r>
          </a:p>
        </p:txBody>
      </p: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156055" y="1303095"/>
            <a:ext cx="3316470" cy="523220"/>
          </a:xfrm>
          <a:prstGeom prst="rect">
            <a:avLst/>
          </a:prstGeom>
          <a:noFill/>
        </p:spPr>
        <p:txBody>
          <a:bodyPr wrap="square" rtlCol="0">
            <a:spAutoFit/>
          </a:bodyPr>
          <a:lstStyle/>
          <a:p>
            <a:r>
              <a:rPr lang="es-MX" sz="2800" b="1" dirty="0">
                <a:solidFill>
                  <a:schemeClr val="accent5">
                    <a:lumMod val="60000"/>
                    <a:lumOff val="40000"/>
                  </a:schemeClr>
                </a:solidFill>
              </a:rPr>
              <a:t>Tipos de Relaciones</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756381" y="2372225"/>
            <a:ext cx="62845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i="0" u="none" strike="noStrike" cap="none" normalizeH="0" baseline="0" dirty="0" smtClean="0">
                <a:ln>
                  <a:noFill/>
                </a:ln>
                <a:solidFill>
                  <a:schemeClr val="tx1"/>
                </a:solidFill>
                <a:effectLst/>
                <a:latin typeface="Arial" panose="020B0604020202020204" pitchFamily="34" charset="0"/>
              </a:rPr>
              <a:t>Uno a Uno (1:1):</a:t>
            </a:r>
            <a:r>
              <a:rPr kumimoji="0" lang="es-CO" altLang="es-CO" sz="1400" b="0" i="0" u="none" strike="noStrike" cap="none" normalizeH="0" baseline="0" dirty="0" smtClean="0">
                <a:ln>
                  <a:noFill/>
                </a:ln>
                <a:solidFill>
                  <a:schemeClr val="tx1"/>
                </a:solidFill>
                <a:effectLst/>
                <a:latin typeface="Arial" panose="020B0604020202020204" pitchFamily="34" charset="0"/>
              </a:rPr>
              <a:t> Cada entidad de un conjunto está relacionada con exactamente una entidad de otro conjunto, y viceversa. Por ejemplo, una relación entre "Persona" y "Pasaporte" (una persona tiene un solo pasaporte y un pasaporte pertenece a una sola persona).</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i="0" u="none" strike="noStrike" cap="none" normalizeH="0" baseline="0" dirty="0" smtClean="0">
                <a:ln>
                  <a:noFill/>
                </a:ln>
                <a:solidFill>
                  <a:schemeClr val="tx1"/>
                </a:solidFill>
                <a:effectLst/>
                <a:latin typeface="Arial" panose="020B0604020202020204" pitchFamily="34" charset="0"/>
              </a:rPr>
              <a:t>Uno a Muchos (1):</a:t>
            </a:r>
            <a:r>
              <a:rPr kumimoji="0" lang="es-CO" altLang="es-CO" sz="1400" b="0" i="0" u="none" strike="noStrike" cap="none" normalizeH="0" baseline="0" dirty="0" smtClean="0">
                <a:ln>
                  <a:noFill/>
                </a:ln>
                <a:solidFill>
                  <a:schemeClr val="tx1"/>
                </a:solidFill>
                <a:effectLst/>
                <a:latin typeface="Arial" panose="020B0604020202020204" pitchFamily="34" charset="0"/>
              </a:rPr>
              <a:t> Una entidad de un conjunto puede estar relacionada con muchas entidades de otro conjunto, pero cada entidad del segundo conjunto está relacionada con solo una entidad del primero. Por ejemplo, una relación entre "Cliente" y "Pedido" (un cliente puede tener muchos pedidos, pero un pedido pertenece a un solo cliente).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i="0" u="none" strike="noStrike" cap="none" normalizeH="0" baseline="0" dirty="0" smtClean="0">
                <a:ln>
                  <a:noFill/>
                </a:ln>
                <a:solidFill>
                  <a:schemeClr val="tx1"/>
                </a:solidFill>
                <a:effectLst/>
                <a:latin typeface="Arial" panose="020B0604020202020204" pitchFamily="34" charset="0"/>
              </a:rPr>
              <a:t>Muchos a Muchos (M):</a:t>
            </a:r>
            <a:r>
              <a:rPr kumimoji="0" lang="es-CO" altLang="es-CO" sz="1400" b="0" i="0" u="none" strike="noStrike" cap="none" normalizeH="0" baseline="0" dirty="0" smtClean="0">
                <a:ln>
                  <a:noFill/>
                </a:ln>
                <a:solidFill>
                  <a:schemeClr val="tx1"/>
                </a:solidFill>
                <a:effectLst/>
                <a:latin typeface="Arial" panose="020B0604020202020204" pitchFamily="34" charset="0"/>
              </a:rPr>
              <a:t> Cada entidad de un conjunto puede estar relacionada con muchas entidades de otro conjunto, y viceversa. Por ejemplo, una relación entre "Estudiante" y "Curso" (un estudiante puede inscribirse en muchos cursos, y un curso puede tener muchos estudiantes).</a:t>
            </a:r>
          </a:p>
        </p:txBody>
      </p:sp>
      <p:pic>
        <p:nvPicPr>
          <p:cNvPr id="7" name="Picture 3" descr="Diseño de la Base de Datos | Análisis y Diseño 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7109" y="2588498"/>
            <a:ext cx="3130178" cy="310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2" name="Picture 2" descr="El modelo Entidad-Relación: esquema de una base de datos | ILER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117" y="2741637"/>
            <a:ext cx="4699217" cy="3057323"/>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163810" y="1301646"/>
            <a:ext cx="4031673" cy="400110"/>
          </a:xfrm>
          <a:prstGeom prst="rect">
            <a:avLst/>
          </a:prstGeom>
          <a:noFill/>
        </p:spPr>
        <p:txBody>
          <a:bodyPr wrap="square" rtlCol="0">
            <a:spAutoFit/>
          </a:bodyPr>
          <a:lstStyle/>
          <a:p>
            <a:r>
              <a:rPr lang="es-MX" sz="2000" b="1" dirty="0">
                <a:solidFill>
                  <a:schemeClr val="accent5">
                    <a:lumMod val="60000"/>
                    <a:lumOff val="40000"/>
                  </a:schemeClr>
                </a:solidFill>
              </a:rPr>
              <a:t>Diagramas Entidad-Relación (ERD)</a:t>
            </a:r>
            <a:endParaRPr lang="es-CO" sz="2000" b="1" dirty="0">
              <a:solidFill>
                <a:schemeClr val="accent5">
                  <a:lumMod val="60000"/>
                  <a:lumOff val="40000"/>
                </a:schemeClr>
              </a:solidFill>
            </a:endParaRPr>
          </a:p>
        </p:txBody>
      </p:sp>
      <p:sp>
        <p:nvSpPr>
          <p:cNvPr id="5" name="Rectangle 1"/>
          <p:cNvSpPr>
            <a:spLocks noChangeArrowheads="1"/>
          </p:cNvSpPr>
          <p:nvPr/>
        </p:nvSpPr>
        <p:spPr bwMode="auto">
          <a:xfrm>
            <a:off x="757167" y="2069695"/>
            <a:ext cx="58019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t>Los </a:t>
            </a:r>
            <a:r>
              <a:rPr lang="es-MX" sz="1400" b="1" dirty="0"/>
              <a:t>Diagramas de Entidad-Relación (ERD, por sus siglas en inglés)</a:t>
            </a:r>
            <a:r>
              <a:rPr lang="es-MX" sz="1400" dirty="0"/>
              <a:t> son herramientas visuales utilizadas para representar las entidades, sus atributos y las relaciones entre ellas en una base de datos. Son fundamentales para el proceso de diseño de bases de datos relacionales</a:t>
            </a:r>
            <a:r>
              <a:rPr lang="es-MX" sz="1400" dirty="0" smtClean="0"/>
              <a:t>.</a:t>
            </a:r>
          </a:p>
          <a:p>
            <a:endParaRPr lang="es-MX" sz="1400" dirty="0"/>
          </a:p>
          <a:p>
            <a:r>
              <a:rPr lang="es-MX" sz="1400" b="1" dirty="0"/>
              <a:t>Componentes de un ERD</a:t>
            </a:r>
            <a:r>
              <a:rPr lang="es-MX" sz="1400" b="1" dirty="0" smtClean="0"/>
              <a:t>:</a:t>
            </a:r>
          </a:p>
          <a:p>
            <a:endParaRPr lang="es-MX" sz="1400" dirty="0"/>
          </a:p>
          <a:p>
            <a:pPr lvl="1"/>
            <a:r>
              <a:rPr lang="es-MX" sz="1400" b="1" dirty="0" smtClean="0"/>
              <a:t>Entidades:</a:t>
            </a:r>
            <a:r>
              <a:rPr lang="es-MX" sz="1400" dirty="0" smtClean="0"/>
              <a:t> Representadas por rectángulos.</a:t>
            </a:r>
          </a:p>
          <a:p>
            <a:pPr lvl="1"/>
            <a:endParaRPr lang="es-MX" sz="1400" dirty="0"/>
          </a:p>
          <a:p>
            <a:pPr lvl="1"/>
            <a:r>
              <a:rPr lang="es-MX" sz="1400" b="1" dirty="0"/>
              <a:t>Atributos:</a:t>
            </a:r>
            <a:r>
              <a:rPr lang="es-MX" sz="1400" dirty="0"/>
              <a:t> Representados por óvalos conectados a sus respectivas entidades</a:t>
            </a:r>
            <a:r>
              <a:rPr lang="es-MX" sz="1400" dirty="0" smtClean="0"/>
              <a:t>.</a:t>
            </a:r>
          </a:p>
          <a:p>
            <a:pPr lvl="1"/>
            <a:endParaRPr lang="es-MX" sz="1400" dirty="0"/>
          </a:p>
          <a:p>
            <a:pPr lvl="1"/>
            <a:r>
              <a:rPr lang="es-MX" sz="1400" b="1" dirty="0"/>
              <a:t>Relaciones:</a:t>
            </a:r>
            <a:r>
              <a:rPr lang="es-MX" sz="1400" dirty="0"/>
              <a:t> Representadas por rombos que conectan las entidades </a:t>
            </a:r>
            <a:r>
              <a:rPr lang="es-MX" sz="1400" dirty="0" smtClean="0"/>
              <a:t>involucradas.</a:t>
            </a:r>
          </a:p>
          <a:p>
            <a:pPr lvl="1"/>
            <a:endParaRPr lang="es-MX" sz="1400" dirty="0"/>
          </a:p>
          <a:p>
            <a:pPr lvl="1"/>
            <a:r>
              <a:rPr lang="es-MX" sz="1400" b="1" dirty="0"/>
              <a:t>Claves Primarias y Foráneas:</a:t>
            </a:r>
            <a:r>
              <a:rPr lang="es-MX" sz="1400" dirty="0"/>
              <a:t> Indicadas mediante subrayados y conexiones para mostrar cómo se vinculan las entidades.</a:t>
            </a:r>
          </a:p>
          <a:p>
            <a:pPr marL="0" marR="0" lvl="0" indent="0" algn="l" defTabSz="914400" rtl="0" eaLnBrk="0" fontAlgn="base" latinLnBrk="0" hangingPunct="0">
              <a:lnSpc>
                <a:spcPct val="100000"/>
              </a:lnSpc>
              <a:spcBef>
                <a:spcPct val="0"/>
              </a:spcBef>
              <a:spcAft>
                <a:spcPct val="0"/>
              </a:spcAft>
              <a:buClrTx/>
              <a:buSzTx/>
              <a:tabLst/>
            </a:pPr>
            <a:endParaRPr lang="es-MX" altLang="es-CO" sz="1400" dirty="0"/>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280058" y="1353676"/>
            <a:ext cx="5734968" cy="400110"/>
          </a:xfrm>
          <a:prstGeom prst="rect">
            <a:avLst/>
          </a:prstGeom>
          <a:noFill/>
        </p:spPr>
        <p:txBody>
          <a:bodyPr wrap="none" rtlCol="0">
            <a:spAutoFit/>
          </a:bodyPr>
          <a:lstStyle/>
          <a:p>
            <a:r>
              <a:rPr lang="es-MX" sz="2000" dirty="0">
                <a:solidFill>
                  <a:schemeClr val="accent5">
                    <a:lumMod val="60000"/>
                    <a:lumOff val="40000"/>
                  </a:schemeClr>
                </a:solidFill>
              </a:rPr>
              <a:t>Pasos para el Diseño de una Base de Datos Relacional</a:t>
            </a:r>
            <a:endParaRPr lang="es-CO" sz="2000" dirty="0">
              <a:solidFill>
                <a:schemeClr val="accent5">
                  <a:lumMod val="60000"/>
                  <a:lumOff val="40000"/>
                </a:schemeClr>
              </a:solidFill>
            </a:endParaRPr>
          </a:p>
        </p:txBody>
      </p:sp>
      <p:sp>
        <p:nvSpPr>
          <p:cNvPr id="3" name="Rectangle 1"/>
          <p:cNvSpPr>
            <a:spLocks noChangeArrowheads="1"/>
          </p:cNvSpPr>
          <p:nvPr/>
        </p:nvSpPr>
        <p:spPr bwMode="auto">
          <a:xfrm>
            <a:off x="1109570" y="2363621"/>
            <a:ext cx="536033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b="1" dirty="0"/>
              <a:t>Paso 1: Identificación de Entidades y Atributos</a:t>
            </a:r>
          </a:p>
          <a:p>
            <a:r>
              <a:rPr lang="es-MX" sz="1400" dirty="0"/>
              <a:t>Identificar las entidades que son relevantes para el sistema o aplicación.</a:t>
            </a:r>
          </a:p>
          <a:p>
            <a:r>
              <a:rPr lang="es-MX" sz="1400" dirty="0"/>
              <a:t>Determinar los atributos de cada entidad, asegurando que cada atributo esté correctamente definido y sea necesario</a:t>
            </a:r>
            <a:r>
              <a:rPr lang="es-MX" sz="1400" dirty="0" smtClean="0"/>
              <a:t>.</a:t>
            </a:r>
          </a:p>
          <a:p>
            <a:endParaRPr lang="es-MX" sz="1400" dirty="0"/>
          </a:p>
          <a:p>
            <a:r>
              <a:rPr lang="es-MX" sz="1400" b="1" dirty="0"/>
              <a:t>Paso 2: Determinación de Claves Primarias y Foráneas</a:t>
            </a:r>
          </a:p>
          <a:p>
            <a:r>
              <a:rPr lang="es-MX" sz="1400" dirty="0"/>
              <a:t>Seleccionar una clave primaria para cada entidad que identifique de manera única cada registro.</a:t>
            </a:r>
          </a:p>
          <a:p>
            <a:r>
              <a:rPr lang="es-MX" sz="1400" dirty="0"/>
              <a:t>Identificar las claves foráneas necesarias para establecer relaciones entre las entidades</a:t>
            </a:r>
            <a:r>
              <a:rPr lang="es-MX" sz="1400" dirty="0" smtClean="0"/>
              <a:t>.</a:t>
            </a:r>
          </a:p>
          <a:p>
            <a:endParaRPr lang="es-MX" sz="1400" dirty="0"/>
          </a:p>
          <a:p>
            <a:r>
              <a:rPr lang="es-MX" sz="1400" b="1" dirty="0"/>
              <a:t>Paso 3: Definición de Relaciones entre Entidades</a:t>
            </a:r>
          </a:p>
          <a:p>
            <a:r>
              <a:rPr lang="es-MX" sz="1400" dirty="0"/>
              <a:t>Establecer las relaciones entre las entidades identificadas, definiendo el tipo de relación (1:1, </a:t>
            </a:r>
            <a:r>
              <a:rPr lang="es-MX" sz="1400" dirty="0" smtClean="0"/>
              <a:t>1) Utilizar </a:t>
            </a:r>
            <a:r>
              <a:rPr lang="es-MX" sz="1400" dirty="0"/>
              <a:t>claves foráneas para representar estas relaciones en el esquema.</a:t>
            </a:r>
          </a:p>
        </p:txBody>
      </p:sp>
      <p:sp>
        <p:nvSpPr>
          <p:cNvPr id="9" name="CuadroTexto 8"/>
          <p:cNvSpPr txBox="1"/>
          <p:nvPr/>
        </p:nvSpPr>
        <p:spPr>
          <a:xfrm>
            <a:off x="7946967" y="4547062"/>
            <a:ext cx="184731" cy="369332"/>
          </a:xfrm>
          <a:prstGeom prst="rect">
            <a:avLst/>
          </a:prstGeom>
          <a:noFill/>
        </p:spPr>
        <p:txBody>
          <a:bodyPr wrap="none" rtlCol="0">
            <a:spAutoFit/>
          </a:bodyPr>
          <a:lstStyle/>
          <a:p>
            <a:endParaRPr lang="es-CO" dirty="0"/>
          </a:p>
        </p:txBody>
      </p:sp>
      <p:pic>
        <p:nvPicPr>
          <p:cNvPr id="6146" name="Picture 2" descr="Plan estratégico de diseño de bases de datos | aprender-libre.com | (2024 -  agos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911" y="2818013"/>
            <a:ext cx="4589852" cy="216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873170" y="1561308"/>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76" y="1525509"/>
            <a:ext cx="2468455" cy="246845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3158837" y="2333123"/>
            <a:ext cx="717388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000" b="1" dirty="0">
                <a:solidFill>
                  <a:srgbClr val="7030A0"/>
                </a:solidFill>
                <a:latin typeface="Arial" panose="020B0604020202020204" pitchFamily="34" charset="0"/>
              </a:rPr>
              <a:t>El diseño de bases de datos relacionales es un proceso estructurado y lógico que garantiza que los datos se organicen de manera eficiente, minimizando redundancias y manteniendo la integridad de los datos. Utilizando entidades, relaciones, normalización, y herramientas como los Diagramas Entidad-Relación (ERD), es posible crear bases de datos que sean robustas, escalables y fáciles de mantener.</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4438</TotalTime>
  <Words>878</Words>
  <Application>Microsoft Office PowerPoint</Application>
  <PresentationFormat>Panorámica</PresentationFormat>
  <Paragraphs>59</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115</cp:revision>
  <dcterms:created xsi:type="dcterms:W3CDTF">2023-03-30T14:23:16Z</dcterms:created>
  <dcterms:modified xsi:type="dcterms:W3CDTF">2024-09-02T23:30:48Z</dcterms:modified>
</cp:coreProperties>
</file>