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300" r:id="rId3"/>
    <p:sldId id="302" r:id="rId4"/>
    <p:sldId id="316" r:id="rId5"/>
    <p:sldId id="317" r:id="rId6"/>
    <p:sldId id="318" r:id="rId7"/>
    <p:sldId id="319" r:id="rId8"/>
    <p:sldId id="315" r:id="rId9"/>
    <p:sldId id="30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66FF"/>
    <a:srgbClr val="27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ACBA4-8822-4E8E-90D9-C72ABB978AE2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2EA6-2CD7-43AD-BE78-0CAD7E41D3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2690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BE1C2-C00B-55D5-9804-A551B04C1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EF3C71-DA2A-CB76-6330-30BFCAD14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1DEB4-DCE1-0DA0-FECC-1C90BB39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12E6A9-8229-6019-5F4E-A9D2157C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BCC44F-8055-A11A-D075-084E47A1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20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46091-770A-6A69-C5B5-9295007A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E65EB1-1C94-3687-3AD3-D64C21E9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10EB4B-228D-68E4-720A-0C8F7852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42E340-E14B-D328-FCC7-8D3E7E6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EB9406-BEE7-10AF-958D-C930B9C7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24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F46-F518-DB5E-7CB0-190AB229B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E91D25-94D1-7C9E-CFE6-7B9329ED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F2EC86-F52F-A9CC-E0EE-4D952F0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8AC59-5936-E82D-4621-C8E78CC9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C4F32-6340-9B46-AE92-36A59A66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82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48F6-F4E0-3DFD-AC26-04EAE9A2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78D405-3C28-7947-DD71-25C6ED3A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5DC6C-5A90-4EC6-A8DE-07D35AE3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46D21C-DA62-B3E0-B781-81E82344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CD5BD8-4489-5DEC-C72E-8BA7D292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835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42897-4D39-367E-91CE-20788108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DC14D3-6568-9438-1112-9F269C9F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194A9-9DA2-098A-DE91-048022AF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D4FC9-3D2C-4612-EED7-0FC6AB70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4F0936-F200-2B6D-B1E1-C81D19F7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697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1D8E6-4070-74A5-50A5-BE7AB7F7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C10D02-ED9D-3F1F-7BF6-CF085DE0C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6F45B-1119-E469-870C-A954120B3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19DD39-C825-1508-F797-1741B458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116CE-7A6D-B812-1ED3-08DE737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44B45C-A803-EACC-A7DD-E9D39C9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615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70645-DA5F-D3E4-2633-4EBAABB0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8418FF-E794-8640-C85C-6F9E8376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69DF01-3F3D-6936-EFE9-0CCAE8808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0EF6E8-D1C9-9CF2-1E95-A8F4B191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DDA514-020B-63A5-6D5D-88542F5A0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F05874-1C7D-2F93-AE74-BBE656B1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8D3331-9D8A-2AA5-CB4D-12E8A07F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4DAFA-142A-7BDD-05E3-4E26EEE9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560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F83B6-D1BA-993B-57EF-4D6EF43E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C6A3DC-FC06-5425-6E4F-7B07824E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CCD0D6-922E-FA5B-A12F-B24AFE08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B49CA6-0874-BF59-BC8C-EDF59503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9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FECB-7D69-3945-43E4-0384BA1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102E4-4195-E357-602F-08C964F0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A8DDC3-6CFC-8705-AE83-87D5D72D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89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61C4D-3E9C-4965-DE35-AD95252F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10F2-4405-0CBE-18ED-5FEDDAA4A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DCBDE-62A2-912E-EB3E-C3614829C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7D883C-1014-3B51-1999-9F553857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FE15F0-45AF-47E1-2443-CC0522C0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21FC41-EF9A-FE9F-17F2-C74420848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595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9AD41-85F0-5DD1-4372-9D3A4302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2FF3D-F72D-B8FF-7A5B-F2202CF6C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807D6D-B152-F0DB-8501-F4B0DF34C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22BFB-C88E-DED7-387C-B0495B4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F401F7-8B4A-3B8D-3FAB-AD4BC35C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D8C06F-BC82-106B-5C1A-78F0184F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942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5DCD4-BE74-CEC7-0088-433B130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3F23CC-088C-0CCA-9BDC-A1C384CF1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74FC5-E92F-ED0E-7EE2-69248F62E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A42B-BF99-4754-B806-90D7563EF8DA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4AB052-D403-92E8-A334-C9C0E6637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CC4BB4-CD11-F2E0-A876-0B0E285BA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00B3B-3447-4120-B37F-80156B3D5CC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34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C4DDBEC-A60F-1E97-361C-F2FAB2ED53E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38" y="6418217"/>
            <a:ext cx="1814653" cy="263815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6283AC3-139C-24F2-EF40-1EC0A42C1268}"/>
              </a:ext>
            </a:extLst>
          </p:cNvPr>
          <p:cNvSpPr txBox="1"/>
          <p:nvPr/>
        </p:nvSpPr>
        <p:spPr>
          <a:xfrm>
            <a:off x="822960" y="3099673"/>
            <a:ext cx="10512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4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Creación de diagramas ERD; símbolos y convenciones.</a:t>
            </a:r>
            <a:endParaRPr kumimoji="0" lang="es-CO" sz="4000" b="1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838424A0-33AC-5DE3-A872-BA75BA4365B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557" y="1393278"/>
            <a:ext cx="966466" cy="8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ómo hacer un diagrama entidad relación (ER) en pocos pasos?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61" y="2443788"/>
            <a:ext cx="4275046" cy="320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2 CuadroTexto">
            <a:extLst>
              <a:ext uri="{FF2B5EF4-FFF2-40B4-BE49-F238E27FC236}">
                <a16:creationId xmlns:a16="http://schemas.microsoft.com/office/drawing/2014/main" id="{8FB1816E-F98E-2419-D5A5-893026A2759D}"/>
              </a:ext>
            </a:extLst>
          </p:cNvPr>
          <p:cNvSpPr txBox="1"/>
          <p:nvPr/>
        </p:nvSpPr>
        <p:spPr>
          <a:xfrm>
            <a:off x="813579" y="2892768"/>
            <a:ext cx="5063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Un </a:t>
            </a:r>
            <a:r>
              <a:rPr lang="es-MX" b="1" dirty="0"/>
              <a:t>Diagrama de Entidad-Relación (ERD, por sus siglas en inglés)</a:t>
            </a:r>
            <a:r>
              <a:rPr lang="es-MX" dirty="0"/>
              <a:t> es una representación gráfica de los elementos de una base de datos y sus relaciones. Los diagramas ERD son herramientas fundamentales en la modelación de bases de datos, ya que permiten visualizar la estructura de datos y entender cómo interactúan las diferentes entidades dentro de un sistema.</a:t>
            </a:r>
            <a:endParaRPr lang="es-CO" b="1" dirty="0"/>
          </a:p>
        </p:txBody>
      </p:sp>
      <p:sp>
        <p:nvSpPr>
          <p:cNvPr id="3" name="Rectángulo 2"/>
          <p:cNvSpPr/>
          <p:nvPr/>
        </p:nvSpPr>
        <p:spPr>
          <a:xfrm>
            <a:off x="1519978" y="1352839"/>
            <a:ext cx="87530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MX" sz="2800" b="1" dirty="0">
                <a:ln/>
                <a:solidFill>
                  <a:schemeClr val="accent5">
                    <a:lumMod val="60000"/>
                    <a:lumOff val="40000"/>
                  </a:schemeClr>
                </a:solidFill>
              </a:rPr>
              <a:t>Creación de Diagramas ERD (Entity-Relationship Diagram)</a:t>
            </a:r>
            <a:endParaRPr lang="es-ES" sz="2800" b="1" cap="none" spc="0" dirty="0">
              <a:ln/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20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Modelo entidad-relación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371" y="2717006"/>
            <a:ext cx="46672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433415" y="1370047"/>
            <a:ext cx="4979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Objetivos de un Diagrama ERD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8225" y="2775287"/>
            <a:ext cx="511993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Modelar el Dominio de Datos: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Representar gráficamente las entidades relevantes, sus atributos y las relaciones entre ellas.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Facilitar la Comunicación: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Proporcionar un lenguaje común y visual para discutir la estructura de datos entre desarrolladores, analistas y otros interesados.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Servir como Base para el Diseño de la Base de Datos: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Actuar como un plano para crear o modificar una base de datos relacional. </a:t>
            </a:r>
          </a:p>
        </p:txBody>
      </p:sp>
    </p:spTree>
    <p:extLst>
      <p:ext uri="{BB962C8B-B14F-4D97-AF65-F5344CB8AC3E}">
        <p14:creationId xmlns:p14="http://schemas.microsoft.com/office/powerpoint/2010/main" val="43479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926080" y="1380962"/>
            <a:ext cx="6774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Componentes de un Diagrama ERD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81483" y="2332198"/>
            <a:ext cx="488788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Entidades: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Representan objetos o conceptos importantes dentro del dominio de datos, como "Clientes", "Productos" o "Órdenes". Una entidad se representa con un rectángulo.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Atributos: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propiedades o características de las entidades, como el nombre del cliente, el precio del producto o la fecha de la orden. Se representan mediante óvalos conectados a sus respectivas entidades.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Relaciones: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Describen cómo interactúan o se asocian las entidades entre sí. Se representan mediante rombos o líneas que conectan entidades.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Clave Primaria (PK):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atributo o conjunto de atributos que identifican de manera única a una entidad. Se subraya en el diagrama.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Clave Foránea (FK):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atributo o conjunto de atributos en una entidad que se refiere a la clave primaria de otra entidad para establecer una relación.</a:t>
            </a:r>
          </a:p>
        </p:txBody>
      </p:sp>
      <p:pic>
        <p:nvPicPr>
          <p:cNvPr id="7" name="Picture 3" descr="Tops Ejemplos Gratis de Diagramas ERD y tutorial de pas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793" y="2641040"/>
            <a:ext cx="4787150" cy="316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6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Símbolos del diagrama ER y su us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38" y="2507755"/>
            <a:ext cx="4698923" cy="328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603413" y="1245660"/>
            <a:ext cx="5578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Símbolos y Convenciones de un Diagrama ERD</a:t>
            </a:r>
            <a:endParaRPr lang="es-CO" sz="2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58364" y="2266357"/>
            <a:ext cx="5234123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Rectángulo (Entidad):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Representa una entidad dentro del sistema.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Ejemplo: 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Cliente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Pedido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Óvalo (Atributo):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Representa un atributo de una entidad.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Ejemplo: 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 Cliente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Línea (Relación):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Conecta entidades con sus atributos o con otras entidades para mostrar asociaciones.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Rombo (Relación):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Representa la relación entre dos o más entidades.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Ejemplo: Una relación entre 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Cliente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Pedido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Clave Primaria (PK):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indica subrayando el atributo que actúa como identificador único.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Ejemplo: 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 Cliente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subrayado.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Clave Foránea (FK):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indica con un asterisco (*) o se especifica mediante una anotación textual.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Ejemplo: 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 Pedido*</a:t>
            </a:r>
            <a:r>
              <a:rPr kumimoji="0" lang="es-CO" altLang="es-CO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indicando que es una clave foránea.</a:t>
            </a:r>
            <a:endParaRPr kumimoji="0" lang="es-CO" altLang="es-CO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5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3736572" y="1384773"/>
            <a:ext cx="4639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Tipos de Relaciones en un Diagrama ERD</a:t>
            </a:r>
            <a:endParaRPr lang="es-CO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313412" y="2554347"/>
            <a:ext cx="484632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Relación Uno a Uno (1:1):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Una instancia de una entidad A está relacionada con una única instancia de una entidad B, y viceversa.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Ejemplo: Un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Empleado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puede tener un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Número de Seguro Social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único.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Relación Uno a Muchos (1):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Una instancia de una entidad A está relacionada con múltiples instancias de una entidad B, pero cada instancia de B solo se relaciona con una instancia de 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Ejemplo: Un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Cliente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puede tener muchos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Pedidos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pero cada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Pedido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pertenece a un solo 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Cliente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 descr="Diagramas ER: Guía completa para el modelado de bases de datos | Boardmi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2554347"/>
            <a:ext cx="4715105" cy="261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Plantillas ERD | Ejemplos de Diagramas ER | Moqu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533" y="2525481"/>
            <a:ext cx="4567973" cy="256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650661" y="1452344"/>
            <a:ext cx="521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Pasos para Crear un Diagrama ERD</a:t>
            </a:r>
            <a:endParaRPr lang="es-CO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946967" y="45470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73170" y="2416192"/>
            <a:ext cx="571456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Identificar Entidades: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Determinar los objetos o conceptos clave que serán modelados.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Definir Atributos: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Asignar características o propiedades a cada entidad.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Establecer Relaciones: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Determinar cómo interactúan o se asocian las entidades entre sí.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Aplicar Restricciones: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Especificar claves primarias y foráneas, así como reglas de cardinalidad.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O" altLang="es-CO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Validar el Diagrama:</a:t>
            </a:r>
            <a:r>
              <a:rPr kumimoji="0" lang="es-CO" altLang="es-CO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Asegurarse de que el diagrama sea consistente y refleje correctamente el dominio de datos. </a:t>
            </a:r>
          </a:p>
        </p:txBody>
      </p:sp>
    </p:spTree>
    <p:extLst>
      <p:ext uri="{BB962C8B-B14F-4D97-AF65-F5344CB8AC3E}">
        <p14:creationId xmlns:p14="http://schemas.microsoft.com/office/powerpoint/2010/main" val="25751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2D8E67-1386-FF6A-B55A-D1ABD5FF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redondeado 6"/>
          <p:cNvSpPr/>
          <p:nvPr/>
        </p:nvSpPr>
        <p:spPr>
          <a:xfrm>
            <a:off x="873170" y="1561308"/>
            <a:ext cx="11089178" cy="4098174"/>
          </a:xfrm>
          <a:prstGeom prst="round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8" name="Picture 4" descr="Bombilla idea - Iconos gratis de arte y diseñ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76" y="1525509"/>
            <a:ext cx="2468455" cy="246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1EEFCD-DD45-B398-1F54-B88456909B0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E1A2CB8D-344B-5EDA-98C2-FE10034E1421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EAF87-A3E8-0FB0-51B3-5DDE313AFB6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713718" y="6284423"/>
            <a:ext cx="5973082" cy="122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58837" y="2640899"/>
            <a:ext cx="72154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CO" sz="2000" b="1" dirty="0">
                <a:solidFill>
                  <a:srgbClr val="7030A0"/>
                </a:solidFill>
                <a:latin typeface="Arial" panose="020B0604020202020204" pitchFamily="34" charset="0"/>
              </a:rPr>
              <a:t>Un diagrama ERD es una herramienta poderosa para modelar la estructura y relaciones de una base de datos, facilitando tanto su diseño como su implementación. Comprender los símbolos y convenciones te ayudará a crear diagramas precisos y efectivos para representar la lógica del negocio.</a:t>
            </a:r>
            <a:endParaRPr kumimoji="0" lang="es-CO" altLang="es-CO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58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C9AD7-4662-12C2-868F-F740801D0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695D4E-168E-3DAA-FAEF-4F9772C72A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702" y="6432907"/>
            <a:ext cx="1814653" cy="26381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20C9C4C-6603-FA29-1B24-BACC3ADB11AE}"/>
              </a:ext>
            </a:extLst>
          </p:cNvPr>
          <p:cNvSpPr/>
          <p:nvPr/>
        </p:nvSpPr>
        <p:spPr>
          <a:xfrm>
            <a:off x="273050" y="347357"/>
            <a:ext cx="765175" cy="758825"/>
          </a:xfrm>
          <a:prstGeom prst="rect">
            <a:avLst/>
          </a:prstGeom>
          <a:solidFill>
            <a:srgbClr val="263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24D51D-5984-4D77-44EC-F71B66DB971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96" y="389586"/>
            <a:ext cx="706374" cy="6540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596FDA4-55E2-A82B-CA22-980272838B35}"/>
              </a:ext>
            </a:extLst>
          </p:cNvPr>
          <p:cNvSpPr txBox="1"/>
          <p:nvPr/>
        </p:nvSpPr>
        <p:spPr>
          <a:xfrm>
            <a:off x="628194" y="362668"/>
            <a:ext cx="11303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4000" b="1" dirty="0">
                <a:solidFill>
                  <a:prstClr val="white"/>
                </a:solidFill>
                <a:latin typeface="Montserrat" panose="00000500000000000000" pitchFamily="2" charset="0"/>
              </a:rPr>
              <a:t>www.pio.edu.co</a:t>
            </a:r>
            <a:endParaRPr kumimoji="0" lang="es-CO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648E2EC-F965-E9D4-1A36-9AF2F7459980}"/>
              </a:ext>
            </a:extLst>
          </p:cNvPr>
          <p:cNvSpPr/>
          <p:nvPr/>
        </p:nvSpPr>
        <p:spPr>
          <a:xfrm>
            <a:off x="0" y="2512895"/>
            <a:ext cx="12192000" cy="1846659"/>
          </a:xfrm>
          <a:custGeom>
            <a:avLst/>
            <a:gdLst/>
            <a:ahLst/>
            <a:cxnLst/>
            <a:rect l="l" t="t" r="r" b="b"/>
            <a:pathLst>
              <a:path w="12192000" h="3949700">
                <a:moveTo>
                  <a:pt x="0" y="3949700"/>
                </a:moveTo>
                <a:lnTo>
                  <a:pt x="12192000" y="3949700"/>
                </a:lnTo>
                <a:lnTo>
                  <a:pt x="12192000" y="0"/>
                </a:lnTo>
                <a:lnTo>
                  <a:pt x="0" y="0"/>
                </a:lnTo>
                <a:lnTo>
                  <a:pt x="0" y="3949700"/>
                </a:lnTo>
                <a:close/>
              </a:path>
            </a:pathLst>
          </a:custGeom>
          <a:solidFill>
            <a:schemeClr val="bg2">
              <a:lumMod val="90000"/>
              <a:alpha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542753D0-B517-ADBA-F7A7-C952CDF82D83}"/>
              </a:ext>
            </a:extLst>
          </p:cNvPr>
          <p:cNvSpPr txBox="1"/>
          <p:nvPr/>
        </p:nvSpPr>
        <p:spPr>
          <a:xfrm>
            <a:off x="0" y="2596249"/>
            <a:ext cx="12209617" cy="1687641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Formamos </a:t>
            </a:r>
            <a:r>
              <a:rPr lang="es-CO" sz="5400" b="1" spc="-20" dirty="0" err="1">
                <a:solidFill>
                  <a:srgbClr val="002060"/>
                </a:solidFill>
                <a:latin typeface="Montserrat" panose="00000500000000000000" pitchFamily="2" charset="0"/>
                <a:cs typeface="Arial"/>
              </a:rPr>
              <a:t>pioner@s</a:t>
            </a: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 para un</a:t>
            </a:r>
          </a:p>
          <a:p>
            <a:pPr marL="1592580" marR="5080" indent="-1580515" algn="ctr">
              <a:spcBef>
                <a:spcPts val="100"/>
              </a:spcBef>
            </a:pPr>
            <a:r>
              <a:rPr lang="es-CO" sz="5400" b="1" spc="-20" dirty="0">
                <a:solidFill>
                  <a:srgbClr val="0A51A1"/>
                </a:solidFill>
                <a:latin typeface="Montserrat" panose="00000500000000000000" pitchFamily="2" charset="0"/>
                <a:cs typeface="Arial"/>
              </a:rPr>
              <a:t>mundo laboral que sí existe…</a:t>
            </a:r>
            <a:endParaRPr lang="es-CO" sz="5400" b="1" spc="-15" dirty="0">
              <a:solidFill>
                <a:srgbClr val="0A51A1"/>
              </a:solidFill>
              <a:latin typeface="Montserrat" panose="00000500000000000000" pitchFamily="2" charset="0"/>
              <a:cs typeface="Arial"/>
            </a:endParaRPr>
          </a:p>
        </p:txBody>
      </p:sp>
      <p:pic>
        <p:nvPicPr>
          <p:cNvPr id="9" name="Imagen 8" descr="Un grupo de personas en una cancha&#10;&#10;Descripción generada automáticamente">
            <a:extLst>
              <a:ext uri="{FF2B5EF4-FFF2-40B4-BE49-F238E27FC236}">
                <a16:creationId xmlns:a16="http://schemas.microsoft.com/office/drawing/2014/main" id="{0A862BFF-D521-B4E6-55F7-7136E17545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486" y="4894307"/>
            <a:ext cx="12422365" cy="184665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8557DD9-E31A-437A-6EAB-BDA5FE1B7B85}"/>
              </a:ext>
            </a:extLst>
          </p:cNvPr>
          <p:cNvSpPr txBox="1"/>
          <p:nvPr/>
        </p:nvSpPr>
        <p:spPr>
          <a:xfrm>
            <a:off x="4702830" y="4359554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3600" b="1" dirty="0">
                <a:solidFill>
                  <a:srgbClr val="002060"/>
                </a:solidFill>
                <a:latin typeface="Montserrat" panose="00000500000000000000" pitchFamily="2" charset="0"/>
              </a:rPr>
              <a:t>#YoSoyPio</a:t>
            </a:r>
          </a:p>
        </p:txBody>
      </p:sp>
    </p:spTree>
    <p:extLst>
      <p:ext uri="{BB962C8B-B14F-4D97-AF65-F5344CB8AC3E}">
        <p14:creationId xmlns:p14="http://schemas.microsoft.com/office/powerpoint/2010/main" val="248955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4502</TotalTime>
  <Words>681</Words>
  <Application>Microsoft Office PowerPoint</Application>
  <PresentationFormat>Panorámica</PresentationFormat>
  <Paragraphs>58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Ogp Informatica</dc:creator>
  <cp:lastModifiedBy>CARLOS RODRIGUEZ</cp:lastModifiedBy>
  <cp:revision>114</cp:revision>
  <dcterms:created xsi:type="dcterms:W3CDTF">2023-03-30T14:23:16Z</dcterms:created>
  <dcterms:modified xsi:type="dcterms:W3CDTF">2024-09-05T00:57:54Z</dcterms:modified>
</cp:coreProperties>
</file>