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02" r:id="rId4"/>
    <p:sldId id="316" r:id="rId5"/>
    <p:sldId id="317" r:id="rId6"/>
    <p:sldId id="318" r:id="rId7"/>
    <p:sldId id="319" r:id="rId8"/>
    <p:sldId id="315" r:id="rId9"/>
    <p:sldId id="301"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9/09/2024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9/09/2024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9/09/2024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822960" y="3099673"/>
            <a:ext cx="10512123" cy="1323439"/>
          </a:xfrm>
          <a:prstGeom prst="rect">
            <a:avLst/>
          </a:prstGeom>
          <a:noFill/>
        </p:spPr>
        <p:txBody>
          <a:bodyPr wrap="square" rtlCol="0">
            <a:spAutoFit/>
          </a:bodyPr>
          <a:lstStyle/>
          <a:p>
            <a:pPr lvl="0" algn="ctr">
              <a:defRPr/>
            </a:pPr>
            <a:r>
              <a:rPr lang="es-MX" sz="40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Segundas y terceras formas normales; desnormalización.</a:t>
            </a:r>
            <a:endParaRPr kumimoji="0" lang="es-CO" sz="40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87871" y="1251963"/>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971723" y="2452194"/>
            <a:ext cx="5387513" cy="2893100"/>
          </a:xfrm>
          <a:prstGeom prst="rect">
            <a:avLst/>
          </a:prstGeom>
          <a:noFill/>
        </p:spPr>
        <p:txBody>
          <a:bodyPr wrap="square" rtlCol="0">
            <a:spAutoFit/>
          </a:bodyPr>
          <a:lstStyle/>
          <a:p>
            <a:r>
              <a:rPr lang="es-MX" sz="1400" dirty="0"/>
              <a:t>La </a:t>
            </a:r>
            <a:r>
              <a:rPr lang="es-MX" sz="1400" b="1" dirty="0"/>
              <a:t>Normalización II</a:t>
            </a:r>
            <a:r>
              <a:rPr lang="es-MX" sz="1400" dirty="0"/>
              <a:t> abarca formas normales más avanzadas que se utilizan para mejorar aún más el diseño de una base de datos relacional. Después de aplicar las tres primeras formas normales (1NF, 2NF y 3NF), pueden existir situaciones en las que sea necesario aplicar niveles adicionales de normalización, como la </a:t>
            </a:r>
            <a:r>
              <a:rPr lang="es-MX" sz="1400" b="1" dirty="0"/>
              <a:t>Cuarta Forma Normal (4NF)</a:t>
            </a:r>
            <a:r>
              <a:rPr lang="es-MX" sz="1400" dirty="0"/>
              <a:t> y </a:t>
            </a:r>
            <a:r>
              <a:rPr lang="es-MX" sz="1400" dirty="0" smtClean="0"/>
              <a:t>la </a:t>
            </a:r>
            <a:r>
              <a:rPr lang="es-MX" sz="1400" b="1" dirty="0"/>
              <a:t>Quinta Forma Normal (5NF</a:t>
            </a:r>
            <a:r>
              <a:rPr lang="es-MX" sz="1400" b="1" dirty="0" smtClean="0"/>
              <a:t>)</a:t>
            </a:r>
            <a:r>
              <a:rPr lang="es-MX" sz="1400" dirty="0" smtClean="0"/>
              <a:t>.</a:t>
            </a:r>
          </a:p>
          <a:p>
            <a:endParaRPr lang="es-MX" sz="1400" dirty="0"/>
          </a:p>
          <a:p>
            <a:r>
              <a:rPr lang="es-MX" sz="1400" b="1" dirty="0"/>
              <a:t>Cuarta Forma Normal (4NF)</a:t>
            </a:r>
          </a:p>
          <a:p>
            <a:r>
              <a:rPr lang="es-MX" sz="1400" dirty="0"/>
              <a:t>Una tabla está en </a:t>
            </a:r>
            <a:r>
              <a:rPr lang="es-MX" sz="1400" b="1" dirty="0"/>
              <a:t>Cuarta Forma Normal (4NF)</a:t>
            </a:r>
            <a:r>
              <a:rPr lang="es-MX" sz="1400" dirty="0"/>
              <a:t> si cumple con las siguientes condiciones:</a:t>
            </a:r>
          </a:p>
          <a:p>
            <a:r>
              <a:rPr lang="es-MX" sz="1400" b="1" dirty="0"/>
              <a:t>Cumple con 3NF</a:t>
            </a:r>
            <a:r>
              <a:rPr lang="es-MX" sz="1400" dirty="0"/>
              <a:t>: La tabla debe estar ya en Tercera Forma Normal (3NF).</a:t>
            </a:r>
          </a:p>
          <a:p>
            <a:r>
              <a:rPr lang="es-MX" sz="1400" b="1" dirty="0"/>
              <a:t>No tiene dependencias multivaluadas</a:t>
            </a:r>
            <a:r>
              <a:rPr lang="es-MX" sz="1400" dirty="0"/>
              <a:t>: No debe haber dependencias multivaluadas no triviales en la tabla.</a:t>
            </a:r>
          </a:p>
        </p:txBody>
      </p:sp>
      <p:sp>
        <p:nvSpPr>
          <p:cNvPr id="3" name="Rectángulo 2"/>
          <p:cNvSpPr/>
          <p:nvPr/>
        </p:nvSpPr>
        <p:spPr>
          <a:xfrm>
            <a:off x="4058410" y="1342392"/>
            <a:ext cx="2944652"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200" b="1" dirty="0">
                <a:ln/>
                <a:solidFill>
                  <a:schemeClr val="accent5">
                    <a:lumMod val="60000"/>
                    <a:lumOff val="40000"/>
                  </a:schemeClr>
                </a:solidFill>
              </a:rPr>
              <a:t>Normalización II</a:t>
            </a:r>
            <a:endParaRPr lang="es-ES" sz="3200" b="1" cap="none" spc="0" dirty="0">
              <a:ln/>
              <a:solidFill>
                <a:schemeClr val="accent5">
                  <a:lumMod val="60000"/>
                  <a:lumOff val="40000"/>
                </a:schemeClr>
              </a:solidFill>
              <a:effectLst/>
            </a:endParaRPr>
          </a:p>
        </p:txBody>
      </p:sp>
      <p:pic>
        <p:nvPicPr>
          <p:cNvPr id="1028" name="Picture 4" descr="Heli Sulbaran: Normalización de Base de Da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097" y="2315862"/>
            <a:ext cx="4976795" cy="29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551979" y="1267301"/>
            <a:ext cx="4979324" cy="523220"/>
          </a:xfrm>
          <a:prstGeom prst="rect">
            <a:avLst/>
          </a:prstGeom>
          <a:noFill/>
        </p:spPr>
        <p:txBody>
          <a:bodyPr wrap="square" rtlCol="0">
            <a:spAutoFit/>
          </a:bodyPr>
          <a:lstStyle/>
          <a:p>
            <a:r>
              <a:rPr lang="es-MX" sz="2800" b="1" dirty="0">
                <a:solidFill>
                  <a:schemeClr val="accent5">
                    <a:lumMod val="60000"/>
                    <a:lumOff val="40000"/>
                  </a:schemeClr>
                </a:solidFill>
              </a:rPr>
              <a:t>Dependencias Multivaluadas</a:t>
            </a:r>
            <a:endParaRPr lang="es-CO" sz="2800" b="1" dirty="0">
              <a:solidFill>
                <a:schemeClr val="accent5">
                  <a:lumMod val="60000"/>
                  <a:lumOff val="40000"/>
                </a:schemeClr>
              </a:solidFill>
            </a:endParaRPr>
          </a:p>
        </p:txBody>
      </p:sp>
      <p:sp>
        <p:nvSpPr>
          <p:cNvPr id="3" name="Rectangle 1"/>
          <p:cNvSpPr>
            <a:spLocks noChangeArrowheads="1"/>
          </p:cNvSpPr>
          <p:nvPr/>
        </p:nvSpPr>
        <p:spPr bwMode="auto">
          <a:xfrm>
            <a:off x="964610" y="2866039"/>
            <a:ext cx="36501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t>Una </a:t>
            </a:r>
            <a:r>
              <a:rPr lang="es-MX" sz="1400" b="1" dirty="0"/>
              <a:t>dependencia multivaluada</a:t>
            </a:r>
            <a:r>
              <a:rPr lang="es-MX" sz="1400" dirty="0"/>
              <a:t> ocurre cuando, para un valor de un atributo AAA, hay múltiples valores asociados con otro atributo BBB, independientemente de otros atributos. Esto suele ocurrir cuando un solo atributo depende de varias listas de valores</a:t>
            </a:r>
            <a:r>
              <a:rPr lang="es-MX" sz="1400" dirty="0" smtClean="0"/>
              <a:t>.</a:t>
            </a:r>
          </a:p>
          <a:p>
            <a:endParaRPr lang="es-MX" sz="1400" dirty="0"/>
          </a:p>
          <a:p>
            <a:r>
              <a:rPr lang="es-MX" sz="1400" b="1" dirty="0"/>
              <a:t>Ejemplo de Dependencia Multivaluada:</a:t>
            </a:r>
            <a:endParaRPr lang="es-MX" sz="1400" dirty="0"/>
          </a:p>
        </p:txBody>
      </p:sp>
      <p:pic>
        <p:nvPicPr>
          <p:cNvPr id="5" name="Imagen 4"/>
          <p:cNvPicPr>
            <a:picLocks noChangeAspect="1"/>
          </p:cNvPicPr>
          <p:nvPr/>
        </p:nvPicPr>
        <p:blipFill>
          <a:blip r:embed="rId5"/>
          <a:stretch>
            <a:fillRect/>
          </a:stretch>
        </p:blipFill>
        <p:spPr>
          <a:xfrm>
            <a:off x="5865378" y="2608346"/>
            <a:ext cx="5597859" cy="2752410"/>
          </a:xfrm>
          <a:prstGeom prst="rect">
            <a:avLst/>
          </a:prstGeom>
        </p:spPr>
      </p:pic>
      <p:cxnSp>
        <p:nvCxnSpPr>
          <p:cNvPr id="8" name="Conector recto de flecha 7"/>
          <p:cNvCxnSpPr/>
          <p:nvPr/>
        </p:nvCxnSpPr>
        <p:spPr>
          <a:xfrm flipV="1">
            <a:off x="4523324" y="3773980"/>
            <a:ext cx="9642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258590" y="1281593"/>
            <a:ext cx="4422371" cy="523220"/>
          </a:xfrm>
          <a:prstGeom prst="rect">
            <a:avLst/>
          </a:prstGeom>
          <a:noFill/>
        </p:spPr>
        <p:txBody>
          <a:bodyPr wrap="square" rtlCol="0">
            <a:spAutoFit/>
          </a:bodyPr>
          <a:lstStyle/>
          <a:p>
            <a:r>
              <a:rPr lang="es-MX" sz="2800" b="1" dirty="0">
                <a:solidFill>
                  <a:schemeClr val="accent5">
                    <a:lumMod val="60000"/>
                    <a:lumOff val="40000"/>
                  </a:schemeClr>
                </a:solidFill>
              </a:rPr>
              <a:t>Quinta Forma Normal (5NF)</a:t>
            </a:r>
            <a:endParaRPr lang="es-CO" sz="2800" b="1" dirty="0">
              <a:solidFill>
                <a:schemeClr val="accent5">
                  <a:lumMod val="60000"/>
                  <a:lumOff val="40000"/>
                </a:schemeClr>
              </a:solidFill>
            </a:endParaRPr>
          </a:p>
        </p:txBody>
      </p:sp>
      <p:sp>
        <p:nvSpPr>
          <p:cNvPr id="3" name="Rectangle 1"/>
          <p:cNvSpPr>
            <a:spLocks noChangeArrowheads="1"/>
          </p:cNvSpPr>
          <p:nvPr/>
        </p:nvSpPr>
        <p:spPr bwMode="auto">
          <a:xfrm>
            <a:off x="1337280" y="2309435"/>
            <a:ext cx="483076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t>Una tabla está en </a:t>
            </a:r>
            <a:r>
              <a:rPr lang="es-MX" sz="1400" b="1" dirty="0"/>
              <a:t>Quinta Forma Normal (5NF)</a:t>
            </a:r>
            <a:r>
              <a:rPr lang="es-MX" sz="1400" dirty="0"/>
              <a:t> si:</a:t>
            </a:r>
          </a:p>
          <a:p>
            <a:r>
              <a:rPr lang="es-MX" sz="1400" b="1" dirty="0"/>
              <a:t>Cumple con 4NF</a:t>
            </a:r>
            <a:r>
              <a:rPr lang="es-MX" sz="1400" dirty="0"/>
              <a:t>: La tabla ya debe estar en Cuarta Forma Normal</a:t>
            </a:r>
            <a:r>
              <a:rPr lang="es-MX" sz="1400" dirty="0" smtClean="0"/>
              <a:t>.</a:t>
            </a:r>
          </a:p>
          <a:p>
            <a:endParaRPr lang="es-MX" sz="1400" dirty="0"/>
          </a:p>
          <a:p>
            <a:r>
              <a:rPr lang="es-MX" sz="1400" b="1" dirty="0"/>
              <a:t>No tiene dependencias de unión no triviales</a:t>
            </a:r>
            <a:r>
              <a:rPr lang="es-MX" sz="1400" dirty="0"/>
              <a:t>: Todas las dependencias de unión en la tabla deben estar implícitas por las claves candidatas</a:t>
            </a:r>
            <a:r>
              <a:rPr lang="es-MX" sz="1400" dirty="0" smtClean="0"/>
              <a:t>.</a:t>
            </a:r>
          </a:p>
          <a:p>
            <a:endParaRPr lang="es-MX" sz="1400" dirty="0"/>
          </a:p>
          <a:p>
            <a:r>
              <a:rPr lang="es-MX" sz="1400" b="1" dirty="0"/>
              <a:t>Dependencias de </a:t>
            </a:r>
            <a:r>
              <a:rPr lang="es-MX" sz="1400" b="1" dirty="0" smtClean="0"/>
              <a:t>Unión:</a:t>
            </a:r>
          </a:p>
          <a:p>
            <a:endParaRPr lang="es-MX" sz="1400" b="1" dirty="0"/>
          </a:p>
          <a:p>
            <a:r>
              <a:rPr lang="es-MX" sz="1400" dirty="0"/>
              <a:t>Una dependencia de unión ocurre cuando un conjunto de relaciones puede ser descompuesto en tablas más pequeñas, y esas tablas pueden unirse nuevamente sin perder información. La 5NF elimina la redundancia que puede surgir de estas dependencias.</a:t>
            </a:r>
          </a:p>
        </p:txBody>
      </p:sp>
      <p:pic>
        <p:nvPicPr>
          <p:cNvPr id="5" name="Imagen 4"/>
          <p:cNvPicPr>
            <a:picLocks noChangeAspect="1"/>
          </p:cNvPicPr>
          <p:nvPr/>
        </p:nvPicPr>
        <p:blipFill>
          <a:blip r:embed="rId5"/>
          <a:stretch>
            <a:fillRect/>
          </a:stretch>
        </p:blipFill>
        <p:spPr>
          <a:xfrm>
            <a:off x="6655983" y="2939935"/>
            <a:ext cx="5098213" cy="1676400"/>
          </a:xfrm>
          <a:prstGeom prst="rect">
            <a:avLst/>
          </a:prstGeom>
        </p:spPr>
      </p:pic>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092180" y="1248611"/>
            <a:ext cx="6467610" cy="523220"/>
          </a:xfrm>
          <a:prstGeom prst="rect">
            <a:avLst/>
          </a:prstGeom>
          <a:noFill/>
        </p:spPr>
        <p:txBody>
          <a:bodyPr wrap="square" rtlCol="0">
            <a:spAutoFit/>
          </a:bodyPr>
          <a:lstStyle/>
          <a:p>
            <a:r>
              <a:rPr lang="es-MX" sz="2800" b="1" dirty="0">
                <a:solidFill>
                  <a:schemeClr val="accent5">
                    <a:lumMod val="60000"/>
                    <a:lumOff val="40000"/>
                  </a:schemeClr>
                </a:solidFill>
              </a:rPr>
              <a:t>Forma Normal de Boyce-Codd (BCNF)</a:t>
            </a:r>
            <a:endParaRPr lang="es-CO" sz="2800" b="1" dirty="0">
              <a:solidFill>
                <a:schemeClr val="accent5">
                  <a:lumMod val="60000"/>
                  <a:lumOff val="40000"/>
                </a:schemeClr>
              </a:solidFill>
            </a:endParaRPr>
          </a:p>
        </p:txBody>
      </p:sp>
      <p:sp>
        <p:nvSpPr>
          <p:cNvPr id="3" name="Rectangle 1"/>
          <p:cNvSpPr>
            <a:spLocks noChangeArrowheads="1"/>
          </p:cNvSpPr>
          <p:nvPr/>
        </p:nvSpPr>
        <p:spPr bwMode="auto">
          <a:xfrm>
            <a:off x="1221971" y="2759159"/>
            <a:ext cx="433093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t>La </a:t>
            </a:r>
            <a:r>
              <a:rPr lang="es-MX" sz="1400" b="1" dirty="0"/>
              <a:t>Forma Normal de Boyce-Codd (BCNF)</a:t>
            </a:r>
            <a:r>
              <a:rPr lang="es-MX" sz="1400" dirty="0"/>
              <a:t>, también conocida como </a:t>
            </a:r>
            <a:r>
              <a:rPr lang="es-MX" sz="1400" b="1" dirty="0"/>
              <a:t>3.5NF</a:t>
            </a:r>
            <a:r>
              <a:rPr lang="es-MX" sz="1400" dirty="0"/>
              <a:t>, es una versión más estricta de la Tercera Forma Normal (3NF). Una tabla está en BCNF si cumple con las siguientes condiciones</a:t>
            </a:r>
            <a:r>
              <a:rPr lang="es-MX" sz="1400" dirty="0" smtClean="0"/>
              <a:t>:</a:t>
            </a:r>
          </a:p>
          <a:p>
            <a:endParaRPr lang="es-MX" sz="1400" dirty="0"/>
          </a:p>
          <a:p>
            <a:r>
              <a:rPr lang="es-MX" sz="1400" b="1" dirty="0"/>
              <a:t>Cumple con 3NF</a:t>
            </a:r>
            <a:r>
              <a:rPr lang="es-MX" sz="1400" dirty="0"/>
              <a:t>: La tabla debe estar ya en Tercera Forma Normal.</a:t>
            </a:r>
          </a:p>
          <a:p>
            <a:r>
              <a:rPr lang="es-MX" sz="1400" dirty="0"/>
              <a:t>Cada determinante es una clave candidata: No puede existir una dependencia funcional no trivial donde un atributo no clave dependa de cualquier subconjunto de atributos que no sea clave candidata.</a:t>
            </a:r>
          </a:p>
        </p:txBody>
      </p:sp>
      <p:pic>
        <p:nvPicPr>
          <p:cNvPr id="5" name="Imagen 4"/>
          <p:cNvPicPr>
            <a:picLocks noChangeAspect="1"/>
          </p:cNvPicPr>
          <p:nvPr/>
        </p:nvPicPr>
        <p:blipFill>
          <a:blip r:embed="rId5"/>
          <a:stretch>
            <a:fillRect/>
          </a:stretch>
        </p:blipFill>
        <p:spPr>
          <a:xfrm>
            <a:off x="6267796" y="3323515"/>
            <a:ext cx="5251046" cy="1333500"/>
          </a:xfrm>
          <a:prstGeom prst="rect">
            <a:avLst/>
          </a:prstGeom>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050" name="Picture 2" descr="Normalización en SQL (1NF - 5NF): Guía para principiantes | DataC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556" y="2555423"/>
            <a:ext cx="4874432" cy="2741868"/>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980930" y="1100795"/>
            <a:ext cx="5636895" cy="523220"/>
          </a:xfrm>
          <a:prstGeom prst="rect">
            <a:avLst/>
          </a:prstGeom>
          <a:noFill/>
        </p:spPr>
        <p:txBody>
          <a:bodyPr wrap="square" rtlCol="0">
            <a:spAutoFit/>
          </a:bodyPr>
          <a:lstStyle/>
          <a:p>
            <a:r>
              <a:rPr lang="es-CO" sz="2800" b="1" dirty="0">
                <a:solidFill>
                  <a:schemeClr val="accent5">
                    <a:lumMod val="60000"/>
                    <a:lumOff val="40000"/>
                  </a:schemeClr>
                </a:solidFill>
              </a:rPr>
              <a:t>Pasos para Normalizar a 4NF:</a:t>
            </a:r>
          </a:p>
        </p:txBody>
      </p:sp>
      <p:sp>
        <p:nvSpPr>
          <p:cNvPr id="5" name="Rectangle 1"/>
          <p:cNvSpPr>
            <a:spLocks noChangeArrowheads="1"/>
          </p:cNvSpPr>
          <p:nvPr/>
        </p:nvSpPr>
        <p:spPr bwMode="auto">
          <a:xfrm>
            <a:off x="873171" y="1622992"/>
            <a:ext cx="564400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200" b="1" dirty="0"/>
              <a:t>Identificar las dependencias multivaluadas</a:t>
            </a:r>
            <a:r>
              <a:rPr lang="es-MX" sz="1200" b="1" dirty="0" smtClean="0"/>
              <a:t>.</a:t>
            </a:r>
          </a:p>
          <a:p>
            <a:endParaRPr lang="es-MX" sz="1200" dirty="0"/>
          </a:p>
          <a:p>
            <a:r>
              <a:rPr lang="es-MX" sz="1200" b="1" dirty="0"/>
              <a:t>Dividir la tabla en múltiples tablas</a:t>
            </a:r>
            <a:r>
              <a:rPr lang="es-MX" sz="1200" dirty="0"/>
              <a:t> que representen cada relación independiente</a:t>
            </a:r>
            <a:r>
              <a:rPr lang="es-MX" sz="1200" dirty="0" smtClean="0"/>
              <a:t>.</a:t>
            </a:r>
          </a:p>
          <a:p>
            <a:endParaRPr lang="es-MX" sz="1200" dirty="0"/>
          </a:p>
          <a:p>
            <a:r>
              <a:rPr lang="es-MX" sz="1200" b="1" dirty="0"/>
              <a:t>Quinta Forma Normal (5NF) (Ampliación)</a:t>
            </a:r>
          </a:p>
          <a:p>
            <a:r>
              <a:rPr lang="es-MX" sz="1200" dirty="0"/>
              <a:t>La 5NF se centra en eliminar redundancias que pueden surgir de dependencias de unión no triviales. Esta forma normal es menos común, pero importante en bases de datos donde existen relaciones complejas</a:t>
            </a:r>
            <a:r>
              <a:rPr lang="es-MX" sz="1200" dirty="0" smtClean="0"/>
              <a:t>.</a:t>
            </a:r>
          </a:p>
          <a:p>
            <a:endParaRPr lang="es-MX" sz="1200" dirty="0"/>
          </a:p>
          <a:p>
            <a:r>
              <a:rPr lang="es-MX" sz="1200" b="1" dirty="0"/>
              <a:t>Cuándo Usar la 5NF:</a:t>
            </a:r>
            <a:endParaRPr lang="es-MX" sz="1200" dirty="0"/>
          </a:p>
          <a:p>
            <a:r>
              <a:rPr lang="es-MX" sz="1200" dirty="0"/>
              <a:t>Cuando los datos están distribuidos a través de varias tablas, y las relaciones entre ellas son complejas y deben ser descompuestas para eliminar la redundancia.</a:t>
            </a:r>
          </a:p>
          <a:p>
            <a:r>
              <a:rPr lang="es-MX" sz="1200" dirty="0"/>
              <a:t>Por ejemplo, una tabla que represente "Empleados", "Proyectos" y "Clientes" simultáneamente podría beneficiarse de la normalización a 5NF para evitar redundancia en combinaciones de datos.</a:t>
            </a:r>
          </a:p>
          <a:p>
            <a:r>
              <a:rPr lang="es-MX" sz="1200" b="1" dirty="0"/>
              <a:t>Sexta Forma Normal (6NF</a:t>
            </a:r>
            <a:r>
              <a:rPr lang="es-MX" sz="1200" b="1" dirty="0" smtClean="0"/>
              <a:t>)</a:t>
            </a:r>
          </a:p>
          <a:p>
            <a:endParaRPr lang="es-MX" sz="1200" b="1" dirty="0"/>
          </a:p>
          <a:p>
            <a:r>
              <a:rPr lang="es-MX" sz="1200" dirty="0"/>
              <a:t>La </a:t>
            </a:r>
            <a:r>
              <a:rPr lang="es-MX" sz="1200" b="1" dirty="0"/>
              <a:t>Sexta Forma Normal (6NF)</a:t>
            </a:r>
            <a:r>
              <a:rPr lang="es-MX" sz="1200" dirty="0"/>
              <a:t> es menos común en las bases de datos relacionales tradicionales, pero es relevante en sistemas que usan bases de datos temporales o de series de tiempo. La 6NF se utiliza cuando se necesita descomponer una tabla en sus componentes más atómicos.</a:t>
            </a:r>
          </a:p>
          <a:p>
            <a:r>
              <a:rPr lang="es-MX" sz="1200" b="1" dirty="0"/>
              <a:t>Condición</a:t>
            </a:r>
            <a:r>
              <a:rPr lang="es-MX" sz="1200" dirty="0"/>
              <a:t>: La tabla debe estar en 5NF y no debe haber restricciones de dependencia temporal no triviales.</a:t>
            </a:r>
          </a:p>
          <a:p>
            <a:r>
              <a:rPr lang="es-MX" sz="1200" b="1" dirty="0"/>
              <a:t>Uso Común</a:t>
            </a:r>
            <a:r>
              <a:rPr lang="es-MX" sz="1200" dirty="0"/>
              <a:t>: En sistemas de almacenamiento de datos temporales o de series de tiempo, donde es importante rastrear cambios y versiones de datos en el tiempo.</a:t>
            </a:r>
          </a:p>
          <a:p>
            <a:pPr marL="0" marR="0" lvl="0" indent="0" algn="l" defTabSz="914400" rtl="0" eaLnBrk="0" fontAlgn="base" latinLnBrk="0" hangingPunct="0">
              <a:lnSpc>
                <a:spcPct val="100000"/>
              </a:lnSpc>
              <a:spcBef>
                <a:spcPct val="0"/>
              </a:spcBef>
              <a:spcAft>
                <a:spcPct val="0"/>
              </a:spcAft>
              <a:buClrTx/>
              <a:buSzTx/>
              <a:tabLst/>
            </a:pPr>
            <a:endParaRPr lang="es-MX" altLang="es-CO" sz="1400" dirty="0"/>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112808" y="1276678"/>
            <a:ext cx="7726346" cy="523220"/>
          </a:xfrm>
          <a:prstGeom prst="rect">
            <a:avLst/>
          </a:prstGeom>
          <a:noFill/>
        </p:spPr>
        <p:txBody>
          <a:bodyPr wrap="none" rtlCol="0">
            <a:spAutoFit/>
          </a:bodyPr>
          <a:lstStyle/>
          <a:p>
            <a:r>
              <a:rPr lang="es-MX" sz="2800" dirty="0">
                <a:solidFill>
                  <a:schemeClr val="accent5">
                    <a:lumMod val="60000"/>
                    <a:lumOff val="40000"/>
                  </a:schemeClr>
                </a:solidFill>
              </a:rPr>
              <a:t>Otros Conceptos Relacionados con la Normalización</a:t>
            </a:r>
            <a:endParaRPr lang="es-CO" sz="2800" dirty="0">
              <a:solidFill>
                <a:schemeClr val="accent5">
                  <a:lumMod val="60000"/>
                  <a:lumOff val="40000"/>
                </a:schemeClr>
              </a:solidFill>
            </a:endParaRPr>
          </a:p>
        </p:txBody>
      </p:sp>
      <p:sp>
        <p:nvSpPr>
          <p:cNvPr id="3" name="Rectangle 1"/>
          <p:cNvSpPr>
            <a:spLocks noChangeArrowheads="1"/>
          </p:cNvSpPr>
          <p:nvPr/>
        </p:nvSpPr>
        <p:spPr bwMode="auto">
          <a:xfrm>
            <a:off x="1669367" y="2160506"/>
            <a:ext cx="79567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b="1" dirty="0"/>
              <a:t>Desnormalización</a:t>
            </a:r>
            <a:r>
              <a:rPr lang="es-MX" sz="1400" dirty="0"/>
              <a:t>:</a:t>
            </a:r>
          </a:p>
          <a:p>
            <a:pPr lvl="1"/>
            <a:r>
              <a:rPr lang="es-MX" sz="1400" dirty="0"/>
              <a:t>En algunos casos, la normalización completa puede afectar negativamente el rendimiento de las consultas, especialmente en sistemas de grandes volúmenes de datos. En tales casos, se puede optar por una </a:t>
            </a:r>
            <a:r>
              <a:rPr lang="es-MX" sz="1400" b="1" dirty="0"/>
              <a:t>desnormalización</a:t>
            </a:r>
            <a:r>
              <a:rPr lang="es-MX" sz="1400" dirty="0"/>
              <a:t>, que consiste en combinar algunas tablas normalizadas para reducir la necesidad de realizar múltiples uniones (</a:t>
            </a:r>
            <a:r>
              <a:rPr lang="es-MX" sz="1400" dirty="0" err="1"/>
              <a:t>joins</a:t>
            </a:r>
            <a:r>
              <a:rPr lang="es-MX" sz="1400" dirty="0" smtClean="0"/>
              <a:t>).</a:t>
            </a:r>
          </a:p>
          <a:p>
            <a:pPr lvl="1"/>
            <a:endParaRPr lang="es-MX" sz="1400" dirty="0"/>
          </a:p>
          <a:p>
            <a:r>
              <a:rPr lang="es-MX" sz="1400" b="1" dirty="0"/>
              <a:t>Compromisos de Rendimiento</a:t>
            </a:r>
            <a:r>
              <a:rPr lang="es-MX" sz="1400" dirty="0"/>
              <a:t>:</a:t>
            </a:r>
          </a:p>
          <a:p>
            <a:pPr lvl="1"/>
            <a:r>
              <a:rPr lang="es-MX" sz="1400" dirty="0"/>
              <a:t>La normalización puede mejorar la consistencia y reducir la redundancia, pero puede requerir más tiempo de procesamiento debido a las múltiples uniones entre tablas. La decisión entre normalización y desnormalización depende de los requisitos específicos de la aplicación</a:t>
            </a:r>
            <a:r>
              <a:rPr lang="es-MX" sz="1400" dirty="0" smtClean="0"/>
              <a:t>.</a:t>
            </a:r>
          </a:p>
          <a:p>
            <a:pPr lvl="1"/>
            <a:endParaRPr lang="es-MX" sz="1400" dirty="0"/>
          </a:p>
          <a:p>
            <a:r>
              <a:rPr lang="es-MX" sz="1400" b="1" dirty="0"/>
              <a:t>Resumen y Conclusión de Normalización </a:t>
            </a:r>
            <a:r>
              <a:rPr lang="es-MX" sz="1400" b="1" dirty="0" smtClean="0"/>
              <a:t>Avanzada</a:t>
            </a:r>
          </a:p>
          <a:p>
            <a:endParaRPr lang="es-MX" sz="1400" b="1" dirty="0"/>
          </a:p>
          <a:p>
            <a:r>
              <a:rPr lang="es-MX" sz="1400" b="1" dirty="0"/>
              <a:t>BCNF</a:t>
            </a:r>
            <a:r>
              <a:rPr lang="es-MX" sz="1400" dirty="0"/>
              <a:t>: Elimina dependencias funcionales que no cumplen las reglas estrictas de claves candidatas.</a:t>
            </a:r>
          </a:p>
          <a:p>
            <a:r>
              <a:rPr lang="es-MX" sz="1400" b="1" dirty="0"/>
              <a:t>4NF</a:t>
            </a:r>
            <a:r>
              <a:rPr lang="es-MX" sz="1400" dirty="0"/>
              <a:t>: Elimina dependencias multivaluadas no triviales.</a:t>
            </a:r>
          </a:p>
          <a:p>
            <a:r>
              <a:rPr lang="es-MX" sz="1400" b="1" dirty="0"/>
              <a:t>5NF</a:t>
            </a:r>
            <a:r>
              <a:rPr lang="es-MX" sz="1400" dirty="0"/>
              <a:t>: Elimina dependencias de unión no triviales.</a:t>
            </a:r>
          </a:p>
          <a:p>
            <a:r>
              <a:rPr lang="es-MX" sz="1400" b="1" dirty="0"/>
              <a:t>6NF</a:t>
            </a:r>
            <a:r>
              <a:rPr lang="es-MX" sz="1400" dirty="0"/>
              <a:t>: Se utiliza en bases de datos temporales o de series de tiempo para eliminar dependencias temporales no triviales.</a:t>
            </a:r>
          </a:p>
        </p:txBody>
      </p:sp>
      <p:sp>
        <p:nvSpPr>
          <p:cNvPr id="9" name="CuadroTexto 8"/>
          <p:cNvSpPr txBox="1"/>
          <p:nvPr/>
        </p:nvSpPr>
        <p:spPr>
          <a:xfrm>
            <a:off x="7946967" y="4547062"/>
            <a:ext cx="184731" cy="369332"/>
          </a:xfrm>
          <a:prstGeom prst="rect">
            <a:avLst/>
          </a:prstGeom>
          <a:noFill/>
        </p:spPr>
        <p:txBody>
          <a:bodyPr wrap="none" rtlCol="0">
            <a:spAutoFit/>
          </a:bodyPr>
          <a:lstStyle/>
          <a:p>
            <a:endParaRPr lang="es-CO" dirty="0"/>
          </a:p>
        </p:txBody>
      </p:sp>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873170" y="1561308"/>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76" y="1525509"/>
            <a:ext cx="2468455" cy="246845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3158837" y="2333123"/>
            <a:ext cx="721544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000" b="1" dirty="0">
                <a:solidFill>
                  <a:srgbClr val="7030A0"/>
                </a:solidFill>
                <a:latin typeface="Arial" panose="020B0604020202020204" pitchFamily="34" charset="0"/>
              </a:rPr>
              <a:t>El uso de las formas normales avanzadas garantiza un diseño de base de datos eficiente, consistente y sin redundancias complejas, pero puede requerir un análisis más detallado y un conocimiento profundo de las dependencias dentro de los datos. Estos niveles avanzados son más aplicables a sistemas complejos y grandes, donde la precisión y la consistencia de los datos son críticas.</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4407</TotalTime>
  <Words>855</Words>
  <Application>Microsoft Office PowerPoint</Application>
  <PresentationFormat>Panorámica</PresentationFormat>
  <Paragraphs>61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114</cp:revision>
  <dcterms:created xsi:type="dcterms:W3CDTF">2023-03-30T14:23:16Z</dcterms:created>
  <dcterms:modified xsi:type="dcterms:W3CDTF">2024-09-09T18:31:07Z</dcterms:modified>
</cp:coreProperties>
</file>