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9/09/2024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938992"/>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Definición y uso de claves primarias y foráneas; integridad referencial.</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404496" y="1210399"/>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Bases de datos desde cero. Llaves Primarias y Llaves Foráneas(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43" y="2342021"/>
            <a:ext cx="5411586" cy="304401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038225" y="2832977"/>
            <a:ext cx="4156030" cy="2062103"/>
          </a:xfrm>
          <a:prstGeom prst="rect">
            <a:avLst/>
          </a:prstGeom>
          <a:noFill/>
        </p:spPr>
        <p:txBody>
          <a:bodyPr wrap="square" rtlCol="0">
            <a:spAutoFit/>
          </a:bodyPr>
          <a:lstStyle/>
          <a:p>
            <a:pPr algn="just"/>
            <a:r>
              <a:rPr lang="es-MX" sz="1400" dirty="0"/>
              <a:t>E</a:t>
            </a:r>
            <a:r>
              <a:rPr lang="es-MX" sz="1600" dirty="0"/>
              <a:t>n bases de datos relacionales, las </a:t>
            </a:r>
            <a:r>
              <a:rPr lang="es-MX" sz="1600" b="1" dirty="0"/>
              <a:t>claves primarias</a:t>
            </a:r>
            <a:r>
              <a:rPr lang="es-MX" sz="1600" dirty="0"/>
              <a:t> y </a:t>
            </a:r>
            <a:r>
              <a:rPr lang="es-MX" sz="1600" b="1" dirty="0"/>
              <a:t>claves foráneas</a:t>
            </a:r>
            <a:r>
              <a:rPr lang="es-MX" sz="1600" dirty="0"/>
              <a:t> (o externas) son componentes esenciales que ayudan a mantener la integridad de los datos y establecer relaciones entre tablas. Estas claves son fundamentales para el diseño de bases de datos, asegurando que los datos sean únicos, coherentes y estén correctamente enlazados.</a:t>
            </a:r>
            <a:endParaRPr lang="es-CO" sz="1600" b="1" dirty="0"/>
          </a:p>
        </p:txBody>
      </p:sp>
      <p:sp>
        <p:nvSpPr>
          <p:cNvPr id="3" name="Rectángulo 2"/>
          <p:cNvSpPr/>
          <p:nvPr/>
        </p:nvSpPr>
        <p:spPr>
          <a:xfrm>
            <a:off x="3388364" y="1352839"/>
            <a:ext cx="4301370"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chemeClr val="accent5">
                    <a:lumMod val="60000"/>
                    <a:lumOff val="40000"/>
                  </a:schemeClr>
                </a:solidFill>
              </a:rPr>
              <a:t>Claves Primarias y Foráneas</a:t>
            </a:r>
            <a:endParaRPr lang="es-ES" sz="28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481733" y="1260174"/>
            <a:ext cx="4979324" cy="523220"/>
          </a:xfrm>
          <a:prstGeom prst="rect">
            <a:avLst/>
          </a:prstGeom>
          <a:noFill/>
        </p:spPr>
        <p:txBody>
          <a:bodyPr wrap="square" rtlCol="0">
            <a:spAutoFit/>
          </a:bodyPr>
          <a:lstStyle/>
          <a:p>
            <a:r>
              <a:rPr lang="es-MX" sz="2800" b="1" dirty="0">
                <a:solidFill>
                  <a:schemeClr val="accent5">
                    <a:lumMod val="60000"/>
                    <a:lumOff val="40000"/>
                  </a:schemeClr>
                </a:solidFill>
              </a:rPr>
              <a:t>Clave Primaria (Primary Key)</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794904" y="2338878"/>
            <a:ext cx="4683182"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dirty="0" smtClean="0">
                <a:ln>
                  <a:noFill/>
                </a:ln>
                <a:solidFill>
                  <a:schemeClr val="tx1"/>
                </a:solidFill>
                <a:effectLst/>
                <a:latin typeface="Arial" panose="020B0604020202020204" pitchFamily="34" charset="0"/>
              </a:rPr>
              <a:t>Una </a:t>
            </a:r>
            <a:r>
              <a:rPr kumimoji="0" lang="es-CO" altLang="es-CO" sz="1100" b="1" i="0" u="none" strike="noStrike" cap="none" normalizeH="0" baseline="0" dirty="0" smtClean="0">
                <a:ln>
                  <a:noFill/>
                </a:ln>
                <a:solidFill>
                  <a:schemeClr val="tx1"/>
                </a:solidFill>
                <a:effectLst/>
                <a:latin typeface="Arial" panose="020B0604020202020204" pitchFamily="34" charset="0"/>
              </a:rPr>
              <a:t>Clave Primaria</a:t>
            </a:r>
            <a:r>
              <a:rPr kumimoji="0" lang="es-CO" altLang="es-CO" sz="1100" b="0" i="0" u="none" strike="noStrike" cap="none" normalizeH="0" baseline="0" dirty="0" smtClean="0">
                <a:ln>
                  <a:noFill/>
                </a:ln>
                <a:solidFill>
                  <a:schemeClr val="tx1"/>
                </a:solidFill>
                <a:effectLst/>
                <a:latin typeface="Arial" panose="020B0604020202020204" pitchFamily="34" charset="0"/>
              </a:rPr>
              <a:t> es un atributo o un conjunto de atributos en una tabla que identifica de manera única cada fila (registro) de esa tabla. Las claves primarias tienen varias características importantes: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100" b="1" i="0" u="none" strike="noStrike" cap="none" normalizeH="0" baseline="0" dirty="0" smtClean="0">
                <a:ln>
                  <a:noFill/>
                </a:ln>
                <a:solidFill>
                  <a:schemeClr val="tx1"/>
                </a:solidFill>
                <a:effectLst/>
                <a:latin typeface="Arial" panose="020B0604020202020204" pitchFamily="34" charset="0"/>
              </a:rPr>
              <a:t>Unicidad</a:t>
            </a:r>
            <a:r>
              <a:rPr kumimoji="0" lang="es-CO" altLang="es-CO" sz="1100" b="0" i="0" u="none" strike="noStrike" cap="none" normalizeH="0" baseline="0" dirty="0" smtClean="0">
                <a:ln>
                  <a:noFill/>
                </a:ln>
                <a:solidFill>
                  <a:schemeClr val="tx1"/>
                </a:solidFill>
                <a:effectLst/>
                <a:latin typeface="Arial" panose="020B0604020202020204" pitchFamily="34" charset="0"/>
              </a:rPr>
              <a:t>: Cada valor de la clave primaria debe ser único en la tabla. No pueden existir dos filas con el mismo valor de clave primaria.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100" b="1" i="0" u="none" strike="noStrike" cap="none" normalizeH="0" baseline="0" dirty="0" smtClean="0">
                <a:ln>
                  <a:noFill/>
                </a:ln>
                <a:solidFill>
                  <a:schemeClr val="tx1"/>
                </a:solidFill>
                <a:effectLst/>
                <a:latin typeface="Arial" panose="020B0604020202020204" pitchFamily="34" charset="0"/>
              </a:rPr>
              <a:t>No Nulo</a:t>
            </a:r>
            <a:r>
              <a:rPr kumimoji="0" lang="es-CO" altLang="es-CO" sz="1100" b="0" i="0" u="none" strike="noStrike" cap="none" normalizeH="0" baseline="0" dirty="0" smtClean="0">
                <a:ln>
                  <a:noFill/>
                </a:ln>
                <a:solidFill>
                  <a:schemeClr val="tx1"/>
                </a:solidFill>
                <a:effectLst/>
                <a:latin typeface="Arial" panose="020B0604020202020204" pitchFamily="34" charset="0"/>
              </a:rPr>
              <a:t>: Los valores de la clave primaria no pueden ser </a:t>
            </a:r>
            <a:r>
              <a:rPr kumimoji="0" lang="es-CO" altLang="es-CO" sz="1100" b="0" i="0" u="none" strike="noStrike" cap="none" normalizeH="0" baseline="0" dirty="0" smtClean="0">
                <a:ln>
                  <a:noFill/>
                </a:ln>
                <a:solidFill>
                  <a:schemeClr val="tx1"/>
                </a:solidFill>
                <a:effectLst/>
                <a:latin typeface="Arial Unicode MS"/>
              </a:rPr>
              <a:t>NULL</a:t>
            </a:r>
            <a:r>
              <a:rPr kumimoji="0" lang="es-CO" altLang="es-CO" sz="1100" b="0" i="0" u="none" strike="noStrike" cap="none" normalizeH="0" baseline="0" dirty="0" smtClean="0">
                <a:ln>
                  <a:noFill/>
                </a:ln>
                <a:solidFill>
                  <a:schemeClr val="tx1"/>
                </a:solidFill>
                <a:effectLst/>
              </a:rPr>
              <a:t>. Esto garantiza que cada fila sea identificable de manera única.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s-CO" altLang="es-CO"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100" b="1" i="0" u="none" strike="noStrike" cap="none" normalizeH="0" baseline="0" dirty="0" smtClean="0">
                <a:ln>
                  <a:noFill/>
                </a:ln>
                <a:solidFill>
                  <a:schemeClr val="tx1"/>
                </a:solidFill>
                <a:effectLst/>
                <a:latin typeface="Arial" panose="020B0604020202020204" pitchFamily="34" charset="0"/>
              </a:rPr>
              <a:t>Estable</a:t>
            </a:r>
            <a:r>
              <a:rPr kumimoji="0" lang="es-CO" altLang="es-CO" sz="1100" b="0" i="0" u="none" strike="noStrike" cap="none" normalizeH="0" baseline="0" dirty="0" smtClean="0">
                <a:ln>
                  <a:noFill/>
                </a:ln>
                <a:solidFill>
                  <a:schemeClr val="tx1"/>
                </a:solidFill>
                <a:effectLst/>
                <a:latin typeface="Arial" panose="020B0604020202020204" pitchFamily="34" charset="0"/>
              </a:rPr>
              <a:t>: Los valores de la clave primaria deben ser estables; es decir, no deben cambiar frecuentemente. Cambiar el valor de la clave primaria puede ser costoso en términos de rendimiento y puede afectar la integridad referencial.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s-CO" altLang="es-CO"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CO" altLang="es-CO" sz="1100" b="1" i="0" u="none" strike="noStrike" cap="none" normalizeH="0" baseline="0" dirty="0" smtClean="0">
                <a:ln>
                  <a:noFill/>
                </a:ln>
                <a:solidFill>
                  <a:schemeClr val="tx1"/>
                </a:solidFill>
                <a:effectLst/>
                <a:latin typeface="Arial" panose="020B0604020202020204" pitchFamily="34" charset="0"/>
              </a:rPr>
              <a:t>Índice Implícito</a:t>
            </a:r>
            <a:r>
              <a:rPr kumimoji="0" lang="es-CO" altLang="es-CO" sz="1100" b="0" i="0" u="none" strike="noStrike" cap="none" normalizeH="0" baseline="0" dirty="0" smtClean="0">
                <a:ln>
                  <a:noFill/>
                </a:ln>
                <a:solidFill>
                  <a:schemeClr val="tx1"/>
                </a:solidFill>
                <a:effectLst/>
                <a:latin typeface="Arial" panose="020B0604020202020204" pitchFamily="34" charset="0"/>
              </a:rPr>
              <a:t>: Las claves primarias generalmente están indexadas automáticamente por el sistema de gestión de bases de datos (DBMS), lo que facilita la búsqueda y acceso a los registros.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5"/>
          <a:stretch>
            <a:fillRect/>
          </a:stretch>
        </p:blipFill>
        <p:spPr>
          <a:xfrm>
            <a:off x="6192261" y="2053244"/>
            <a:ext cx="5069605" cy="4013142"/>
          </a:xfrm>
          <a:prstGeom prst="rect">
            <a:avLst/>
          </a:prstGeom>
        </p:spPr>
      </p:pic>
      <p:cxnSp>
        <p:nvCxnSpPr>
          <p:cNvPr id="9" name="Conector recto de flecha 8"/>
          <p:cNvCxnSpPr/>
          <p:nvPr/>
        </p:nvCxnSpPr>
        <p:spPr>
          <a:xfrm flipV="1">
            <a:off x="5478086" y="2865235"/>
            <a:ext cx="299259" cy="199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5406043" y="3749040"/>
            <a:ext cx="304078" cy="9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5370020" y="4909851"/>
            <a:ext cx="515389" cy="241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Claves primarias, foráneas y relaciones entre tablas en MySQL - Norvic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087" y="2373587"/>
            <a:ext cx="4976790" cy="299747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200400" y="1106182"/>
            <a:ext cx="5893723" cy="461665"/>
          </a:xfrm>
          <a:prstGeom prst="rect">
            <a:avLst/>
          </a:prstGeom>
          <a:noFill/>
        </p:spPr>
        <p:txBody>
          <a:bodyPr wrap="square" rtlCol="0">
            <a:spAutoFit/>
          </a:bodyPr>
          <a:lstStyle/>
          <a:p>
            <a:r>
              <a:rPr lang="es-MX" sz="2400" b="1" dirty="0">
                <a:solidFill>
                  <a:schemeClr val="accent5">
                    <a:lumMod val="60000"/>
                    <a:lumOff val="40000"/>
                  </a:schemeClr>
                </a:solidFill>
              </a:rPr>
              <a:t>Relación entre Claves Primarias y Foráneas</a:t>
            </a:r>
            <a:endParaRPr lang="es-CO" sz="2400" b="1" dirty="0">
              <a:solidFill>
                <a:schemeClr val="accent5">
                  <a:lumMod val="60000"/>
                  <a:lumOff val="40000"/>
                </a:schemeClr>
              </a:solidFill>
            </a:endParaRPr>
          </a:p>
        </p:txBody>
      </p:sp>
      <p:sp>
        <p:nvSpPr>
          <p:cNvPr id="3" name="Rectangle 1"/>
          <p:cNvSpPr>
            <a:spLocks noChangeArrowheads="1"/>
          </p:cNvSpPr>
          <p:nvPr/>
        </p:nvSpPr>
        <p:spPr bwMode="auto">
          <a:xfrm>
            <a:off x="747279" y="1969989"/>
            <a:ext cx="564541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Las claves primarias y foráneas trabajan juntas para crear relaciones entre tablas. Las relaciones comunes entre tablas se clasifican como</a:t>
            </a:r>
            <a:r>
              <a:rPr lang="es-MX" sz="1400" dirty="0" smtClean="0"/>
              <a:t>:</a:t>
            </a:r>
          </a:p>
          <a:p>
            <a:endParaRPr lang="es-MX" sz="1400" dirty="0"/>
          </a:p>
          <a:p>
            <a:r>
              <a:rPr lang="es-MX" sz="1400" b="1" dirty="0"/>
              <a:t>Uno a Muchos (</a:t>
            </a:r>
            <a:r>
              <a:rPr lang="es-MX" sz="1400" b="1" dirty="0" smtClean="0"/>
              <a:t>1)</a:t>
            </a:r>
            <a:r>
              <a:rPr lang="es-MX" sz="1400" dirty="0" smtClean="0"/>
              <a:t>: </a:t>
            </a:r>
            <a:r>
              <a:rPr lang="es-MX" sz="1400" dirty="0"/>
              <a:t>Una fila en una tabla está relacionada con muchas filas en otra tabla. Ejemplo: Un estudiante puede estar inscrito en muchos cursos, pero cada inscripción se refiere a un solo estudiante</a:t>
            </a:r>
            <a:r>
              <a:rPr lang="es-MX" sz="1400" dirty="0" smtClean="0"/>
              <a:t>.</a:t>
            </a:r>
          </a:p>
          <a:p>
            <a:endParaRPr lang="es-MX" sz="1400" dirty="0"/>
          </a:p>
          <a:p>
            <a:r>
              <a:rPr lang="es-MX" sz="1400" b="1" dirty="0"/>
              <a:t>Muchos a Uno (N:1)</a:t>
            </a:r>
            <a:r>
              <a:rPr lang="es-MX" sz="1400" dirty="0"/>
              <a:t>: Muchas filas en una tabla están relacionadas con una única fila en otra tabla. Ejemplo: Muchos estudiantes pueden estar relacionados con una misma ciudad de origen</a:t>
            </a:r>
            <a:r>
              <a:rPr lang="es-MX" sz="1400" dirty="0" smtClean="0"/>
              <a:t>.</a:t>
            </a:r>
          </a:p>
          <a:p>
            <a:endParaRPr lang="es-MX" sz="1400" dirty="0"/>
          </a:p>
          <a:p>
            <a:r>
              <a:rPr lang="es-MX" sz="1400" b="1" dirty="0"/>
              <a:t>Uno a Uno (1:1)</a:t>
            </a:r>
            <a:r>
              <a:rPr lang="es-MX" sz="1400" dirty="0"/>
              <a:t>: Cada fila en una tabla está relacionada con exactamente una fila en otra tabla. Ejemplo: Un perfil de usuario puede estar vinculado a una sola cuenta de correo electrónico</a:t>
            </a:r>
            <a:r>
              <a:rPr lang="es-MX" sz="1400" dirty="0" smtClean="0"/>
              <a:t>.</a:t>
            </a:r>
          </a:p>
          <a:p>
            <a:endParaRPr lang="es-MX" sz="1400" dirty="0"/>
          </a:p>
          <a:p>
            <a:r>
              <a:rPr lang="es-MX" sz="1400" b="1" dirty="0"/>
              <a:t>Muchos a Muchos (</a:t>
            </a:r>
            <a:r>
              <a:rPr lang="es-MX" sz="1400" b="1" dirty="0" smtClean="0"/>
              <a:t>N)</a:t>
            </a:r>
            <a:r>
              <a:rPr lang="es-MX" sz="1400" dirty="0" smtClean="0"/>
              <a:t>: </a:t>
            </a:r>
            <a:r>
              <a:rPr lang="es-MX" sz="1400" dirty="0"/>
              <a:t>Muchas filas en una tabla están relacionadas con muchas filas en otra tabla. Esto generalmente se maneja con una tabla de unión. Ejemplo: Los estudiantes pueden estar inscritos en múltiples cursos, y cada curso puede tener múltiples estudiantes.</a:t>
            </a: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1871327" y="1303046"/>
            <a:ext cx="7140941" cy="830997"/>
          </a:xfrm>
          <a:prstGeom prst="rect">
            <a:avLst/>
          </a:prstGeom>
          <a:noFill/>
        </p:spPr>
        <p:txBody>
          <a:bodyPr wrap="square" rtlCol="0">
            <a:spAutoFit/>
          </a:bodyPr>
          <a:lstStyle/>
          <a:p>
            <a:r>
              <a:rPr lang="es-MX" sz="2400" b="1" dirty="0">
                <a:solidFill>
                  <a:schemeClr val="accent5">
                    <a:lumMod val="60000"/>
                    <a:lumOff val="40000"/>
                  </a:schemeClr>
                </a:solidFill>
              </a:rPr>
              <a:t>Ejemplo de Relación Muchos a Muchos con Claves Foráneas</a:t>
            </a:r>
            <a:endParaRPr lang="es-CO" sz="2400" b="1" dirty="0">
              <a:solidFill>
                <a:schemeClr val="accent5">
                  <a:lumMod val="60000"/>
                  <a:lumOff val="40000"/>
                </a:schemeClr>
              </a:solidFill>
            </a:endParaRPr>
          </a:p>
        </p:txBody>
      </p:sp>
      <p:sp>
        <p:nvSpPr>
          <p:cNvPr id="3" name="Rectangle 1"/>
          <p:cNvSpPr>
            <a:spLocks noChangeArrowheads="1"/>
          </p:cNvSpPr>
          <p:nvPr/>
        </p:nvSpPr>
        <p:spPr bwMode="auto">
          <a:xfrm>
            <a:off x="1446413" y="3148138"/>
            <a:ext cx="288451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1400" dirty="0"/>
              <a:t>Considera una situación donde necesitamos almacenar la relación entre "Estudiantes" y "Cursos". Cada estudiante puede estar inscrito en muchos cursos, y cada curso puede tener muchos estudiantes.</a:t>
            </a:r>
            <a:endParaRPr kumimoji="0" lang="es-CO" altLang="es-CO" sz="1400" b="0" i="0" u="none" strike="noStrike" cap="none" normalizeH="0" baseline="0" dirty="0" smtClean="0">
              <a:ln>
                <a:noFill/>
              </a:ln>
              <a:solidFill>
                <a:schemeClr val="tx1"/>
              </a:solidFill>
              <a:effectLst/>
            </a:endParaRPr>
          </a:p>
        </p:txBody>
      </p:sp>
      <p:cxnSp>
        <p:nvCxnSpPr>
          <p:cNvPr id="7" name="Conector recto de flecha 6"/>
          <p:cNvCxnSpPr/>
          <p:nvPr/>
        </p:nvCxnSpPr>
        <p:spPr>
          <a:xfrm flipV="1">
            <a:off x="4522379" y="3840635"/>
            <a:ext cx="681388"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5"/>
          <a:stretch>
            <a:fillRect/>
          </a:stretch>
        </p:blipFill>
        <p:spPr>
          <a:xfrm>
            <a:off x="5854312" y="1908505"/>
            <a:ext cx="5448399" cy="4788217"/>
          </a:xfrm>
          <a:prstGeom prst="rect">
            <a:avLst/>
          </a:prstGeom>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355003" y="1260083"/>
            <a:ext cx="2985135" cy="523220"/>
          </a:xfrm>
          <a:prstGeom prst="rect">
            <a:avLst/>
          </a:prstGeom>
          <a:noFill/>
        </p:spPr>
        <p:txBody>
          <a:bodyPr wrap="square" rtlCol="0">
            <a:spAutoFit/>
          </a:bodyPr>
          <a:lstStyle/>
          <a:p>
            <a:r>
              <a:rPr lang="es-MX" sz="2800" b="1" dirty="0">
                <a:solidFill>
                  <a:schemeClr val="accent5">
                    <a:lumMod val="60000"/>
                    <a:lumOff val="40000"/>
                  </a:schemeClr>
                </a:solidFill>
              </a:rPr>
              <a:t>Claves Primarias</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038225" y="2185161"/>
            <a:ext cx="503997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b="1" dirty="0"/>
              <a:t>Propiedades Adicionales de las Claves Primarias</a:t>
            </a:r>
          </a:p>
          <a:p>
            <a:r>
              <a:rPr lang="es-MX" sz="1400" b="1" dirty="0"/>
              <a:t>Estabilidad</a:t>
            </a:r>
            <a:r>
              <a:rPr lang="es-MX" sz="1400" dirty="0"/>
              <a:t>: Una clave primaria debe ser estable a lo largo del tiempo. Cambiar la clave primaria frecuentemente puede afectar la integridad de los datos y causar problemas en la relación con otras tablas</a:t>
            </a:r>
            <a:r>
              <a:rPr lang="es-MX" sz="1400" dirty="0" smtClean="0"/>
              <a:t>.</a:t>
            </a:r>
          </a:p>
          <a:p>
            <a:endParaRPr lang="es-MX" sz="1400" dirty="0"/>
          </a:p>
          <a:p>
            <a:r>
              <a:rPr lang="es-MX" sz="1400" b="1" dirty="0"/>
              <a:t>Optimización de Consultas</a:t>
            </a:r>
            <a:r>
              <a:rPr lang="es-MX" sz="1400" dirty="0"/>
              <a:t>: Como las claves primarias están indexadas automáticamente, facilitan la optimización de consultas y mejoran la eficiencia al buscar registros</a:t>
            </a:r>
            <a:r>
              <a:rPr lang="es-MX" sz="1400" dirty="0" smtClean="0"/>
              <a:t>.</a:t>
            </a:r>
          </a:p>
          <a:p>
            <a:endParaRPr lang="es-MX" sz="1400" dirty="0"/>
          </a:p>
          <a:p>
            <a:r>
              <a:rPr lang="es-MX" sz="1400" b="1" dirty="0"/>
              <a:t>Simplicidad</a:t>
            </a:r>
            <a:r>
              <a:rPr lang="es-MX" sz="1400" dirty="0"/>
              <a:t>: Es recomendable que la clave primaria sea lo más simple posible. Por lo general, se prefiere un solo atributo como clave primaria. Sin embargo, en algunos casos, puede ser un conjunto de atributos (clave compuesta).</a:t>
            </a:r>
          </a:p>
          <a:p>
            <a:pPr marL="0" marR="0" lvl="0" indent="0" algn="l" defTabSz="914400" rtl="0" eaLnBrk="0" fontAlgn="base" latinLnBrk="0" hangingPunct="0">
              <a:lnSpc>
                <a:spcPct val="100000"/>
              </a:lnSpc>
              <a:spcBef>
                <a:spcPct val="0"/>
              </a:spcBef>
              <a:spcAft>
                <a:spcPct val="0"/>
              </a:spcAft>
              <a:buClrTx/>
              <a:buSzTx/>
              <a:tabLst/>
            </a:pPr>
            <a:endParaRPr lang="es-MX" altLang="es-CO" sz="14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pic>
        <p:nvPicPr>
          <p:cNvPr id="4098" name="Picture 2" descr="Claves o llav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6499" y="2533835"/>
            <a:ext cx="43719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3" name="Picture 3" descr="Diferencia entre llave primaria y ajena en base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676" y="2244018"/>
            <a:ext cx="5591482" cy="314520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4272821" y="1187421"/>
            <a:ext cx="3858877" cy="523220"/>
          </a:xfrm>
          <a:prstGeom prst="rect">
            <a:avLst/>
          </a:prstGeom>
          <a:noFill/>
        </p:spPr>
        <p:txBody>
          <a:bodyPr wrap="none" rtlCol="0">
            <a:spAutoFit/>
          </a:bodyPr>
          <a:lstStyle/>
          <a:p>
            <a:r>
              <a:rPr lang="es-MX" sz="2800" dirty="0">
                <a:solidFill>
                  <a:schemeClr val="accent5">
                    <a:lumMod val="60000"/>
                    <a:lumOff val="40000"/>
                  </a:schemeClr>
                </a:solidFill>
              </a:rPr>
              <a:t>Tipos de Claves Primarias</a:t>
            </a:r>
            <a:endParaRPr lang="es-CO" sz="2800" dirty="0">
              <a:solidFill>
                <a:schemeClr val="accent5">
                  <a:lumMod val="60000"/>
                  <a:lumOff val="40000"/>
                </a:schemeClr>
              </a:solidFill>
            </a:endParaRP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
        <p:nvSpPr>
          <p:cNvPr id="7" name="Rectangle 1"/>
          <p:cNvSpPr>
            <a:spLocks noChangeArrowheads="1"/>
          </p:cNvSpPr>
          <p:nvPr/>
        </p:nvSpPr>
        <p:spPr bwMode="auto">
          <a:xfrm>
            <a:off x="873170" y="2016817"/>
            <a:ext cx="4468553"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Clave Simple</a:t>
            </a:r>
            <a:r>
              <a:rPr kumimoji="0" lang="es-CO" altLang="es-CO" sz="1200" b="0" i="0" u="none" strike="noStrike" cap="none" normalizeH="0" baseline="0" dirty="0" smtClean="0">
                <a:ln>
                  <a:noFill/>
                </a:ln>
                <a:solidFill>
                  <a:schemeClr val="tx1"/>
                </a:solidFill>
                <a:effectLst/>
                <a:latin typeface="Arial" panose="020B0604020202020204" pitchFamily="34" charset="0"/>
              </a:rPr>
              <a:t>: Una clave primaria compuesta por un solo atributo. Por ejemplo, </a:t>
            </a:r>
            <a:r>
              <a:rPr kumimoji="0" lang="es-CO" altLang="es-CO" sz="1200" b="0" i="0" u="none" strike="noStrike" cap="none" normalizeH="0" baseline="0" dirty="0" smtClean="0">
                <a:ln>
                  <a:noFill/>
                </a:ln>
                <a:solidFill>
                  <a:schemeClr val="tx1"/>
                </a:solidFill>
                <a:effectLst/>
                <a:latin typeface="Arial Unicode MS"/>
              </a:rPr>
              <a:t>ID_Estudiante</a:t>
            </a:r>
            <a:r>
              <a:rPr kumimoji="0" lang="es-CO" altLang="es-CO" sz="1200" b="0" i="0" u="none" strike="noStrike" cap="none" normalizeH="0" baseline="0" dirty="0" smtClean="0">
                <a:ln>
                  <a:noFill/>
                </a:ln>
                <a:solidFill>
                  <a:schemeClr val="tx1"/>
                </a:solidFill>
                <a:effectLst/>
              </a:rPr>
              <a:t> </a:t>
            </a:r>
            <a:r>
              <a:rPr kumimoji="0" lang="es-CO" altLang="es-CO" sz="1400" b="0" i="0" u="none" strike="noStrike" cap="none" normalizeH="0" baseline="0" dirty="0" smtClean="0">
                <a:ln>
                  <a:noFill/>
                </a:ln>
                <a:solidFill>
                  <a:schemeClr val="tx1"/>
                </a:solidFill>
                <a:effectLst/>
              </a:rPr>
              <a:t>en una tabla de estudiantes</a:t>
            </a:r>
            <a:r>
              <a:rPr kumimoji="0" lang="es-CO" altLang="es-CO" sz="12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Clave Compuesta</a:t>
            </a:r>
            <a:r>
              <a:rPr kumimoji="0" lang="es-CO" altLang="es-CO" sz="1200" b="0" i="0" u="none" strike="noStrike" cap="none" normalizeH="0" baseline="0" dirty="0" smtClean="0">
                <a:ln>
                  <a:noFill/>
                </a:ln>
                <a:solidFill>
                  <a:schemeClr val="tx1"/>
                </a:solidFill>
                <a:effectLst/>
                <a:latin typeface="Arial" panose="020B0604020202020204" pitchFamily="34" charset="0"/>
              </a:rPr>
              <a:t>: Una clave primaria formada por más de un atributo. Por ejemplo, una tabla de "Pedidos" podría tener una clave primaria compuesta por </a:t>
            </a:r>
            <a:r>
              <a:rPr kumimoji="0" lang="es-CO" altLang="es-CO" sz="1200" b="0" i="0" u="none" strike="noStrike" cap="none" normalizeH="0" baseline="0" dirty="0" smtClean="0">
                <a:ln>
                  <a:noFill/>
                </a:ln>
                <a:solidFill>
                  <a:schemeClr val="tx1"/>
                </a:solidFill>
                <a:effectLst/>
                <a:latin typeface="Arial Unicode MS"/>
              </a:rPr>
              <a:t>ID_Pedido</a:t>
            </a:r>
            <a:r>
              <a:rPr kumimoji="0" lang="es-CO" altLang="es-CO" sz="1200" b="0" i="0" u="none" strike="noStrike" cap="none" normalizeH="0" baseline="0" dirty="0" smtClean="0">
                <a:ln>
                  <a:noFill/>
                </a:ln>
                <a:solidFill>
                  <a:schemeClr val="tx1"/>
                </a:solidFill>
                <a:effectLst/>
              </a:rPr>
              <a:t> y </a:t>
            </a:r>
          </a:p>
          <a:p>
            <a:pPr marL="0" marR="0" lvl="0" indent="0" algn="l"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Arial Unicode MS"/>
              </a:rPr>
              <a:t>ID_Producto</a:t>
            </a:r>
            <a:r>
              <a:rPr kumimoji="0" lang="es-CO" altLang="es-CO" sz="1400" b="0" i="0" u="none" strike="noStrike" cap="none" normalizeH="0" baseline="0" dirty="0" smtClean="0">
                <a:ln>
                  <a:noFill/>
                </a:ln>
                <a:solidFill>
                  <a:schemeClr val="tx1"/>
                </a:solidFill>
                <a:effectLst/>
              </a:rPr>
              <a:t>, si ambos juntos garantizan la unicidad del registro.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Clave Natural</a:t>
            </a:r>
            <a:r>
              <a:rPr kumimoji="0" lang="es-CO" altLang="es-CO" sz="1200" b="0" i="0" u="none" strike="noStrike" cap="none" normalizeH="0" baseline="0" dirty="0" smtClean="0">
                <a:ln>
                  <a:noFill/>
                </a:ln>
                <a:solidFill>
                  <a:schemeClr val="tx1"/>
                </a:solidFill>
                <a:effectLst/>
                <a:latin typeface="Arial" panose="020B0604020202020204" pitchFamily="34" charset="0"/>
              </a:rPr>
              <a:t>: Una clave primaria que se deriva de los datos del mundo real. Por ejemplo, el número de seguro social de una persona.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Arial" panose="020B0604020202020204" pitchFamily="34" charset="0"/>
              </a:rPr>
              <a:t>Clave Sustituta (Surrogate Key)</a:t>
            </a:r>
            <a:r>
              <a:rPr kumimoji="0" lang="es-CO" altLang="es-CO" sz="1200" b="0" i="0" u="none" strike="noStrike" cap="none" normalizeH="0" baseline="0" dirty="0" smtClean="0">
                <a:ln>
                  <a:noFill/>
                </a:ln>
                <a:solidFill>
                  <a:schemeClr val="tx1"/>
                </a:solidFill>
                <a:effectLst/>
                <a:latin typeface="Arial" panose="020B0604020202020204" pitchFamily="34" charset="0"/>
              </a:rPr>
              <a:t>: Una clave primaria artificial creada específicamente para la base de datos. Por ejemplo, un número de identificación autoincremental (</a:t>
            </a:r>
            <a:r>
              <a:rPr kumimoji="0" lang="es-CO" altLang="es-CO" sz="1200" b="0" i="0" u="none" strike="noStrike" cap="none" normalizeH="0" baseline="0" dirty="0" smtClean="0">
                <a:ln>
                  <a:noFill/>
                </a:ln>
                <a:solidFill>
                  <a:schemeClr val="tx1"/>
                </a:solidFill>
                <a:effectLst/>
                <a:latin typeface="Arial Unicode MS"/>
              </a:rPr>
              <a:t>ID</a:t>
            </a:r>
            <a:r>
              <a:rPr kumimoji="0" lang="es-CO" altLang="es-CO" sz="1200" b="0" i="0" u="none" strike="noStrike" cap="none" normalizeH="0" baseline="0" dirty="0" smtClean="0">
                <a:ln>
                  <a:noFill/>
                </a:ln>
                <a:solidFill>
                  <a:schemeClr val="tx1"/>
                </a:solidFill>
                <a:effectLst/>
              </a:rPr>
              <a:t>) </a:t>
            </a:r>
            <a:r>
              <a:rPr kumimoji="0" lang="es-CO" altLang="es-CO" sz="1400" b="0" i="0" u="none" strike="noStrike" cap="none" normalizeH="0" baseline="0" dirty="0" smtClean="0">
                <a:ln>
                  <a:noFill/>
                </a:ln>
                <a:solidFill>
                  <a:schemeClr val="tx1"/>
                </a:solidFill>
                <a:effectLst/>
              </a:rPr>
              <a:t>que no tiene significado inherente fuera de la base de datos. Se prefiere en muchos casos porque es más fácil de mantener y no cambia.</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487011"/>
            <a:ext cx="721544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Las claves primarias y foráneas son fundamentales para mantener la integridad y la estructura de las bases de datos relacionales. Facilitan la organización lógica de los datos, garantizan la unicidad, y permiten establecer y mantener relaciones significativas entre tablas, asegurando que los datos permanezcan consistentes, accesibles y bien organizados.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4455</TotalTime>
  <Words>810</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115</cp:revision>
  <dcterms:created xsi:type="dcterms:W3CDTF">2023-03-30T14:23:16Z</dcterms:created>
  <dcterms:modified xsi:type="dcterms:W3CDTF">2024-09-09T19:40:08Z</dcterms:modified>
</cp:coreProperties>
</file>