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300" r:id="rId3"/>
    <p:sldId id="302" r:id="rId4"/>
    <p:sldId id="316" r:id="rId5"/>
    <p:sldId id="317" r:id="rId6"/>
    <p:sldId id="318" r:id="rId7"/>
    <p:sldId id="319" r:id="rId8"/>
    <p:sldId id="315" r:id="rId9"/>
    <p:sldId id="301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66FF"/>
    <a:srgbClr val="273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ACBA4-8822-4E8E-90D9-C72ABB978AE2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A2EA6-2CD7-43AD-BE78-0CAD7E41D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26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BE1C2-C00B-55D5-9804-A551B04C1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EF3C71-DA2A-CB76-6330-30BFCAD14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1DEB4-DCE1-0DA0-FECC-1C90BB3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12E6A9-8229-6019-5F4E-A9D2157C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CC44F-8055-A11A-D075-084E47A1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0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46091-770A-6A69-C5B5-9295007A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E65EB1-1C94-3687-3AD3-D64C21E9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10EB4B-228D-68E4-720A-0C8F7852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2E340-E14B-D328-FCC7-8D3E7E67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EB9406-BEE7-10AF-958D-C930B9C7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224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62CF46-F518-DB5E-7CB0-190AB229B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E91D25-94D1-7C9E-CFE6-7B9329ED3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2EC86-F52F-A9CC-E0EE-4D952F00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8AC59-5936-E82D-4621-C8E78CC9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C4F32-6340-9B46-AE92-36A59A66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58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C48F6-F4E0-3DFD-AC26-04EAE9A2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8D405-3C28-7947-DD71-25C6ED3A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5DC6C-5A90-4EC6-A8DE-07D35AE3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6D21C-DA62-B3E0-B781-81E82344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D5BD8-4489-5DEC-C72E-8BA7D292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35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2897-4D39-367E-91CE-20788108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C14D3-6568-9438-1112-9F269C9F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194A9-9DA2-098A-DE91-048022AF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D4FC9-3D2C-4612-EED7-0FC6AB70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F0936-F200-2B6D-B1E1-C81D19F7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697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1D8E6-4070-74A5-50A5-BE7AB7F7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10D02-ED9D-3F1F-7BF6-CF085DE0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A6F45B-1119-E469-870C-A954120B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9DD39-C825-1508-F797-1741B458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3116CE-7A6D-B812-1ED3-08DE737E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44B45C-A803-EACC-A7DD-E9D39C96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15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70645-DA5F-D3E4-2633-4EBAABB0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8418FF-E794-8640-C85C-6F9E8376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69DF01-3F3D-6936-EFE9-0CCAE8808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0EF6E8-D1C9-9CF2-1E95-A8F4B1914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DDA514-020B-63A5-6D5D-88542F5A0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F05874-1C7D-2F93-AE74-BBE656B1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8D3331-9D8A-2AA5-CB4D-12E8A07F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74DAFA-142A-7BDD-05E3-4E26EEE9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56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F83B6-D1BA-993B-57EF-4D6EF43E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C6A3DC-FC06-5425-6E4F-7B07824E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CCD0D6-922E-FA5B-A12F-B24AFE08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B49CA6-0874-BF59-BC8C-EDF59503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19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55FECB-7D69-3945-43E4-0384BA16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2102E4-4195-E357-602F-08C964F0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A8DDC3-6CFC-8705-AE83-87D5D72D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9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61C4D-3E9C-4965-DE35-AD95252F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710F2-4405-0CBE-18ED-5FEDDAA4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3DCBDE-62A2-912E-EB3E-C3614829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D883C-1014-3B51-1999-9F55385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FE15F0-45AF-47E1-2443-CC0522C0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21FC41-EF9A-FE9F-17F2-C7442084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95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9AD41-85F0-5DD1-4372-9D3A4302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42FF3D-F72D-B8FF-7A5B-F2202CF6C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807D6D-B152-F0DB-8501-F4B0DF34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2BFB-C88E-DED7-387C-B0495B49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401F7-8B4A-3B8D-3FAB-AD4BC35C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D8C06F-BC82-106B-5C1A-78F0184F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42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45DCD4-BE74-CEC7-0088-433B1306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3F23CC-088C-0CCA-9BDC-A1C384CF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74FC5-E92F-ED0E-7EE2-69248F62E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A42B-BF99-4754-B806-90D7563EF8DA}" type="datetimeFigureOut">
              <a:rPr lang="es-CO" smtClean="0"/>
              <a:t>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AB052-D403-92E8-A334-C9C0E6637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C4BB4-CD11-F2E0-A876-0B0E285BA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34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gif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C4DDBEC-A60F-1E97-361C-F2FAB2ED53E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8" y="6418217"/>
            <a:ext cx="1814653" cy="2638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283AC3-139C-24F2-EF40-1EC0A42C1268}"/>
              </a:ext>
            </a:extLst>
          </p:cNvPr>
          <p:cNvSpPr txBox="1"/>
          <p:nvPr/>
        </p:nvSpPr>
        <p:spPr>
          <a:xfrm>
            <a:off x="847898" y="2925106"/>
            <a:ext cx="105121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MX" sz="4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Conceptos básicos de sistemas operativos; introducción a Linux y su uso básico.</a:t>
            </a:r>
            <a:endParaRPr kumimoji="0" lang="es-CO" sz="4000" b="1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838424A0-33AC-5DE3-A872-BA75BA4365B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122" y="1384966"/>
            <a:ext cx="966466" cy="8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2 CuadroTexto">
            <a:extLst>
              <a:ext uri="{FF2B5EF4-FFF2-40B4-BE49-F238E27FC236}">
                <a16:creationId xmlns:a16="http://schemas.microsoft.com/office/drawing/2014/main" id="{8FB1816E-F98E-2419-D5A5-893026A2759D}"/>
              </a:ext>
            </a:extLst>
          </p:cNvPr>
          <p:cNvSpPr txBox="1"/>
          <p:nvPr/>
        </p:nvSpPr>
        <p:spPr>
          <a:xfrm>
            <a:off x="1270981" y="2969553"/>
            <a:ext cx="48141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Un </a:t>
            </a:r>
            <a:r>
              <a:rPr lang="es-MX" sz="1600" b="1" dirty="0"/>
              <a:t>Sistema Operativo (SO)</a:t>
            </a:r>
            <a:r>
              <a:rPr lang="es-MX" sz="1600" dirty="0"/>
              <a:t> es un software esencial que actúa como intermediario entre el hardware de una computadora y los programas que se ejecutan en ella. Su función principal es gestionar los recursos del hardware (CPU, memoria, dispositivos de almacenamiento, etc.) y proporcionar un entorno para que los usuarios y aplicaciones puedan interactuar de manera eficiente y segura con la computadora.</a:t>
            </a:r>
            <a:endParaRPr lang="es-CO" sz="1600" b="1" dirty="0"/>
          </a:p>
        </p:txBody>
      </p:sp>
      <p:sp>
        <p:nvSpPr>
          <p:cNvPr id="3" name="Rectángulo 2"/>
          <p:cNvSpPr/>
          <p:nvPr/>
        </p:nvSpPr>
        <p:spPr>
          <a:xfrm>
            <a:off x="2088040" y="1414700"/>
            <a:ext cx="73675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Conceptos Básicos de Sistemas Operativos</a:t>
            </a:r>
            <a:endParaRPr lang="es-ES" sz="3200" b="1" cap="none" spc="0" dirty="0">
              <a:ln/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5" name="Picture 2" descr="Conceptos básicos de un Sistema Operativo | P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227" y="2689378"/>
            <a:ext cx="3496605" cy="26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0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120139" y="1301738"/>
            <a:ext cx="59017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Funciones Principales de un Sistema Operativo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38225" y="2660227"/>
            <a:ext cx="4730678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Gestión de Procesos: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SO administra la creación, ejecución y finalización de los procesos. Coordina el acceso a la CPU mediante algoritmos de planificación, gestionando el tiempo de ejecución de cada proceso para garantizar un uso eficiente del procesador.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Gestión de Memoria: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Controla el uso de la memoria RAM, asignando espacio a los procesos en ejecución y liberándolo cuando ya no es necesario. Esto incluye la gestión de la memoria virtual, que permite que el sistema operativo use una parte del disco duro como si fuera 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Gestión de Dispositivos de Entrada/Salida (E/S):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Facilita la comunicación entre el hardware y los programas, mediante controladores de dispositivos (drivers) y sistemas de archivo que permiten la lectura y escritura de datos en dispositivos como discos duros, teclados, impresoras, etc.</a:t>
            </a:r>
          </a:p>
        </p:txBody>
      </p:sp>
      <p:pic>
        <p:nvPicPr>
          <p:cNvPr id="7" name="Picture 3" descr="PRINCIPALES FUNCIONES DE LOS SISTEMAS OPERATIVOS – Sistemas Operativos I –  UTP Azuer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901" y="3109241"/>
            <a:ext cx="4953000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7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nozcamos un poco más Linux Conceptos básicos » Proyecto 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04" y="2694504"/>
            <a:ext cx="4899074" cy="250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019204" y="1389274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Introducción a Linux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6623" y="3146271"/>
            <a:ext cx="4348625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1400" b="1" dirty="0"/>
              <a:t>Linux</a:t>
            </a:r>
            <a:r>
              <a:rPr lang="es-MX" sz="1400" dirty="0"/>
              <a:t> es un sistema operativo de código abierto basado en el núcleo (kernel) de Linux, desarrollado inicialmente por Linus Torvalds en 1991. Linux es conocido por su estabilidad, seguridad, y flexibilidad, lo que lo convierte en una elección popular para servidores, dispositivos integrados, y como sistema operativo de escritorio para usuarios avanzados.</a:t>
            </a: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16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416532" y="1248306"/>
            <a:ext cx="644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Características Principales de Linux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76799" y="2353742"/>
            <a:ext cx="5479465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Código Abierto: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Linux es un sistema operativo de código abierto, lo que significa que su código fuente está disponible para que cualquiera lo examine, modifique, y distribuya. Esto permite una rápida mejora y adaptación del sistema a diferentes necesidades.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Multiusuario y Multitarea: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Linux permite que varios usuarios accedan y utilicen el sistema simultáneamente sin interferir entre ellos. Además, es un sistema multitarea, lo que significa que puede ejecutar múltiples procesos a la vez.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Portabilidad: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Linux es altamente portátil y puede ejecutarse en una amplia gama de hardware, desde dispositivos integrados y móviles hasta servidores y supercomputadoras.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Seguridad: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Linux ofrece altos niveles de seguridad mediante permisos de archivo, encriptación, autenticación, y capacidades avanzadas de administración de redes y servidores.</a:t>
            </a:r>
          </a:p>
        </p:txBody>
      </p:sp>
      <p:pic>
        <p:nvPicPr>
          <p:cNvPr id="7" name="Picture 3" descr="Linux: qué es, historia y características del sistema operativ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74" y="2535382"/>
            <a:ext cx="5586151" cy="314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0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147186" y="1304435"/>
            <a:ext cx="3650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Distribuciones de Linux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31855" y="2025908"/>
            <a:ext cx="581146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1400" dirty="0"/>
              <a:t>Una </a:t>
            </a:r>
            <a:r>
              <a:rPr lang="es-MX" sz="1400" b="1" dirty="0"/>
              <a:t>distribución de Linux</a:t>
            </a:r>
            <a:r>
              <a:rPr lang="es-MX" sz="1400" dirty="0"/>
              <a:t> (o "distro") es una versión específica de Linux que incluye el núcleo (kernel) de Linux y un conjunto de software adicional (aplicaciones, herramientas, gestores de paquetes, etc.). Algunas distribuciones populares son</a:t>
            </a:r>
            <a:r>
              <a:rPr lang="es-MX" sz="1400" dirty="0" smtClean="0"/>
              <a:t>:</a:t>
            </a:r>
          </a:p>
          <a:p>
            <a:endParaRPr lang="es-MX" sz="1400" dirty="0"/>
          </a:p>
          <a:p>
            <a:r>
              <a:rPr lang="es-MX" sz="1400" b="1" dirty="0"/>
              <a:t>Ubuntu:</a:t>
            </a:r>
            <a:r>
              <a:rPr lang="es-MX" sz="1400" dirty="0"/>
              <a:t> Una de las distribuciones más populares y amigables para el usuario, ideal para principiantes y uso de escritorio</a:t>
            </a:r>
            <a:r>
              <a:rPr lang="es-MX" sz="1400" dirty="0" smtClean="0"/>
              <a:t>.</a:t>
            </a:r>
          </a:p>
          <a:p>
            <a:endParaRPr lang="es-MX" sz="1400" dirty="0"/>
          </a:p>
          <a:p>
            <a:r>
              <a:rPr lang="es-MX" sz="1400" b="1" dirty="0"/>
              <a:t>Debian:</a:t>
            </a:r>
            <a:r>
              <a:rPr lang="es-MX" sz="1400" dirty="0"/>
              <a:t> Conocida por su estabilidad y seguridad, Debian es la base de muchas otras distribuciones, incluido Ubuntu</a:t>
            </a:r>
            <a:r>
              <a:rPr lang="es-MX" sz="1400" dirty="0" smtClean="0"/>
              <a:t>.</a:t>
            </a:r>
          </a:p>
          <a:p>
            <a:endParaRPr lang="es-MX" sz="1400" dirty="0"/>
          </a:p>
          <a:p>
            <a:r>
              <a:rPr lang="es-MX" sz="1400" b="1" dirty="0"/>
              <a:t>Fedora:</a:t>
            </a:r>
            <a:r>
              <a:rPr lang="es-MX" sz="1400" dirty="0"/>
              <a:t> Orientada a desarrolladores y usuarios avanzados, Fedora ofrece software de vanguardia</a:t>
            </a:r>
            <a:r>
              <a:rPr lang="es-MX" sz="1400" dirty="0" smtClean="0"/>
              <a:t>.</a:t>
            </a:r>
          </a:p>
          <a:p>
            <a:endParaRPr lang="es-MX" sz="1400" dirty="0"/>
          </a:p>
          <a:p>
            <a:r>
              <a:rPr lang="es-MX" sz="1400" b="1" dirty="0"/>
              <a:t>CentOS/RHEL:</a:t>
            </a:r>
            <a:r>
              <a:rPr lang="es-MX" sz="1400" dirty="0"/>
              <a:t> CentOS es una versión gratuita de Red Hat Enterprise Linux (RHEL), popular en entornos empresariales</a:t>
            </a:r>
            <a:r>
              <a:rPr lang="es-MX" sz="1400" dirty="0" smtClean="0"/>
              <a:t>.</a:t>
            </a:r>
          </a:p>
          <a:p>
            <a:endParaRPr lang="es-MX" sz="1400" dirty="0"/>
          </a:p>
          <a:p>
            <a:r>
              <a:rPr lang="es-MX" sz="1400" b="1" dirty="0"/>
              <a:t>Arch Linux:</a:t>
            </a:r>
            <a:r>
              <a:rPr lang="es-MX" sz="1400" dirty="0"/>
              <a:t> Dirigida a usuarios avanzados, Arch proporciona un enfoque minimalista y de bricolaje, permitiendo una personalización total del sistema.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MX" altLang="es-CO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122" name="Picture 2" descr="Son necesarias tantas distribuciones Linux o son un problema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618" y="2747381"/>
            <a:ext cx="4813190" cy="274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642349" y="1436803"/>
            <a:ext cx="412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Administración del Sistema</a:t>
            </a:r>
            <a:endParaRPr lang="es-CO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946967" y="4547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3865418" y="31006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633451" y="2867731"/>
            <a:ext cx="446393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Algunos comandos importantes para administrar un sistema Linux: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top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htop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Muestra los procesos en ejecución y el uso de recursos del sistema.</a:t>
            </a:r>
            <a:endParaRPr kumimoji="0" lang="es-CO" altLang="es-C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df -h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Muestra el uso del espacio en disco.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free -m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Muestra el uso de memoria.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shutdown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Apaga o reinicia el sistema.</a:t>
            </a:r>
            <a:endParaRPr kumimoji="0" lang="es-CO" altLang="es-C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363" y="2664748"/>
            <a:ext cx="4293870" cy="5143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9303" y="3363090"/>
            <a:ext cx="2428875" cy="44767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4363" y="4079298"/>
            <a:ext cx="2133600" cy="36195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4364" y="4849333"/>
            <a:ext cx="4568190" cy="40005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9303" y="5545387"/>
            <a:ext cx="28860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873170" y="1561308"/>
            <a:ext cx="11089178" cy="4098174"/>
          </a:xfrm>
          <a:prstGeom prst="round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8" name="Picture 4" descr="Bombilla idea - Iconos gratis de arte y diseñ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4" y="1668577"/>
            <a:ext cx="2013164" cy="201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13718" y="6284423"/>
            <a:ext cx="5973082" cy="12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76452" y="2203961"/>
            <a:ext cx="778071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CO" sz="2000" b="1" dirty="0">
                <a:solidFill>
                  <a:srgbClr val="7030A0"/>
                </a:solidFill>
                <a:latin typeface="Arial" panose="020B0604020202020204" pitchFamily="34" charset="0"/>
              </a:rPr>
              <a:t>Linux es un sistema operativo poderoso y flexible, ampliamente utilizado en diversos entornos, desde servidores hasta dispositivos integrados y computadoras personales. Su estructura de código abierto, seguridad robusta y comunidad de apoyo lo convierten en una opción popular para desarrolladores, administradores de sistemas y entusiastas de la tecnología. Conocer los conceptos básicos y el uso de Linux proporciona una base sólida para explorar sus capacidades avanzadas y aplicaciones en diversos campos tecnológicos.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0C9AD7-4662-12C2-868F-F740801D0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4695D4E-168E-3DAA-FAEF-4F9772C72AF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20C9C4C-6603-FA29-1B24-BACC3ADB11AE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24D51D-5984-4D77-44EC-F71B66DB971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596FDA4-55E2-A82B-CA22-980272838B35}"/>
              </a:ext>
            </a:extLst>
          </p:cNvPr>
          <p:cNvSpPr txBox="1"/>
          <p:nvPr/>
        </p:nvSpPr>
        <p:spPr>
          <a:xfrm>
            <a:off x="628194" y="362668"/>
            <a:ext cx="11303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000" b="1" dirty="0">
                <a:solidFill>
                  <a:prstClr val="white"/>
                </a:solidFill>
                <a:latin typeface="Montserrat" panose="00000500000000000000" pitchFamily="2" charset="0"/>
              </a:rPr>
              <a:t>www.pio.edu.co</a:t>
            </a:r>
            <a:endParaRPr kumimoji="0" lang="es-CO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648E2EC-F965-E9D4-1A36-9AF2F7459980}"/>
              </a:ext>
            </a:extLst>
          </p:cNvPr>
          <p:cNvSpPr/>
          <p:nvPr/>
        </p:nvSpPr>
        <p:spPr>
          <a:xfrm>
            <a:off x="0" y="2512895"/>
            <a:ext cx="12192000" cy="1846659"/>
          </a:xfrm>
          <a:custGeom>
            <a:avLst/>
            <a:gdLst/>
            <a:ahLst/>
            <a:cxnLst/>
            <a:rect l="l" t="t" r="r" b="b"/>
            <a:pathLst>
              <a:path w="12192000" h="3949700">
                <a:moveTo>
                  <a:pt x="0" y="3949700"/>
                </a:moveTo>
                <a:lnTo>
                  <a:pt x="12192000" y="3949700"/>
                </a:lnTo>
                <a:lnTo>
                  <a:pt x="12192000" y="0"/>
                </a:lnTo>
                <a:lnTo>
                  <a:pt x="0" y="0"/>
                </a:lnTo>
                <a:lnTo>
                  <a:pt x="0" y="3949700"/>
                </a:lnTo>
                <a:close/>
              </a:path>
            </a:pathLst>
          </a:custGeom>
          <a:solidFill>
            <a:schemeClr val="bg2">
              <a:lumMod val="90000"/>
              <a:alpha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42753D0-B517-ADBA-F7A7-C952CDF82D83}"/>
              </a:ext>
            </a:extLst>
          </p:cNvPr>
          <p:cNvSpPr txBox="1"/>
          <p:nvPr/>
        </p:nvSpPr>
        <p:spPr>
          <a:xfrm>
            <a:off x="0" y="2596249"/>
            <a:ext cx="12209617" cy="168764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Formamos </a:t>
            </a:r>
            <a:r>
              <a:rPr lang="es-CO" sz="5400" b="1" spc="-20" dirty="0" err="1">
                <a:solidFill>
                  <a:srgbClr val="002060"/>
                </a:solidFill>
                <a:latin typeface="Montserrat" panose="00000500000000000000" pitchFamily="2" charset="0"/>
                <a:cs typeface="Arial"/>
              </a:rPr>
              <a:t>pioner@s</a:t>
            </a: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 para un</a:t>
            </a:r>
          </a:p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mundo laboral que sí existe…</a:t>
            </a:r>
            <a:endParaRPr lang="es-CO" sz="5400" b="1" spc="-15" dirty="0">
              <a:solidFill>
                <a:srgbClr val="0A51A1"/>
              </a:solidFill>
              <a:latin typeface="Montserrat" panose="00000500000000000000" pitchFamily="2" charset="0"/>
              <a:cs typeface="Arial"/>
            </a:endParaRPr>
          </a:p>
        </p:txBody>
      </p:sp>
      <p:pic>
        <p:nvPicPr>
          <p:cNvPr id="9" name="Imagen 8" descr="Un grupo de personas en una cancha&#10;&#10;Descripción generada automáticamente">
            <a:extLst>
              <a:ext uri="{FF2B5EF4-FFF2-40B4-BE49-F238E27FC236}">
                <a16:creationId xmlns:a16="http://schemas.microsoft.com/office/drawing/2014/main" id="{0A862BFF-D521-B4E6-55F7-7136E17545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486" y="4894307"/>
            <a:ext cx="12422365" cy="184665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8557DD9-E31A-437A-6EAB-BDA5FE1B7B85}"/>
              </a:ext>
            </a:extLst>
          </p:cNvPr>
          <p:cNvSpPr txBox="1"/>
          <p:nvPr/>
        </p:nvSpPr>
        <p:spPr>
          <a:xfrm>
            <a:off x="4702830" y="4359554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>
                <a:solidFill>
                  <a:srgbClr val="002060"/>
                </a:solidFill>
                <a:latin typeface="Montserrat" panose="00000500000000000000" pitchFamily="2" charset="0"/>
              </a:rPr>
              <a:t>#YoSoyPio</a:t>
            </a:r>
          </a:p>
        </p:txBody>
      </p:sp>
    </p:spTree>
    <p:extLst>
      <p:ext uri="{BB962C8B-B14F-4D97-AF65-F5344CB8AC3E}">
        <p14:creationId xmlns:p14="http://schemas.microsoft.com/office/powerpoint/2010/main" val="24895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4504</TotalTime>
  <Words>749</Words>
  <Application>Microsoft Office PowerPoint</Application>
  <PresentationFormat>Panorámica</PresentationFormat>
  <Paragraphs>46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Ogp Informatica</dc:creator>
  <cp:lastModifiedBy>CARLOS RODRIGUEZ</cp:lastModifiedBy>
  <cp:revision>115</cp:revision>
  <dcterms:created xsi:type="dcterms:W3CDTF">2023-03-30T14:23:16Z</dcterms:created>
  <dcterms:modified xsi:type="dcterms:W3CDTF">2024-09-04T00:49:24Z</dcterms:modified>
</cp:coreProperties>
</file>