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15" r:id="rId9"/>
    <p:sldId id="30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11/09/2024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11/09/2024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11/09/2024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1952491" y="3099673"/>
            <a:ext cx="8579734" cy="1323439"/>
          </a:xfrm>
          <a:prstGeom prst="rect">
            <a:avLst/>
          </a:prstGeom>
          <a:noFill/>
        </p:spPr>
        <p:txBody>
          <a:bodyPr wrap="square" rtlCol="0">
            <a:spAutoFit/>
          </a:bodyPr>
          <a:lstStyle/>
          <a:p>
            <a:pPr lvl="0" algn="ctr">
              <a:defRPr/>
            </a:pPr>
            <a:r>
              <a:rPr lang="es-MX" sz="40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Diseño de layout con CSS; Flexbox y Grid Layout.</a:t>
            </a:r>
            <a:endParaRPr kumimoji="0" lang="es-CO" sz="40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62932" y="1202086"/>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 name="Picture 2" descr="Diseño de cuadrícula css hojas de estilo en cascada diseño de página css  flex-box layout, world wide web, ángulo, diseño web, texto png | PNGW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552" y="2227810"/>
            <a:ext cx="5377623" cy="3472075"/>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412484" y="2967582"/>
            <a:ext cx="4573068" cy="1815882"/>
          </a:xfrm>
          <a:prstGeom prst="rect">
            <a:avLst/>
          </a:prstGeom>
          <a:noFill/>
        </p:spPr>
        <p:txBody>
          <a:bodyPr wrap="square" rtlCol="0">
            <a:spAutoFit/>
          </a:bodyPr>
          <a:lstStyle/>
          <a:p>
            <a:pPr algn="just"/>
            <a:r>
              <a:rPr lang="es-MX" sz="1400" dirty="0"/>
              <a:t>El diseño de layout en CSS se refiere a la manera en que se organizan los elementos dentro de una página web. CSS ofrece varias herramientas para crear layouts efectivos y responsivos. Entre las más poderosas y flexibles se encuentran </a:t>
            </a:r>
            <a:r>
              <a:rPr lang="es-MX" sz="1400" b="1" dirty="0"/>
              <a:t>Flexbox</a:t>
            </a:r>
            <a:r>
              <a:rPr lang="es-MX" sz="1400" dirty="0"/>
              <a:t> y </a:t>
            </a:r>
            <a:r>
              <a:rPr lang="es-MX" sz="1400" b="1" dirty="0"/>
              <a:t>Grid Layout</a:t>
            </a:r>
            <a:r>
              <a:rPr lang="es-MX" sz="1400" dirty="0"/>
              <a:t>. Ambas tecnologías permiten construir layouts complejos y responsivos de forma más sencilla y eficiente comparado con métodos más antiguos como el uso de floats o posicionamiento absoluto.</a:t>
            </a:r>
            <a:endParaRPr lang="es-CO" sz="1400" b="1" dirty="0"/>
          </a:p>
        </p:txBody>
      </p:sp>
      <p:sp>
        <p:nvSpPr>
          <p:cNvPr id="3" name="Rectángulo 2"/>
          <p:cNvSpPr/>
          <p:nvPr/>
        </p:nvSpPr>
        <p:spPr>
          <a:xfrm>
            <a:off x="2341805" y="1317453"/>
            <a:ext cx="7342138"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sz="2800" b="1" dirty="0">
                <a:ln/>
                <a:solidFill>
                  <a:schemeClr val="accent5">
                    <a:lumMod val="60000"/>
                    <a:lumOff val="40000"/>
                  </a:schemeClr>
                </a:solidFill>
              </a:rPr>
              <a:t>Diseño de Layout con CSS: Flexbox y Grid Layout</a:t>
            </a:r>
            <a:endParaRPr lang="es-ES" sz="2800" b="1" cap="none" spc="0" dirty="0">
              <a:ln/>
              <a:solidFill>
                <a:schemeClr val="accent5">
                  <a:lumMod val="60000"/>
                  <a:lumOff val="40000"/>
                </a:schemeClr>
              </a:solidFill>
              <a:effectLst/>
            </a:endParaRPr>
          </a:p>
        </p:txBody>
      </p:sp>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050" name="Picture 2" descr="flexbox | Fig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329" y="1955144"/>
            <a:ext cx="2771022" cy="4196274"/>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967901" y="1179283"/>
            <a:ext cx="6583421" cy="523220"/>
          </a:xfrm>
          <a:prstGeom prst="rect">
            <a:avLst/>
          </a:prstGeom>
          <a:noFill/>
        </p:spPr>
        <p:txBody>
          <a:bodyPr wrap="square" rtlCol="0">
            <a:spAutoFit/>
          </a:bodyPr>
          <a:lstStyle/>
          <a:p>
            <a:r>
              <a:rPr lang="es-MX" sz="2800" b="1" dirty="0">
                <a:solidFill>
                  <a:schemeClr val="accent5">
                    <a:lumMod val="60000"/>
                    <a:lumOff val="40000"/>
                  </a:schemeClr>
                </a:solidFill>
              </a:rPr>
              <a:t>Flexbox (Flexible Box Layout Module)</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1944312" y="2758318"/>
            <a:ext cx="306826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sz="1400" b="1" dirty="0"/>
              <a:t>Flexbox</a:t>
            </a:r>
            <a:r>
              <a:rPr lang="es-MX" sz="1400" dirty="0"/>
              <a:t> es un modelo de layout unidimensional que proporciona una forma eficiente de alinear y distribuir espacio entre los elementos de un contenedor, incluso cuando su tamaño es desconocido o dinámico. Flexbox se centra en el diseño de una dirección a la vez: ya sea una fila (horizontal) o una columna (vertical).</a:t>
            </a:r>
            <a:endParaRPr kumimoji="0" lang="es-CO" altLang="es-CO" sz="1400" b="0" i="0" u="none" strike="noStrike" cap="none" normalizeH="0" baseline="0" dirty="0" smtClean="0">
              <a:ln>
                <a:noFill/>
              </a:ln>
              <a:solidFill>
                <a:schemeClr val="tx1"/>
              </a:solidFill>
              <a:effectLst/>
            </a:endParaRPr>
          </a:p>
        </p:txBody>
      </p:sp>
      <p:cxnSp>
        <p:nvCxnSpPr>
          <p:cNvPr id="7" name="Conector recto de flecha 6"/>
          <p:cNvCxnSpPr/>
          <p:nvPr/>
        </p:nvCxnSpPr>
        <p:spPr>
          <a:xfrm flipV="1">
            <a:off x="5012576" y="2940286"/>
            <a:ext cx="1088967" cy="465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5012576" y="4053281"/>
            <a:ext cx="872835" cy="93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7" name="Picture 3" descr="Entender los conceptos principales de Flex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383" y="2636288"/>
            <a:ext cx="4383809" cy="1792519"/>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715790" y="1222560"/>
            <a:ext cx="4505498" cy="523220"/>
          </a:xfrm>
          <a:prstGeom prst="rect">
            <a:avLst/>
          </a:prstGeom>
          <a:noFill/>
        </p:spPr>
        <p:txBody>
          <a:bodyPr wrap="square" rtlCol="0">
            <a:spAutoFit/>
          </a:bodyPr>
          <a:lstStyle/>
          <a:p>
            <a:r>
              <a:rPr lang="es-MX" sz="2800" b="1" dirty="0">
                <a:solidFill>
                  <a:schemeClr val="accent5">
                    <a:lumMod val="60000"/>
                    <a:lumOff val="40000"/>
                  </a:schemeClr>
                </a:solidFill>
              </a:rPr>
              <a:t>Principios Básicos de Flexbox</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1837113" y="2322276"/>
            <a:ext cx="389578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Contenedor Flex</a:t>
            </a:r>
            <a:r>
              <a:rPr kumimoji="0" lang="es-CO" altLang="es-CO" sz="1400" b="0" i="0" u="none" strike="noStrike" cap="none" normalizeH="0" baseline="0" dirty="0" smtClean="0">
                <a:ln>
                  <a:noFill/>
                </a:ln>
                <a:solidFill>
                  <a:schemeClr val="tx1"/>
                </a:solidFill>
                <a:effectLst/>
                <a:latin typeface="Arial" panose="020B0604020202020204" pitchFamily="34" charset="0"/>
              </a:rPr>
              <a:t>: Se define estableciendo </a:t>
            </a:r>
            <a:r>
              <a:rPr kumimoji="0" lang="es-CO" altLang="es-CO" sz="1400" b="0" i="0" u="none" strike="noStrike" cap="none" normalizeH="0" baseline="0" dirty="0" smtClean="0">
                <a:ln>
                  <a:noFill/>
                </a:ln>
                <a:solidFill>
                  <a:schemeClr val="tx1"/>
                </a:solidFill>
                <a:effectLst/>
                <a:latin typeface="Arial Unicode MS"/>
              </a:rPr>
              <a:t>display: flex</a:t>
            </a:r>
            <a:r>
              <a:rPr kumimoji="0" lang="es-CO" altLang="es-CO" sz="1400" b="0" i="0" u="none" strike="noStrike" cap="none" normalizeH="0" baseline="0" dirty="0" smtClean="0">
                <a:ln>
                  <a:noFill/>
                </a:ln>
                <a:solidFill>
                  <a:schemeClr val="tx1"/>
                </a:solidFill>
                <a:effectLst/>
              </a:rPr>
              <a:t> en un elemento. Los elementos hijos de este contenedor se convierten en elementos flexibles.</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Ejes</a:t>
            </a:r>
            <a:r>
              <a:rPr kumimoji="0" lang="es-CO" altLang="es-CO" sz="1400" b="0" i="0" u="none" strike="noStrike" cap="none" normalizeH="0" baseline="0" dirty="0" smtClean="0">
                <a:ln>
                  <a:noFill/>
                </a:ln>
                <a:solidFill>
                  <a:schemeClr val="tx1"/>
                </a:solidFill>
                <a:effectLst/>
                <a:latin typeface="Arial" panose="020B0604020202020204" pitchFamily="34" charset="0"/>
              </a:rPr>
              <a:t>: Flexbox opera con dos ejes principales:</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Eje principal (main axis)</a:t>
            </a:r>
            <a:r>
              <a:rPr kumimoji="0" lang="es-CO" altLang="es-CO" sz="1400" b="0" i="0" u="none" strike="noStrike" cap="none" normalizeH="0" baseline="0" dirty="0" smtClean="0">
                <a:ln>
                  <a:noFill/>
                </a:ln>
                <a:solidFill>
                  <a:schemeClr val="tx1"/>
                </a:solidFill>
                <a:effectLst/>
                <a:latin typeface="Arial" panose="020B0604020202020204" pitchFamily="34" charset="0"/>
              </a:rPr>
              <a:t>: La dirección principal a lo largo de la cual se distribuyen los elementos (por defecto es horizontal, de izquierda a derecha).</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Eje transversal (cross axis)</a:t>
            </a:r>
            <a:r>
              <a:rPr kumimoji="0" lang="es-CO" altLang="es-CO" sz="1400" b="0" i="0" u="none" strike="noStrike" cap="none" normalizeH="0" baseline="0" dirty="0" smtClean="0">
                <a:ln>
                  <a:noFill/>
                </a:ln>
                <a:solidFill>
                  <a:schemeClr val="tx1"/>
                </a:solidFill>
                <a:effectLst/>
                <a:latin typeface="Arial" panose="020B0604020202020204" pitchFamily="34" charset="0"/>
              </a:rPr>
              <a:t>: La dirección perpendicular al eje principal.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175153" y="1248611"/>
            <a:ext cx="5819217" cy="523220"/>
          </a:xfrm>
          <a:prstGeom prst="rect">
            <a:avLst/>
          </a:prstGeom>
          <a:noFill/>
        </p:spPr>
        <p:txBody>
          <a:bodyPr wrap="square" rtlCol="0">
            <a:spAutoFit/>
          </a:bodyPr>
          <a:lstStyle/>
          <a:p>
            <a:r>
              <a:rPr lang="es-MX" sz="2800" b="1" dirty="0">
                <a:solidFill>
                  <a:schemeClr val="accent5">
                    <a:lumMod val="60000"/>
                    <a:lumOff val="40000"/>
                  </a:schemeClr>
                </a:solidFill>
              </a:rPr>
              <a:t>Propiedades del contenedor Flex</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964610" y="2169810"/>
            <a:ext cx="503717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Arial Unicode MS"/>
              </a:rPr>
              <a:t>flex-</a:t>
            </a:r>
            <a:r>
              <a:rPr kumimoji="0" lang="es-CO" altLang="es-CO" sz="1200" b="0" i="0" u="none" strike="noStrike" cap="none" normalizeH="0" baseline="0" dirty="0" err="1" smtClean="0">
                <a:ln>
                  <a:noFill/>
                </a:ln>
                <a:solidFill>
                  <a:schemeClr val="tx1"/>
                </a:solidFill>
                <a:effectLst/>
                <a:latin typeface="Arial Unicode MS"/>
              </a:rPr>
              <a:t>direction</a:t>
            </a:r>
            <a:r>
              <a:rPr kumimoji="0" lang="es-CO" altLang="es-CO" sz="1200" b="0" i="0" u="none" strike="noStrike" cap="none" normalizeH="0" baseline="0" dirty="0" smtClean="0">
                <a:ln>
                  <a:noFill/>
                </a:ln>
                <a:solidFill>
                  <a:schemeClr val="tx1"/>
                </a:solidFill>
                <a:effectLst/>
              </a:rPr>
              <a:t>: Define la dirección del eje principal (ej., </a:t>
            </a:r>
            <a:r>
              <a:rPr kumimoji="0" lang="es-CO" altLang="es-CO" sz="1200" b="0" i="0" u="none" strike="noStrike" cap="none" normalizeH="0" baseline="0" dirty="0" smtClean="0">
                <a:ln>
                  <a:noFill/>
                </a:ln>
                <a:solidFill>
                  <a:schemeClr val="tx1"/>
                </a:solidFill>
                <a:effectLst/>
                <a:latin typeface="Arial Unicode MS"/>
              </a:rPr>
              <a:t>row</a:t>
            </a:r>
            <a:r>
              <a:rPr kumimoji="0" lang="es-CO" altLang="es-CO" sz="1200" b="0" i="0" u="none" strike="noStrike" cap="none" normalizeH="0" baseline="0" dirty="0" smtClean="0">
                <a:ln>
                  <a:noFill/>
                </a:ln>
                <a:solidFill>
                  <a:schemeClr val="tx1"/>
                </a:solidFill>
                <a:effectLst/>
              </a:rPr>
              <a:t>, </a:t>
            </a:r>
            <a:r>
              <a:rPr kumimoji="0" lang="es-CO" altLang="es-CO" sz="1200" b="0" i="0" u="none" strike="noStrike" cap="none" normalizeH="0" baseline="0" dirty="0" smtClean="0">
                <a:ln>
                  <a:noFill/>
                </a:ln>
                <a:solidFill>
                  <a:schemeClr val="tx1"/>
                </a:solidFill>
                <a:effectLst/>
                <a:latin typeface="Arial Unicode MS"/>
              </a:rPr>
              <a:t>column</a:t>
            </a:r>
            <a:r>
              <a:rPr kumimoji="0" lang="es-CO" altLang="es-CO" sz="12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Arial Unicode MS"/>
              </a:rPr>
              <a:t>justify-content</a:t>
            </a:r>
            <a:r>
              <a:rPr kumimoji="0" lang="es-CO" altLang="es-CO" sz="1200" b="0" i="0" u="none" strike="noStrike" cap="none" normalizeH="0" baseline="0" dirty="0" smtClean="0">
                <a:ln>
                  <a:noFill/>
                </a:ln>
                <a:solidFill>
                  <a:schemeClr val="tx1"/>
                </a:solidFill>
                <a:effectLst/>
              </a:rPr>
              <a:t>: Alinea los elementos flexibles a lo largo del eje principal (ej., </a:t>
            </a:r>
            <a:r>
              <a:rPr kumimoji="0" lang="es-CO" altLang="es-CO" sz="1200" b="0" i="0" u="none" strike="noStrike" cap="none" normalizeH="0" baseline="0" dirty="0" smtClean="0">
                <a:ln>
                  <a:noFill/>
                </a:ln>
                <a:solidFill>
                  <a:schemeClr val="tx1"/>
                </a:solidFill>
                <a:effectLst/>
                <a:latin typeface="Arial Unicode MS"/>
              </a:rPr>
              <a:t>flex-</a:t>
            </a:r>
            <a:r>
              <a:rPr kumimoji="0" lang="es-CO" altLang="es-CO" sz="1200" b="0" i="0" u="none" strike="noStrike" cap="none" normalizeH="0" baseline="0" dirty="0" err="1" smtClean="0">
                <a:ln>
                  <a:noFill/>
                </a:ln>
                <a:solidFill>
                  <a:schemeClr val="tx1"/>
                </a:solidFill>
                <a:effectLst/>
                <a:latin typeface="Arial Unicode MS"/>
              </a:rPr>
              <a:t>start</a:t>
            </a:r>
            <a:r>
              <a:rPr kumimoji="0" lang="es-CO" altLang="es-CO" sz="1200" b="0" i="0" u="none" strike="noStrike" cap="none" normalizeH="0" baseline="0" dirty="0" smtClean="0">
                <a:ln>
                  <a:noFill/>
                </a:ln>
                <a:solidFill>
                  <a:schemeClr val="tx1"/>
                </a:solidFill>
                <a:effectLst/>
              </a:rPr>
              <a:t>, </a:t>
            </a:r>
            <a:r>
              <a:rPr kumimoji="0" lang="es-CO" altLang="es-CO" sz="1200" b="0" i="0" u="none" strike="noStrike" cap="none" normalizeH="0" baseline="0" dirty="0" smtClean="0">
                <a:ln>
                  <a:noFill/>
                </a:ln>
                <a:solidFill>
                  <a:schemeClr val="tx1"/>
                </a:solidFill>
                <a:effectLst/>
                <a:latin typeface="Arial Unicode MS"/>
              </a:rPr>
              <a:t>flex-</a:t>
            </a:r>
            <a:r>
              <a:rPr kumimoji="0" lang="es-CO" altLang="es-CO" sz="1200" b="0" i="0" u="none" strike="noStrike" cap="none" normalizeH="0" baseline="0" dirty="0" err="1" smtClean="0">
                <a:ln>
                  <a:noFill/>
                </a:ln>
                <a:solidFill>
                  <a:schemeClr val="tx1"/>
                </a:solidFill>
                <a:effectLst/>
                <a:latin typeface="Arial Unicode MS"/>
              </a:rPr>
              <a:t>end</a:t>
            </a:r>
            <a:r>
              <a:rPr kumimoji="0" lang="es-CO" altLang="es-CO" sz="1200" b="0" i="0" u="none" strike="noStrike" cap="none" normalizeH="0" baseline="0" dirty="0" smtClean="0">
                <a:ln>
                  <a:noFill/>
                </a:ln>
                <a:solidFill>
                  <a:schemeClr val="tx1"/>
                </a:solidFill>
                <a:effectLst/>
              </a:rPr>
              <a:t>, </a:t>
            </a:r>
            <a:r>
              <a:rPr kumimoji="0" lang="es-CO" altLang="es-CO" sz="1200" b="0" i="0" u="none" strike="noStrike" cap="none" normalizeH="0" baseline="0" dirty="0" smtClean="0">
                <a:ln>
                  <a:noFill/>
                </a:ln>
                <a:solidFill>
                  <a:schemeClr val="tx1"/>
                </a:solidFill>
                <a:effectLst/>
                <a:latin typeface="Arial Unicode MS"/>
              </a:rPr>
              <a:t>center</a:t>
            </a:r>
            <a:r>
              <a:rPr kumimoji="0" lang="es-CO" altLang="es-CO" sz="1200" b="0" i="0" u="none" strike="noStrike" cap="none" normalizeH="0" baseline="0" dirty="0" smtClean="0">
                <a:ln>
                  <a:noFill/>
                </a:ln>
                <a:solidFill>
                  <a:schemeClr val="tx1"/>
                </a:solidFill>
                <a:effectLst/>
              </a:rPr>
              <a:t>, </a:t>
            </a:r>
            <a:r>
              <a:rPr kumimoji="0" lang="es-CO" altLang="es-CO" sz="1200" b="0" i="0" u="none" strike="noStrike" cap="none" normalizeH="0" baseline="0" dirty="0" smtClean="0">
                <a:ln>
                  <a:noFill/>
                </a:ln>
                <a:solidFill>
                  <a:schemeClr val="tx1"/>
                </a:solidFill>
                <a:effectLst/>
                <a:latin typeface="Arial Unicode MS"/>
              </a:rPr>
              <a:t>space-between</a:t>
            </a:r>
            <a:r>
              <a:rPr kumimoji="0" lang="es-CO" altLang="es-CO" sz="1200" b="0" i="0" u="none" strike="noStrike" cap="none" normalizeH="0" baseline="0" dirty="0" smtClean="0">
                <a:ln>
                  <a:noFill/>
                </a:ln>
                <a:solidFill>
                  <a:schemeClr val="tx1"/>
                </a:solidFill>
                <a:effectLst/>
              </a:rPr>
              <a:t>, </a:t>
            </a:r>
            <a:r>
              <a:rPr kumimoji="0" lang="es-CO" altLang="es-CO" sz="1200" b="0" i="0" u="none" strike="noStrike" cap="none" normalizeH="0" baseline="0" dirty="0" smtClean="0">
                <a:ln>
                  <a:noFill/>
                </a:ln>
                <a:solidFill>
                  <a:schemeClr val="tx1"/>
                </a:solidFill>
                <a:effectLst/>
                <a:latin typeface="Arial Unicode MS"/>
              </a:rPr>
              <a:t>space-around</a:t>
            </a:r>
            <a:r>
              <a:rPr kumimoji="0" lang="es-CO" altLang="es-CO" sz="12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Arial Unicode MS"/>
              </a:rPr>
              <a:t>align-items</a:t>
            </a:r>
            <a:r>
              <a:rPr kumimoji="0" lang="es-CO" altLang="es-CO" sz="1200" b="0" i="0" u="none" strike="noStrike" cap="none" normalizeH="0" baseline="0" dirty="0" smtClean="0">
                <a:ln>
                  <a:noFill/>
                </a:ln>
                <a:solidFill>
                  <a:schemeClr val="tx1"/>
                </a:solidFill>
                <a:effectLst/>
              </a:rPr>
              <a:t>: Alinea los elementos flexibles a lo largo del eje transversal (ej., </a:t>
            </a:r>
            <a:r>
              <a:rPr kumimoji="0" lang="es-CO" altLang="es-CO" sz="1200" b="0" i="0" u="none" strike="noStrike" cap="none" normalizeH="0" baseline="0" dirty="0" smtClean="0">
                <a:ln>
                  <a:noFill/>
                </a:ln>
                <a:solidFill>
                  <a:schemeClr val="tx1"/>
                </a:solidFill>
                <a:effectLst/>
                <a:latin typeface="Arial Unicode MS"/>
              </a:rPr>
              <a:t>stretch</a:t>
            </a:r>
            <a:r>
              <a:rPr kumimoji="0" lang="es-CO" altLang="es-CO" sz="1200" b="0" i="0" u="none" strike="noStrike" cap="none" normalizeH="0" baseline="0" dirty="0" smtClean="0">
                <a:ln>
                  <a:noFill/>
                </a:ln>
                <a:solidFill>
                  <a:schemeClr val="tx1"/>
                </a:solidFill>
                <a:effectLst/>
              </a:rPr>
              <a:t>, </a:t>
            </a:r>
            <a:r>
              <a:rPr kumimoji="0" lang="es-CO" altLang="es-CO" sz="1200" b="0" i="0" u="none" strike="noStrike" cap="none" normalizeH="0" baseline="0" dirty="0" smtClean="0">
                <a:ln>
                  <a:noFill/>
                </a:ln>
                <a:solidFill>
                  <a:schemeClr val="tx1"/>
                </a:solidFill>
                <a:effectLst/>
                <a:latin typeface="Arial Unicode MS"/>
              </a:rPr>
              <a:t>flex-</a:t>
            </a:r>
            <a:r>
              <a:rPr kumimoji="0" lang="es-CO" altLang="es-CO" sz="1200" b="0" i="0" u="none" strike="noStrike" cap="none" normalizeH="0" baseline="0" dirty="0" err="1" smtClean="0">
                <a:ln>
                  <a:noFill/>
                </a:ln>
                <a:solidFill>
                  <a:schemeClr val="tx1"/>
                </a:solidFill>
                <a:effectLst/>
                <a:latin typeface="Arial Unicode MS"/>
              </a:rPr>
              <a:t>start</a:t>
            </a:r>
            <a:r>
              <a:rPr kumimoji="0" lang="es-CO" altLang="es-CO" sz="1200" b="0" i="0" u="none" strike="noStrike" cap="none" normalizeH="0" baseline="0" dirty="0" smtClean="0">
                <a:ln>
                  <a:noFill/>
                </a:ln>
                <a:solidFill>
                  <a:schemeClr val="tx1"/>
                </a:solidFill>
                <a:effectLst/>
              </a:rPr>
              <a:t>, </a:t>
            </a:r>
            <a:r>
              <a:rPr kumimoji="0" lang="es-CO" altLang="es-CO" sz="1200" b="0" i="0" u="none" strike="noStrike" cap="none" normalizeH="0" baseline="0" dirty="0" smtClean="0">
                <a:ln>
                  <a:noFill/>
                </a:ln>
                <a:solidFill>
                  <a:schemeClr val="tx1"/>
                </a:solidFill>
                <a:effectLst/>
                <a:latin typeface="Arial Unicode MS"/>
              </a:rPr>
              <a:t>flex-</a:t>
            </a:r>
            <a:r>
              <a:rPr kumimoji="0" lang="es-CO" altLang="es-CO" sz="1200" b="0" i="0" u="none" strike="noStrike" cap="none" normalizeH="0" baseline="0" dirty="0" err="1" smtClean="0">
                <a:ln>
                  <a:noFill/>
                </a:ln>
                <a:solidFill>
                  <a:schemeClr val="tx1"/>
                </a:solidFill>
                <a:effectLst/>
                <a:latin typeface="Arial Unicode MS"/>
              </a:rPr>
              <a:t>end</a:t>
            </a:r>
            <a:r>
              <a:rPr kumimoji="0" lang="es-CO" altLang="es-CO" sz="1200" b="0" i="0" u="none" strike="noStrike" cap="none" normalizeH="0" baseline="0" dirty="0" smtClean="0">
                <a:ln>
                  <a:noFill/>
                </a:ln>
                <a:solidFill>
                  <a:schemeClr val="tx1"/>
                </a:solidFill>
                <a:effectLst/>
              </a:rPr>
              <a:t>, </a:t>
            </a:r>
            <a:r>
              <a:rPr kumimoji="0" lang="es-CO" altLang="es-CO" sz="1200" b="0" i="0" u="none" strike="noStrike" cap="none" normalizeH="0" baseline="0" dirty="0" smtClean="0">
                <a:ln>
                  <a:noFill/>
                </a:ln>
                <a:solidFill>
                  <a:schemeClr val="tx1"/>
                </a:solidFill>
                <a:effectLst/>
                <a:latin typeface="Arial Unicode MS"/>
              </a:rPr>
              <a:t>center</a:t>
            </a:r>
            <a:r>
              <a:rPr kumimoji="0" lang="es-CO" altLang="es-CO" sz="12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Arial Unicode MS"/>
              </a:rPr>
              <a:t>flex-wrap</a:t>
            </a:r>
            <a:r>
              <a:rPr kumimoji="0" lang="es-CO" altLang="es-CO" sz="1200" b="0" i="0" u="none" strike="noStrike" cap="none" normalizeH="0" baseline="0" dirty="0" smtClean="0">
                <a:ln>
                  <a:noFill/>
                </a:ln>
                <a:solidFill>
                  <a:schemeClr val="tx1"/>
                </a:solidFill>
                <a:effectLst/>
              </a:rPr>
              <a:t>: Controla si los elementos flexibles deben envolverse cuando no hay suficiente espacio en el contenedor (ej., </a:t>
            </a:r>
            <a:r>
              <a:rPr kumimoji="0" lang="es-CO" altLang="es-CO" sz="1200" b="0" i="0" u="none" strike="noStrike" cap="none" normalizeH="0" baseline="0" dirty="0" smtClean="0">
                <a:ln>
                  <a:noFill/>
                </a:ln>
                <a:solidFill>
                  <a:schemeClr val="tx1"/>
                </a:solidFill>
                <a:effectLst/>
                <a:latin typeface="Arial Unicode MS"/>
              </a:rPr>
              <a:t>nowrap</a:t>
            </a:r>
            <a:r>
              <a:rPr kumimoji="0" lang="es-CO" altLang="es-CO" sz="1200" b="0" i="0" u="none" strike="noStrike" cap="none" normalizeH="0" baseline="0" dirty="0" smtClean="0">
                <a:ln>
                  <a:noFill/>
                </a:ln>
                <a:solidFill>
                  <a:schemeClr val="tx1"/>
                </a:solidFill>
                <a:effectLst/>
              </a:rPr>
              <a:t>, </a:t>
            </a:r>
            <a:r>
              <a:rPr kumimoji="0" lang="es-CO" altLang="es-CO" sz="1200" b="0" i="0" u="none" strike="noStrike" cap="none" normalizeH="0" baseline="0" dirty="0" smtClean="0">
                <a:ln>
                  <a:noFill/>
                </a:ln>
                <a:solidFill>
                  <a:schemeClr val="tx1"/>
                </a:solidFill>
                <a:effectLst/>
                <a:latin typeface="Arial Unicode MS"/>
              </a:rPr>
              <a:t>wrap</a:t>
            </a:r>
            <a:r>
              <a:rPr kumimoji="0" lang="es-CO" altLang="es-CO" sz="12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Arial" panose="020B0604020202020204" pitchFamily="34" charset="0"/>
              </a:rPr>
              <a:t>Propiedades de los elementos flex</a:t>
            </a:r>
            <a:r>
              <a:rPr kumimoji="0" lang="es-CO" altLang="es-CO" sz="12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Arial Unicode MS"/>
              </a:rPr>
              <a:t>flex-</a:t>
            </a:r>
            <a:r>
              <a:rPr kumimoji="0" lang="es-CO" altLang="es-CO" sz="1200" b="0" i="0" u="none" strike="noStrike" cap="none" normalizeH="0" baseline="0" dirty="0" err="1" smtClean="0">
                <a:ln>
                  <a:noFill/>
                </a:ln>
                <a:solidFill>
                  <a:schemeClr val="tx1"/>
                </a:solidFill>
                <a:effectLst/>
                <a:latin typeface="Arial Unicode MS"/>
              </a:rPr>
              <a:t>grow</a:t>
            </a:r>
            <a:r>
              <a:rPr kumimoji="0" lang="es-CO" altLang="es-CO" sz="1200" b="0" i="0" u="none" strike="noStrike" cap="none" normalizeH="0" baseline="0" dirty="0" smtClean="0">
                <a:ln>
                  <a:noFill/>
                </a:ln>
                <a:solidFill>
                  <a:schemeClr val="tx1"/>
                </a:solidFill>
                <a:effectLst/>
              </a:rPr>
              <a:t>: Determina cuánto puede crecer un elemento en relación con los demás.</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Arial Unicode MS"/>
              </a:rPr>
              <a:t>flex-</a:t>
            </a:r>
            <a:r>
              <a:rPr kumimoji="0" lang="es-CO" altLang="es-CO" sz="1200" b="0" i="0" u="none" strike="noStrike" cap="none" normalizeH="0" baseline="0" dirty="0" err="1" smtClean="0">
                <a:ln>
                  <a:noFill/>
                </a:ln>
                <a:solidFill>
                  <a:schemeClr val="tx1"/>
                </a:solidFill>
                <a:effectLst/>
                <a:latin typeface="Arial Unicode MS"/>
              </a:rPr>
              <a:t>shrink</a:t>
            </a:r>
            <a:r>
              <a:rPr kumimoji="0" lang="es-CO" altLang="es-CO" sz="1200" b="0" i="0" u="none" strike="noStrike" cap="none" normalizeH="0" baseline="0" dirty="0" smtClean="0">
                <a:ln>
                  <a:noFill/>
                </a:ln>
                <a:solidFill>
                  <a:schemeClr val="tx1"/>
                </a:solidFill>
                <a:effectLst/>
              </a:rPr>
              <a:t>: Define cómo se reduce el tamaño de un elemento si hay falta de espacio.</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Arial Unicode MS"/>
              </a:rPr>
              <a:t>flex-</a:t>
            </a:r>
            <a:r>
              <a:rPr kumimoji="0" lang="es-CO" altLang="es-CO" sz="1200" b="0" i="0" u="none" strike="noStrike" cap="none" normalizeH="0" baseline="0" dirty="0" err="1" smtClean="0">
                <a:ln>
                  <a:noFill/>
                </a:ln>
                <a:solidFill>
                  <a:schemeClr val="tx1"/>
                </a:solidFill>
                <a:effectLst/>
                <a:latin typeface="Arial Unicode MS"/>
              </a:rPr>
              <a:t>basis</a:t>
            </a:r>
            <a:r>
              <a:rPr kumimoji="0" lang="es-CO" altLang="es-CO" sz="1200" b="0" i="0" u="none" strike="noStrike" cap="none" normalizeH="0" baseline="0" dirty="0" smtClean="0">
                <a:ln>
                  <a:noFill/>
                </a:ln>
                <a:solidFill>
                  <a:schemeClr val="tx1"/>
                </a:solidFill>
                <a:effectLst/>
              </a:rPr>
              <a:t>: Especifica el tamaño inicial de un elemento antes de distribuir el espacio restante.</a:t>
            </a: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3" descr="Propiedades para el contenedor Flex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3092" y="2543694"/>
            <a:ext cx="4490057" cy="315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775861" y="1189840"/>
            <a:ext cx="4996815" cy="400110"/>
          </a:xfrm>
          <a:prstGeom prst="rect">
            <a:avLst/>
          </a:prstGeom>
          <a:noFill/>
        </p:spPr>
        <p:txBody>
          <a:bodyPr wrap="square" rtlCol="0">
            <a:spAutoFit/>
          </a:bodyPr>
          <a:lstStyle/>
          <a:p>
            <a:r>
              <a:rPr lang="en-US" sz="2000" b="1" dirty="0">
                <a:solidFill>
                  <a:schemeClr val="accent5">
                    <a:lumMod val="60000"/>
                    <a:lumOff val="40000"/>
                  </a:schemeClr>
                </a:solidFill>
              </a:rPr>
              <a:t>Grid Layout (CSS Grid Layout Module)</a:t>
            </a:r>
            <a:endParaRPr lang="es-CO" sz="2000" b="1" dirty="0">
              <a:solidFill>
                <a:schemeClr val="accent5">
                  <a:lumMod val="60000"/>
                  <a:lumOff val="40000"/>
                </a:schemeClr>
              </a:solidFill>
            </a:endParaRPr>
          </a:p>
        </p:txBody>
      </p:sp>
      <p:sp>
        <p:nvSpPr>
          <p:cNvPr id="5" name="Rectangle 1"/>
          <p:cNvSpPr>
            <a:spLocks noChangeArrowheads="1"/>
          </p:cNvSpPr>
          <p:nvPr/>
        </p:nvSpPr>
        <p:spPr bwMode="auto">
          <a:xfrm>
            <a:off x="1955907" y="2573390"/>
            <a:ext cx="347230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sz="1600" b="1" dirty="0"/>
              <a:t>Grid Layout</a:t>
            </a:r>
            <a:r>
              <a:rPr lang="es-MX" sz="1600" dirty="0"/>
              <a:t> es un sistema de layout bidimensional que permite diseñar tanto filas como columnas. Es mucho más poderoso que Flexbox cuando se trata de layouts complejos que requieren el control del diseño en ambas direcciones (horizontal y vertical).</a:t>
            </a:r>
            <a:endParaRPr lang="es-MX" altLang="es-CO" sz="1600" dirty="0"/>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endParaRPr>
          </a:p>
        </p:txBody>
      </p:sp>
      <p:pic>
        <p:nvPicPr>
          <p:cNvPr id="8" name="Picture 4" descr="Building Production-Ready CSS Grid Layouts Today — Smashing Magazine"/>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871003" y="2353732"/>
            <a:ext cx="4527960" cy="29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458062" y="1253923"/>
            <a:ext cx="5055166" cy="523220"/>
          </a:xfrm>
          <a:prstGeom prst="rect">
            <a:avLst/>
          </a:prstGeom>
          <a:noFill/>
        </p:spPr>
        <p:txBody>
          <a:bodyPr wrap="none" rtlCol="0">
            <a:spAutoFit/>
          </a:bodyPr>
          <a:lstStyle/>
          <a:p>
            <a:r>
              <a:rPr lang="es-MX" sz="2800" dirty="0">
                <a:solidFill>
                  <a:schemeClr val="accent5">
                    <a:lumMod val="60000"/>
                    <a:lumOff val="40000"/>
                  </a:schemeClr>
                </a:solidFill>
              </a:rPr>
              <a:t>Principios Básicos de Grid Layout:</a:t>
            </a:r>
            <a:endParaRPr lang="es-CO" sz="2800" dirty="0">
              <a:solidFill>
                <a:schemeClr val="accent5">
                  <a:lumMod val="60000"/>
                  <a:lumOff val="40000"/>
                </a:schemeClr>
              </a:solidFill>
            </a:endParaRPr>
          </a:p>
        </p:txBody>
      </p:sp>
      <p:sp>
        <p:nvSpPr>
          <p:cNvPr id="9" name="CuadroTexto 8"/>
          <p:cNvSpPr txBox="1"/>
          <p:nvPr/>
        </p:nvSpPr>
        <p:spPr>
          <a:xfrm>
            <a:off x="7946967" y="4547062"/>
            <a:ext cx="184731" cy="369332"/>
          </a:xfrm>
          <a:prstGeom prst="rect">
            <a:avLst/>
          </a:prstGeom>
          <a:noFill/>
        </p:spPr>
        <p:txBody>
          <a:bodyPr wrap="none" rtlCol="0">
            <a:spAutoFit/>
          </a:bodyPr>
          <a:lstStyle/>
          <a:p>
            <a:endParaRPr lang="es-CO" dirty="0"/>
          </a:p>
        </p:txBody>
      </p:sp>
      <p:sp>
        <p:nvSpPr>
          <p:cNvPr id="7" name="Rectangle 1"/>
          <p:cNvSpPr>
            <a:spLocks noChangeArrowheads="1"/>
          </p:cNvSpPr>
          <p:nvPr/>
        </p:nvSpPr>
        <p:spPr bwMode="auto">
          <a:xfrm>
            <a:off x="1237643" y="2404686"/>
            <a:ext cx="4323571"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Contenedor de Grid</a:t>
            </a:r>
            <a:r>
              <a:rPr kumimoji="0" lang="es-CO" altLang="es-CO" sz="1400" b="0" i="0" u="none" strike="noStrike" cap="none" normalizeH="0" baseline="0" dirty="0" smtClean="0">
                <a:ln>
                  <a:noFill/>
                </a:ln>
                <a:solidFill>
                  <a:schemeClr val="tx1"/>
                </a:solidFill>
                <a:effectLst/>
                <a:latin typeface="Arial" panose="020B0604020202020204" pitchFamily="34" charset="0"/>
              </a:rPr>
              <a:t>: Se crea aplicando </a:t>
            </a:r>
            <a:r>
              <a:rPr kumimoji="0" lang="es-CO" altLang="es-CO" sz="1400" b="0" i="0" u="none" strike="noStrike" cap="none" normalizeH="0" baseline="0" dirty="0" smtClean="0">
                <a:ln>
                  <a:noFill/>
                </a:ln>
                <a:solidFill>
                  <a:schemeClr val="tx1"/>
                </a:solidFill>
                <a:effectLst/>
                <a:latin typeface="Arial Unicode MS"/>
              </a:rPr>
              <a:t>display: grid</a:t>
            </a:r>
            <a:r>
              <a:rPr kumimoji="0" lang="es-CO" altLang="es-CO" sz="1400" b="0" i="0" u="none" strike="noStrike" cap="none" normalizeH="0" baseline="0" dirty="0" smtClean="0">
                <a:ln>
                  <a:noFill/>
                </a:ln>
                <a:solidFill>
                  <a:schemeClr val="tx1"/>
                </a:solidFill>
                <a:effectLst/>
              </a:rPr>
              <a:t> a un elemento. Los elementos hijos se convierten en celdas de una cuadrícula.</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panose="020B0604020202020204" pitchFamily="34" charset="0"/>
              </a:rPr>
              <a:t>Definición de la cuadrícula</a:t>
            </a:r>
            <a:r>
              <a:rPr kumimoji="0" lang="es-CO" altLang="es-CO" sz="1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Arial Unicode MS"/>
              </a:rPr>
              <a:t>grid-template-columns</a:t>
            </a:r>
            <a:r>
              <a:rPr kumimoji="0" lang="es-CO" altLang="es-CO" sz="1400" b="0" i="0" u="none" strike="noStrike" cap="none" normalizeH="0" baseline="0" dirty="0" smtClean="0">
                <a:ln>
                  <a:noFill/>
                </a:ln>
                <a:solidFill>
                  <a:schemeClr val="tx1"/>
                </a:solidFill>
                <a:effectLst/>
              </a:rPr>
              <a:t>: Define el número de columnas y su tamaño (ej., </a:t>
            </a:r>
            <a:r>
              <a:rPr kumimoji="0" lang="es-CO" altLang="es-CO" sz="1400" b="0" i="0" u="none" strike="noStrike" cap="none" normalizeH="0" baseline="0" dirty="0" smtClean="0">
                <a:ln>
                  <a:noFill/>
                </a:ln>
                <a:solidFill>
                  <a:schemeClr val="tx1"/>
                </a:solidFill>
                <a:effectLst/>
                <a:latin typeface="Arial Unicode MS"/>
              </a:rPr>
              <a:t>100px 200px</a:t>
            </a:r>
            <a:r>
              <a:rPr kumimoji="0" lang="es-CO" altLang="es-CO" sz="1400" b="0" i="0" u="none" strike="noStrike" cap="none" normalizeH="0" baseline="0" dirty="0" smtClean="0">
                <a:ln>
                  <a:noFill/>
                </a:ln>
                <a:solidFill>
                  <a:schemeClr val="tx1"/>
                </a:solidFill>
                <a:effectLst/>
              </a:rPr>
              <a:t>, </a:t>
            </a:r>
            <a:r>
              <a:rPr kumimoji="0" lang="es-CO" altLang="es-CO" sz="1400" b="0" i="0" u="none" strike="noStrike" cap="none" normalizeH="0" baseline="0" dirty="0" smtClean="0">
                <a:ln>
                  <a:noFill/>
                </a:ln>
                <a:solidFill>
                  <a:schemeClr val="tx1"/>
                </a:solidFill>
                <a:effectLst/>
                <a:latin typeface="Arial Unicode MS"/>
              </a:rPr>
              <a:t>repeat(3, 1fr)</a:t>
            </a:r>
            <a:r>
              <a:rPr kumimoji="0" lang="es-CO" altLang="es-CO" sz="14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Arial Unicode MS"/>
              </a:rPr>
              <a:t>grid-template-rows</a:t>
            </a:r>
            <a:r>
              <a:rPr kumimoji="0" lang="es-CO" altLang="es-CO" sz="1400" b="0" i="0" u="none" strike="noStrike" cap="none" normalizeH="0" baseline="0" dirty="0" smtClean="0">
                <a:ln>
                  <a:noFill/>
                </a:ln>
                <a:solidFill>
                  <a:schemeClr val="tx1"/>
                </a:solidFill>
                <a:effectLst/>
              </a:rPr>
              <a:t>: Define el número de filas y su tamaño (ej., </a:t>
            </a:r>
            <a:r>
              <a:rPr kumimoji="0" lang="es-CO" altLang="es-CO" sz="1400" b="0" i="0" u="none" strike="noStrike" cap="none" normalizeH="0" baseline="0" dirty="0" smtClean="0">
                <a:ln>
                  <a:noFill/>
                </a:ln>
                <a:solidFill>
                  <a:schemeClr val="tx1"/>
                </a:solidFill>
                <a:effectLst/>
                <a:latin typeface="Arial Unicode MS"/>
              </a:rPr>
              <a:t>auto</a:t>
            </a:r>
            <a:r>
              <a:rPr kumimoji="0" lang="es-CO" altLang="es-CO" sz="1400" b="0" i="0" u="none" strike="noStrike" cap="none" normalizeH="0" baseline="0" dirty="0" smtClean="0">
                <a:ln>
                  <a:noFill/>
                </a:ln>
                <a:solidFill>
                  <a:schemeClr val="tx1"/>
                </a:solidFill>
                <a:effectLst/>
              </a:rPr>
              <a:t>, </a:t>
            </a:r>
            <a:r>
              <a:rPr kumimoji="0" lang="es-CO" altLang="es-CO" sz="1400" b="0" i="0" u="none" strike="noStrike" cap="none" normalizeH="0" baseline="0" dirty="0" smtClean="0">
                <a:ln>
                  <a:noFill/>
                </a:ln>
                <a:solidFill>
                  <a:schemeClr val="tx1"/>
                </a:solidFill>
                <a:effectLst/>
                <a:latin typeface="Arial Unicode MS"/>
              </a:rPr>
              <a:t>repeat(2, minmax(100px, 1fr))</a:t>
            </a:r>
            <a:r>
              <a:rPr kumimoji="0" lang="es-CO" altLang="es-CO" sz="14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Arial Unicode MS"/>
              </a:rPr>
              <a:t>grid-gap</a:t>
            </a:r>
            <a:r>
              <a:rPr kumimoji="0" lang="es-CO" altLang="es-CO" sz="1400" b="0" i="0" u="none" strike="noStrike" cap="none" normalizeH="0" baseline="0" dirty="0" smtClean="0">
                <a:ln>
                  <a:noFill/>
                </a:ln>
                <a:solidFill>
                  <a:schemeClr val="tx1"/>
                </a:solidFill>
                <a:effectLst/>
              </a:rPr>
              <a:t> o </a:t>
            </a:r>
            <a:r>
              <a:rPr kumimoji="0" lang="es-CO" altLang="es-CO" sz="1400" b="0" i="0" u="none" strike="noStrike" cap="none" normalizeH="0" baseline="0" dirty="0" smtClean="0">
                <a:ln>
                  <a:noFill/>
                </a:ln>
                <a:solidFill>
                  <a:schemeClr val="tx1"/>
                </a:solidFill>
                <a:effectLst/>
                <a:latin typeface="Arial Unicode MS"/>
              </a:rPr>
              <a:t>gap</a:t>
            </a:r>
            <a:r>
              <a:rPr kumimoji="0" lang="es-CO" altLang="es-CO" sz="1400" b="0" i="0" u="none" strike="noStrike" cap="none" normalizeH="0" baseline="0" dirty="0" smtClean="0">
                <a:ln>
                  <a:noFill/>
                </a:ln>
                <a:solidFill>
                  <a:schemeClr val="tx1"/>
                </a:solidFill>
                <a:effectLst/>
              </a:rPr>
              <a:t>: Establece el espacio entre filas y columnas.</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6147" name="Picture 3" descr="Conceptos básicos de CSS Gri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1623" y="2851388"/>
            <a:ext cx="5143210" cy="2143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873170" y="1561308"/>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76" y="1525509"/>
            <a:ext cx="2468455" cy="246845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3158837" y="2333123"/>
            <a:ext cx="695786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000" b="1" dirty="0">
                <a:solidFill>
                  <a:srgbClr val="7030A0"/>
                </a:solidFill>
                <a:latin typeface="Arial" panose="020B0604020202020204" pitchFamily="34" charset="0"/>
              </a:rPr>
              <a:t>Flexbox y Grid Layout son herramientas poderosas y complementarias para el diseño de layouts en CSS. Utilizar ambos según las necesidades específicas de tu proyecto permite crear sitios web responsivos, eficientes y visualmente atractivos. Flexbox es ideal para alineaciones unidimensionales rápidas, mientras que Grid proporciona un control más fino para estructuras de diseño más complejas.</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4402</TotalTime>
  <Words>599</Words>
  <Application>Microsoft Office PowerPoint</Application>
  <PresentationFormat>Panorámica</PresentationFormat>
  <Paragraphs>46</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 Unicode MS</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113</cp:revision>
  <dcterms:created xsi:type="dcterms:W3CDTF">2023-03-30T14:23:16Z</dcterms:created>
  <dcterms:modified xsi:type="dcterms:W3CDTF">2024-09-11T16:01:43Z</dcterms:modified>
</cp:coreProperties>
</file>